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activeX/activeX1.xml" ContentType="application/vnd.ms-office.activeX+xml"/>
  <Override PartName="/ppt/activeX/activeX1.bin" ContentType="application/vnd.ms-office.activeX"/>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activeX/activeX2.xml" ContentType="application/vnd.ms-office.activeX+xml"/>
  <Override PartName="/ppt/activeX/activeX2.bin" ContentType="application/vnd.ms-office.activeX"/>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1"/>
  </p:sldMasterIdLst>
  <p:notesMasterIdLst>
    <p:notesMasterId r:id="rId75"/>
  </p:notesMasterIdLst>
  <p:handoutMasterIdLst>
    <p:handoutMasterId r:id="rId76"/>
  </p:handoutMasterIdLst>
  <p:sldIdLst>
    <p:sldId id="420" r:id="rId2"/>
    <p:sldId id="430" r:id="rId3"/>
    <p:sldId id="428" r:id="rId4"/>
    <p:sldId id="429" r:id="rId5"/>
    <p:sldId id="423" r:id="rId6"/>
    <p:sldId id="258" r:id="rId7"/>
    <p:sldId id="259" r:id="rId8"/>
    <p:sldId id="260" r:id="rId9"/>
    <p:sldId id="261" r:id="rId10"/>
    <p:sldId id="262" r:id="rId11"/>
    <p:sldId id="263" r:id="rId12"/>
    <p:sldId id="264" r:id="rId13"/>
    <p:sldId id="265" r:id="rId14"/>
    <p:sldId id="266" r:id="rId15"/>
    <p:sldId id="267" r:id="rId16"/>
    <p:sldId id="431" r:id="rId17"/>
    <p:sldId id="268" r:id="rId18"/>
    <p:sldId id="269" r:id="rId19"/>
    <p:sldId id="424" r:id="rId20"/>
    <p:sldId id="270" r:id="rId21"/>
    <p:sldId id="272" r:id="rId22"/>
    <p:sldId id="434" r:id="rId23"/>
    <p:sldId id="422" r:id="rId24"/>
    <p:sldId id="284" r:id="rId25"/>
    <p:sldId id="285" r:id="rId26"/>
    <p:sldId id="286" r:id="rId27"/>
    <p:sldId id="433" r:id="rId28"/>
    <p:sldId id="289" r:id="rId29"/>
    <p:sldId id="426" r:id="rId30"/>
    <p:sldId id="341" r:id="rId31"/>
    <p:sldId id="342" r:id="rId32"/>
    <p:sldId id="343" r:id="rId33"/>
    <p:sldId id="344" r:id="rId34"/>
    <p:sldId id="297" r:id="rId35"/>
    <p:sldId id="340" r:id="rId36"/>
    <p:sldId id="299" r:id="rId37"/>
    <p:sldId id="345" r:id="rId38"/>
    <p:sldId id="427" r:id="rId39"/>
    <p:sldId id="377" r:id="rId40"/>
    <p:sldId id="378" r:id="rId41"/>
    <p:sldId id="379" r:id="rId42"/>
    <p:sldId id="380" r:id="rId43"/>
    <p:sldId id="432" r:id="rId44"/>
    <p:sldId id="382" r:id="rId45"/>
    <p:sldId id="435" r:id="rId46"/>
    <p:sldId id="436" r:id="rId47"/>
    <p:sldId id="437" r:id="rId48"/>
    <p:sldId id="438" r:id="rId49"/>
    <p:sldId id="439" r:id="rId50"/>
    <p:sldId id="440" r:id="rId51"/>
    <p:sldId id="441" r:id="rId52"/>
    <p:sldId id="442" r:id="rId53"/>
    <p:sldId id="394" r:id="rId54"/>
    <p:sldId id="395" r:id="rId55"/>
    <p:sldId id="396" r:id="rId56"/>
    <p:sldId id="397" r:id="rId57"/>
    <p:sldId id="398" r:id="rId58"/>
    <p:sldId id="399" r:id="rId59"/>
    <p:sldId id="400" r:id="rId60"/>
    <p:sldId id="401" r:id="rId61"/>
    <p:sldId id="402" r:id="rId62"/>
    <p:sldId id="404" r:id="rId63"/>
    <p:sldId id="405" r:id="rId64"/>
    <p:sldId id="406" r:id="rId65"/>
    <p:sldId id="407" r:id="rId66"/>
    <p:sldId id="408" r:id="rId67"/>
    <p:sldId id="409" r:id="rId68"/>
    <p:sldId id="410" r:id="rId69"/>
    <p:sldId id="411" r:id="rId70"/>
    <p:sldId id="417" r:id="rId71"/>
    <p:sldId id="418" r:id="rId72"/>
    <p:sldId id="419" r:id="rId73"/>
    <p:sldId id="421" r:id="rId7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Verdana" pitchFamily="34" charset="0"/>
        <a:ea typeface="宋体" charset="-122"/>
        <a:cs typeface="+mn-cs"/>
      </a:defRPr>
    </a:lvl1pPr>
    <a:lvl2pPr marL="457200" algn="l" rtl="0" fontAlgn="base">
      <a:spcBef>
        <a:spcPct val="0"/>
      </a:spcBef>
      <a:spcAft>
        <a:spcPct val="0"/>
      </a:spcAft>
      <a:defRPr kern="1200">
        <a:solidFill>
          <a:schemeClr val="tx1"/>
        </a:solidFill>
        <a:latin typeface="Verdana" pitchFamily="34" charset="0"/>
        <a:ea typeface="宋体" charset="-122"/>
        <a:cs typeface="+mn-cs"/>
      </a:defRPr>
    </a:lvl2pPr>
    <a:lvl3pPr marL="914400" algn="l" rtl="0" fontAlgn="base">
      <a:spcBef>
        <a:spcPct val="0"/>
      </a:spcBef>
      <a:spcAft>
        <a:spcPct val="0"/>
      </a:spcAft>
      <a:defRPr kern="1200">
        <a:solidFill>
          <a:schemeClr val="tx1"/>
        </a:solidFill>
        <a:latin typeface="Verdana" pitchFamily="34" charset="0"/>
        <a:ea typeface="宋体" charset="-122"/>
        <a:cs typeface="+mn-cs"/>
      </a:defRPr>
    </a:lvl3pPr>
    <a:lvl4pPr marL="1371600" algn="l" rtl="0" fontAlgn="base">
      <a:spcBef>
        <a:spcPct val="0"/>
      </a:spcBef>
      <a:spcAft>
        <a:spcPct val="0"/>
      </a:spcAft>
      <a:defRPr kern="1200">
        <a:solidFill>
          <a:schemeClr val="tx1"/>
        </a:solidFill>
        <a:latin typeface="Verdana" pitchFamily="34" charset="0"/>
        <a:ea typeface="宋体" charset="-122"/>
        <a:cs typeface="+mn-cs"/>
      </a:defRPr>
    </a:lvl4pPr>
    <a:lvl5pPr marL="1828800" algn="l" rtl="0" fontAlgn="base">
      <a:spcBef>
        <a:spcPct val="0"/>
      </a:spcBef>
      <a:spcAft>
        <a:spcPct val="0"/>
      </a:spcAft>
      <a:defRPr kern="1200">
        <a:solidFill>
          <a:schemeClr val="tx1"/>
        </a:solidFill>
        <a:latin typeface="Verdana" pitchFamily="34" charset="0"/>
        <a:ea typeface="宋体" charset="-122"/>
        <a:cs typeface="+mn-cs"/>
      </a:defRPr>
    </a:lvl5pPr>
    <a:lvl6pPr marL="2286000" algn="l" defTabSz="914400" rtl="0" eaLnBrk="1" latinLnBrk="0" hangingPunct="1">
      <a:defRPr kern="1200">
        <a:solidFill>
          <a:schemeClr val="tx1"/>
        </a:solidFill>
        <a:latin typeface="Verdana" pitchFamily="34" charset="0"/>
        <a:ea typeface="宋体" charset="-122"/>
        <a:cs typeface="+mn-cs"/>
      </a:defRPr>
    </a:lvl6pPr>
    <a:lvl7pPr marL="2743200" algn="l" defTabSz="914400" rtl="0" eaLnBrk="1" latinLnBrk="0" hangingPunct="1">
      <a:defRPr kern="1200">
        <a:solidFill>
          <a:schemeClr val="tx1"/>
        </a:solidFill>
        <a:latin typeface="Verdana" pitchFamily="34" charset="0"/>
        <a:ea typeface="宋体" charset="-122"/>
        <a:cs typeface="+mn-cs"/>
      </a:defRPr>
    </a:lvl7pPr>
    <a:lvl8pPr marL="3200400" algn="l" defTabSz="914400" rtl="0" eaLnBrk="1" latinLnBrk="0" hangingPunct="1">
      <a:defRPr kern="1200">
        <a:solidFill>
          <a:schemeClr val="tx1"/>
        </a:solidFill>
        <a:latin typeface="Verdana" pitchFamily="34" charset="0"/>
        <a:ea typeface="宋体" charset="-122"/>
        <a:cs typeface="+mn-cs"/>
      </a:defRPr>
    </a:lvl8pPr>
    <a:lvl9pPr marL="3657600" algn="l" defTabSz="914400" rtl="0" eaLnBrk="1" latinLnBrk="0" hangingPunct="1">
      <a:defRPr kern="1200">
        <a:solidFill>
          <a:schemeClr val="tx1"/>
        </a:solidFill>
        <a:latin typeface="Verdana" pitchFamily="34"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00"/>
    <a:srgbClr val="0066FF"/>
    <a:srgbClr val="66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59" autoAdjust="0"/>
    <p:restoredTop sz="72212" autoAdjust="0"/>
  </p:normalViewPr>
  <p:slideViewPr>
    <p:cSldViewPr>
      <p:cViewPr varScale="1">
        <p:scale>
          <a:sx n="49" d="100"/>
          <a:sy n="49" d="100"/>
        </p:scale>
        <p:origin x="-200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45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activeX/activeX2.xml><?xml version="1.0" encoding="utf-8"?>
<ax:ocx xmlns:ax="http://schemas.microsoft.com/office/2006/activeX" xmlns:r="http://schemas.openxmlformats.org/officeDocument/2006/relationships" ax:classid="{D27CDB6E-AE6D-11CF-96B8-444553540000}" ax:persistence="persistStorage" r:id="rId1"/>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B86ADC-2B6C-470E-AC5C-D9D80DDDB2FB}"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EFCF1A96-71CA-488E-A700-F2083EF746FF}">
      <dgm:prSet custT="1">
        <dgm:style>
          <a:lnRef idx="1">
            <a:schemeClr val="accent2"/>
          </a:lnRef>
          <a:fillRef idx="2">
            <a:schemeClr val="accent2"/>
          </a:fillRef>
          <a:effectRef idx="1">
            <a:schemeClr val="accent2"/>
          </a:effectRef>
          <a:fontRef idx="minor">
            <a:schemeClr val="dk1"/>
          </a:fontRef>
        </dgm:style>
      </dgm:prSet>
      <dgm:spPr>
        <a:ln/>
      </dgm:spPr>
      <dgm:t>
        <a:bodyPr/>
        <a:lstStyle/>
        <a:p>
          <a:pPr rtl="0"/>
          <a:r>
            <a:rPr lang="zh-CN" sz="2800" dirty="0" smtClean="0">
              <a:latin typeface="黑体" pitchFamily="49" charset="-122"/>
              <a:ea typeface="黑体" pitchFamily="49" charset="-122"/>
            </a:rPr>
            <a:t>时分复用 </a:t>
          </a:r>
          <a:endParaRPr lang="en-US" altLang="zh-CN" sz="2800" dirty="0" smtClean="0">
            <a:latin typeface="黑体" pitchFamily="49" charset="-122"/>
            <a:ea typeface="黑体" pitchFamily="49" charset="-122"/>
          </a:endParaRPr>
        </a:p>
        <a:p>
          <a:pPr rtl="0"/>
          <a:r>
            <a:rPr lang="en-US" sz="2400" dirty="0" smtClean="0"/>
            <a:t>TDM ( Time Division Multiplexing）</a:t>
          </a:r>
          <a:endParaRPr lang="zh-CN" sz="2400" dirty="0"/>
        </a:p>
      </dgm:t>
    </dgm:pt>
    <dgm:pt modelId="{A5F98087-DF81-4E18-82FA-8BA7AFC97F9E}" type="parTrans" cxnId="{31C82DB4-003D-4648-884B-4AD917C23412}">
      <dgm:prSet/>
      <dgm:spPr/>
      <dgm:t>
        <a:bodyPr/>
        <a:lstStyle/>
        <a:p>
          <a:endParaRPr lang="zh-CN" altLang="en-US" sz="2400"/>
        </a:p>
      </dgm:t>
    </dgm:pt>
    <dgm:pt modelId="{CE2AA9D0-ED79-4A03-AD2C-5A61022D6C64}" type="sibTrans" cxnId="{31C82DB4-003D-4648-884B-4AD917C23412}">
      <dgm:prSet/>
      <dgm:spPr/>
      <dgm:t>
        <a:bodyPr/>
        <a:lstStyle/>
        <a:p>
          <a:endParaRPr lang="zh-CN" altLang="en-US" sz="2400"/>
        </a:p>
      </dgm:t>
    </dgm:pt>
    <dgm:pt modelId="{3B82D229-0579-487B-A1FB-1FC6ADD134B5}">
      <dgm:prSet custT="1">
        <dgm:style>
          <a:lnRef idx="1">
            <a:schemeClr val="accent2"/>
          </a:lnRef>
          <a:fillRef idx="2">
            <a:schemeClr val="accent2"/>
          </a:fillRef>
          <a:effectRef idx="1">
            <a:schemeClr val="accent2"/>
          </a:effectRef>
          <a:fontRef idx="minor">
            <a:schemeClr val="dk1"/>
          </a:fontRef>
        </dgm:style>
      </dgm:prSet>
      <dgm:spPr>
        <a:ln/>
      </dgm:spPr>
      <dgm:t>
        <a:bodyPr/>
        <a:lstStyle/>
        <a:p>
          <a:pPr rtl="0"/>
          <a:r>
            <a:rPr lang="zh-CN" sz="2800" dirty="0" smtClean="0">
              <a:latin typeface="黑体" pitchFamily="49" charset="-122"/>
              <a:ea typeface="黑体" pitchFamily="49" charset="-122"/>
            </a:rPr>
            <a:t>频分复用 </a:t>
          </a:r>
          <a:endParaRPr lang="en-US" altLang="zh-CN" sz="2800" dirty="0" smtClean="0">
            <a:latin typeface="黑体" pitchFamily="49" charset="-122"/>
            <a:ea typeface="黑体" pitchFamily="49" charset="-122"/>
          </a:endParaRPr>
        </a:p>
        <a:p>
          <a:pPr rtl="0"/>
          <a:r>
            <a:rPr lang="en-US" sz="2400" dirty="0" smtClean="0"/>
            <a:t>FDM ( Frequency Division Multiplexing)</a:t>
          </a:r>
          <a:endParaRPr lang="zh-CN" sz="2400" dirty="0"/>
        </a:p>
      </dgm:t>
    </dgm:pt>
    <dgm:pt modelId="{F8134873-6987-483E-9C3A-1C27EEBF3007}" type="parTrans" cxnId="{ABC64BE0-821E-474E-BC38-153F6220E348}">
      <dgm:prSet/>
      <dgm:spPr/>
      <dgm:t>
        <a:bodyPr/>
        <a:lstStyle/>
        <a:p>
          <a:endParaRPr lang="zh-CN" altLang="en-US" sz="2400"/>
        </a:p>
      </dgm:t>
    </dgm:pt>
    <dgm:pt modelId="{9EE13857-C1E7-42C3-9B39-C564FA21533B}" type="sibTrans" cxnId="{ABC64BE0-821E-474E-BC38-153F6220E348}">
      <dgm:prSet/>
      <dgm:spPr/>
      <dgm:t>
        <a:bodyPr/>
        <a:lstStyle/>
        <a:p>
          <a:endParaRPr lang="zh-CN" altLang="en-US" sz="2400"/>
        </a:p>
      </dgm:t>
    </dgm:pt>
    <dgm:pt modelId="{6D5C5090-2605-41EE-87F8-C0B08E6DFFDD}">
      <dgm:prSet custT="1">
        <dgm:style>
          <a:lnRef idx="1">
            <a:schemeClr val="accent2"/>
          </a:lnRef>
          <a:fillRef idx="2">
            <a:schemeClr val="accent2"/>
          </a:fillRef>
          <a:effectRef idx="1">
            <a:schemeClr val="accent2"/>
          </a:effectRef>
          <a:fontRef idx="minor">
            <a:schemeClr val="dk1"/>
          </a:fontRef>
        </dgm:style>
      </dgm:prSet>
      <dgm:spPr>
        <a:ln/>
      </dgm:spPr>
      <dgm:t>
        <a:bodyPr/>
        <a:lstStyle/>
        <a:p>
          <a:pPr rtl="0"/>
          <a:r>
            <a:rPr lang="zh-CN" sz="2800" dirty="0" smtClean="0">
              <a:latin typeface="黑体" pitchFamily="49" charset="-122"/>
              <a:ea typeface="黑体" pitchFamily="49" charset="-122"/>
            </a:rPr>
            <a:t>波分复用 </a:t>
          </a:r>
          <a:endParaRPr lang="en-US" altLang="zh-CN" sz="2800" dirty="0" smtClean="0">
            <a:latin typeface="黑体" pitchFamily="49" charset="-122"/>
            <a:ea typeface="黑体" pitchFamily="49" charset="-122"/>
          </a:endParaRPr>
        </a:p>
        <a:p>
          <a:pPr rtl="0"/>
          <a:r>
            <a:rPr lang="en-US" sz="2400" dirty="0" smtClean="0"/>
            <a:t>WDM ( Wavelength Division Multiplexing)</a:t>
          </a:r>
          <a:endParaRPr lang="zh-CN" sz="2400" dirty="0"/>
        </a:p>
      </dgm:t>
    </dgm:pt>
    <dgm:pt modelId="{0314B73C-1B78-4C5F-B751-0F9D271EC659}" type="parTrans" cxnId="{B84DB2A4-6172-48EC-B446-979E151EBDB1}">
      <dgm:prSet/>
      <dgm:spPr/>
      <dgm:t>
        <a:bodyPr/>
        <a:lstStyle/>
        <a:p>
          <a:endParaRPr lang="zh-CN" altLang="en-US" sz="2400"/>
        </a:p>
      </dgm:t>
    </dgm:pt>
    <dgm:pt modelId="{15B55525-CEDB-49B8-9A22-EA4B7C5F897B}" type="sibTrans" cxnId="{B84DB2A4-6172-48EC-B446-979E151EBDB1}">
      <dgm:prSet/>
      <dgm:spPr/>
      <dgm:t>
        <a:bodyPr/>
        <a:lstStyle/>
        <a:p>
          <a:endParaRPr lang="zh-CN" altLang="en-US" sz="2400"/>
        </a:p>
      </dgm:t>
    </dgm:pt>
    <dgm:pt modelId="{A261CFB9-B8ED-41B9-9DE6-D72D7FBEE07E}">
      <dgm:prSet custT="1">
        <dgm:style>
          <a:lnRef idx="1">
            <a:schemeClr val="accent2"/>
          </a:lnRef>
          <a:fillRef idx="2">
            <a:schemeClr val="accent2"/>
          </a:fillRef>
          <a:effectRef idx="1">
            <a:schemeClr val="accent2"/>
          </a:effectRef>
          <a:fontRef idx="minor">
            <a:schemeClr val="dk1"/>
          </a:fontRef>
        </dgm:style>
      </dgm:prSet>
      <dgm:spPr>
        <a:ln/>
      </dgm:spPr>
      <dgm:t>
        <a:bodyPr/>
        <a:lstStyle/>
        <a:p>
          <a:pPr rtl="0"/>
          <a:r>
            <a:rPr lang="zh-CN" sz="2800" dirty="0" smtClean="0">
              <a:latin typeface="黑体" pitchFamily="49" charset="-122"/>
              <a:ea typeface="黑体" pitchFamily="49" charset="-122"/>
            </a:rPr>
            <a:t>码分复用</a:t>
          </a:r>
          <a:endParaRPr lang="en-US" altLang="zh-CN" sz="2800" dirty="0" smtClean="0">
            <a:latin typeface="黑体" pitchFamily="49" charset="-122"/>
            <a:ea typeface="黑体" pitchFamily="49" charset="-122"/>
          </a:endParaRPr>
        </a:p>
        <a:p>
          <a:pPr rtl="0"/>
          <a:r>
            <a:rPr lang="en-US" sz="2400" dirty="0" smtClean="0"/>
            <a:t>CDM (Code Division Multiplexing )</a:t>
          </a:r>
          <a:endParaRPr lang="zh-CN" sz="2400" dirty="0"/>
        </a:p>
      </dgm:t>
    </dgm:pt>
    <dgm:pt modelId="{4B6920D1-DB09-4668-B59F-55D39D43310A}" type="parTrans" cxnId="{C1CBB7DE-76EF-4A1C-9516-0033E310716F}">
      <dgm:prSet/>
      <dgm:spPr/>
      <dgm:t>
        <a:bodyPr/>
        <a:lstStyle/>
        <a:p>
          <a:endParaRPr lang="zh-CN" altLang="en-US" sz="2400"/>
        </a:p>
      </dgm:t>
    </dgm:pt>
    <dgm:pt modelId="{259C5760-294F-4332-B272-3C6054597C38}" type="sibTrans" cxnId="{C1CBB7DE-76EF-4A1C-9516-0033E310716F}">
      <dgm:prSet/>
      <dgm:spPr/>
      <dgm:t>
        <a:bodyPr/>
        <a:lstStyle/>
        <a:p>
          <a:endParaRPr lang="zh-CN" altLang="en-US" sz="2400"/>
        </a:p>
      </dgm:t>
    </dgm:pt>
    <dgm:pt modelId="{08547FA8-E805-4C86-874E-64EF2D4A173D}" type="pres">
      <dgm:prSet presAssocID="{67B86ADC-2B6C-470E-AC5C-D9D80DDDB2FB}" presName="Name0" presStyleCnt="0">
        <dgm:presLayoutVars>
          <dgm:dir/>
          <dgm:animLvl val="lvl"/>
          <dgm:resizeHandles val="exact"/>
        </dgm:presLayoutVars>
      </dgm:prSet>
      <dgm:spPr/>
      <dgm:t>
        <a:bodyPr/>
        <a:lstStyle/>
        <a:p>
          <a:endParaRPr lang="zh-CN" altLang="en-US"/>
        </a:p>
      </dgm:t>
    </dgm:pt>
    <dgm:pt modelId="{BFF4FE7C-D52B-42A9-8632-18A5A43F1641}" type="pres">
      <dgm:prSet presAssocID="{EFCF1A96-71CA-488E-A700-F2083EF746FF}" presName="linNode" presStyleCnt="0"/>
      <dgm:spPr/>
    </dgm:pt>
    <dgm:pt modelId="{861DFAC7-52D9-4E4A-A9E8-95E1B6E7E17A}" type="pres">
      <dgm:prSet presAssocID="{EFCF1A96-71CA-488E-A700-F2083EF746FF}" presName="parentText" presStyleLbl="node1" presStyleIdx="0" presStyleCnt="4" custScaleX="214270">
        <dgm:presLayoutVars>
          <dgm:chMax val="1"/>
          <dgm:bulletEnabled val="1"/>
        </dgm:presLayoutVars>
      </dgm:prSet>
      <dgm:spPr/>
      <dgm:t>
        <a:bodyPr/>
        <a:lstStyle/>
        <a:p>
          <a:endParaRPr lang="zh-CN" altLang="en-US"/>
        </a:p>
      </dgm:t>
    </dgm:pt>
    <dgm:pt modelId="{174E4264-D246-40C6-8260-7795EB53BC53}" type="pres">
      <dgm:prSet presAssocID="{CE2AA9D0-ED79-4A03-AD2C-5A61022D6C64}" presName="sp" presStyleCnt="0"/>
      <dgm:spPr/>
    </dgm:pt>
    <dgm:pt modelId="{F4224FB0-E300-478A-A5CD-8F44481DFB71}" type="pres">
      <dgm:prSet presAssocID="{3B82D229-0579-487B-A1FB-1FC6ADD134B5}" presName="linNode" presStyleCnt="0"/>
      <dgm:spPr/>
    </dgm:pt>
    <dgm:pt modelId="{64F9DA36-F5B5-4B35-BB13-F73DBC0D5874}" type="pres">
      <dgm:prSet presAssocID="{3B82D229-0579-487B-A1FB-1FC6ADD134B5}" presName="parentText" presStyleLbl="node1" presStyleIdx="1" presStyleCnt="4" custScaleX="214270">
        <dgm:presLayoutVars>
          <dgm:chMax val="1"/>
          <dgm:bulletEnabled val="1"/>
        </dgm:presLayoutVars>
      </dgm:prSet>
      <dgm:spPr/>
      <dgm:t>
        <a:bodyPr/>
        <a:lstStyle/>
        <a:p>
          <a:endParaRPr lang="zh-CN" altLang="en-US"/>
        </a:p>
      </dgm:t>
    </dgm:pt>
    <dgm:pt modelId="{5D507CD9-8392-48C9-AF4B-4FA14167DCFE}" type="pres">
      <dgm:prSet presAssocID="{9EE13857-C1E7-42C3-9B39-C564FA21533B}" presName="sp" presStyleCnt="0"/>
      <dgm:spPr/>
    </dgm:pt>
    <dgm:pt modelId="{A0288DFA-D229-48FA-89BE-E13D2BE4C009}" type="pres">
      <dgm:prSet presAssocID="{6D5C5090-2605-41EE-87F8-C0B08E6DFFDD}" presName="linNode" presStyleCnt="0"/>
      <dgm:spPr/>
    </dgm:pt>
    <dgm:pt modelId="{E3B94886-D72E-4F52-B5F4-5405C5302434}" type="pres">
      <dgm:prSet presAssocID="{6D5C5090-2605-41EE-87F8-C0B08E6DFFDD}" presName="parentText" presStyleLbl="node1" presStyleIdx="2" presStyleCnt="4" custScaleX="214270">
        <dgm:presLayoutVars>
          <dgm:chMax val="1"/>
          <dgm:bulletEnabled val="1"/>
        </dgm:presLayoutVars>
      </dgm:prSet>
      <dgm:spPr/>
      <dgm:t>
        <a:bodyPr/>
        <a:lstStyle/>
        <a:p>
          <a:endParaRPr lang="zh-CN" altLang="en-US"/>
        </a:p>
      </dgm:t>
    </dgm:pt>
    <dgm:pt modelId="{4C7F3352-386D-4002-B0C4-ED216A7942B5}" type="pres">
      <dgm:prSet presAssocID="{15B55525-CEDB-49B8-9A22-EA4B7C5F897B}" presName="sp" presStyleCnt="0"/>
      <dgm:spPr/>
    </dgm:pt>
    <dgm:pt modelId="{ABFF35C6-491F-4E33-B8A9-AB2A4D68122F}" type="pres">
      <dgm:prSet presAssocID="{A261CFB9-B8ED-41B9-9DE6-D72D7FBEE07E}" presName="linNode" presStyleCnt="0"/>
      <dgm:spPr/>
    </dgm:pt>
    <dgm:pt modelId="{43CD2DE8-99FB-4D12-B7D8-6A421D750CF2}" type="pres">
      <dgm:prSet presAssocID="{A261CFB9-B8ED-41B9-9DE6-D72D7FBEE07E}" presName="parentText" presStyleLbl="node1" presStyleIdx="3" presStyleCnt="4" custScaleX="214270">
        <dgm:presLayoutVars>
          <dgm:chMax val="1"/>
          <dgm:bulletEnabled val="1"/>
        </dgm:presLayoutVars>
      </dgm:prSet>
      <dgm:spPr/>
      <dgm:t>
        <a:bodyPr/>
        <a:lstStyle/>
        <a:p>
          <a:endParaRPr lang="zh-CN" altLang="en-US"/>
        </a:p>
      </dgm:t>
    </dgm:pt>
  </dgm:ptLst>
  <dgm:cxnLst>
    <dgm:cxn modelId="{ABC64BE0-821E-474E-BC38-153F6220E348}" srcId="{67B86ADC-2B6C-470E-AC5C-D9D80DDDB2FB}" destId="{3B82D229-0579-487B-A1FB-1FC6ADD134B5}" srcOrd="1" destOrd="0" parTransId="{F8134873-6987-483E-9C3A-1C27EEBF3007}" sibTransId="{9EE13857-C1E7-42C3-9B39-C564FA21533B}"/>
    <dgm:cxn modelId="{2216D2E8-CE00-49B5-AC96-0F1EA1974BA7}" type="presOf" srcId="{3B82D229-0579-487B-A1FB-1FC6ADD134B5}" destId="{64F9DA36-F5B5-4B35-BB13-F73DBC0D5874}" srcOrd="0" destOrd="0" presId="urn:microsoft.com/office/officeart/2005/8/layout/vList5"/>
    <dgm:cxn modelId="{B84DB2A4-6172-48EC-B446-979E151EBDB1}" srcId="{67B86ADC-2B6C-470E-AC5C-D9D80DDDB2FB}" destId="{6D5C5090-2605-41EE-87F8-C0B08E6DFFDD}" srcOrd="2" destOrd="0" parTransId="{0314B73C-1B78-4C5F-B751-0F9D271EC659}" sibTransId="{15B55525-CEDB-49B8-9A22-EA4B7C5F897B}"/>
    <dgm:cxn modelId="{31C82DB4-003D-4648-884B-4AD917C23412}" srcId="{67B86ADC-2B6C-470E-AC5C-D9D80DDDB2FB}" destId="{EFCF1A96-71CA-488E-A700-F2083EF746FF}" srcOrd="0" destOrd="0" parTransId="{A5F98087-DF81-4E18-82FA-8BA7AFC97F9E}" sibTransId="{CE2AA9D0-ED79-4A03-AD2C-5A61022D6C64}"/>
    <dgm:cxn modelId="{A58EE3F3-6208-4778-A632-3D3B500B32DC}" type="presOf" srcId="{6D5C5090-2605-41EE-87F8-C0B08E6DFFDD}" destId="{E3B94886-D72E-4F52-B5F4-5405C5302434}" srcOrd="0" destOrd="0" presId="urn:microsoft.com/office/officeart/2005/8/layout/vList5"/>
    <dgm:cxn modelId="{C1CBB7DE-76EF-4A1C-9516-0033E310716F}" srcId="{67B86ADC-2B6C-470E-AC5C-D9D80DDDB2FB}" destId="{A261CFB9-B8ED-41B9-9DE6-D72D7FBEE07E}" srcOrd="3" destOrd="0" parTransId="{4B6920D1-DB09-4668-B59F-55D39D43310A}" sibTransId="{259C5760-294F-4332-B272-3C6054597C38}"/>
    <dgm:cxn modelId="{F8A19BAD-962D-4AFB-9646-1D07AF542E57}" type="presOf" srcId="{A261CFB9-B8ED-41B9-9DE6-D72D7FBEE07E}" destId="{43CD2DE8-99FB-4D12-B7D8-6A421D750CF2}" srcOrd="0" destOrd="0" presId="urn:microsoft.com/office/officeart/2005/8/layout/vList5"/>
    <dgm:cxn modelId="{D28435D4-DB81-4364-822E-610FB49B9BE7}" type="presOf" srcId="{67B86ADC-2B6C-470E-AC5C-D9D80DDDB2FB}" destId="{08547FA8-E805-4C86-874E-64EF2D4A173D}" srcOrd="0" destOrd="0" presId="urn:microsoft.com/office/officeart/2005/8/layout/vList5"/>
    <dgm:cxn modelId="{66B820DB-4AA9-4CF5-90D4-4296B3AC1654}" type="presOf" srcId="{EFCF1A96-71CA-488E-A700-F2083EF746FF}" destId="{861DFAC7-52D9-4E4A-A9E8-95E1B6E7E17A}" srcOrd="0" destOrd="0" presId="urn:microsoft.com/office/officeart/2005/8/layout/vList5"/>
    <dgm:cxn modelId="{B0CC2A28-A330-44D4-80ED-148FDBF50A0E}" type="presParOf" srcId="{08547FA8-E805-4C86-874E-64EF2D4A173D}" destId="{BFF4FE7C-D52B-42A9-8632-18A5A43F1641}" srcOrd="0" destOrd="0" presId="urn:microsoft.com/office/officeart/2005/8/layout/vList5"/>
    <dgm:cxn modelId="{670E9DDC-028E-4574-AFB7-07F681D0892C}" type="presParOf" srcId="{BFF4FE7C-D52B-42A9-8632-18A5A43F1641}" destId="{861DFAC7-52D9-4E4A-A9E8-95E1B6E7E17A}" srcOrd="0" destOrd="0" presId="urn:microsoft.com/office/officeart/2005/8/layout/vList5"/>
    <dgm:cxn modelId="{1B2AAA78-2473-42A2-BE23-0D83A93787E8}" type="presParOf" srcId="{08547FA8-E805-4C86-874E-64EF2D4A173D}" destId="{174E4264-D246-40C6-8260-7795EB53BC53}" srcOrd="1" destOrd="0" presId="urn:microsoft.com/office/officeart/2005/8/layout/vList5"/>
    <dgm:cxn modelId="{07850859-13CD-4D4F-92A8-8DD290DDCA9B}" type="presParOf" srcId="{08547FA8-E805-4C86-874E-64EF2D4A173D}" destId="{F4224FB0-E300-478A-A5CD-8F44481DFB71}" srcOrd="2" destOrd="0" presId="urn:microsoft.com/office/officeart/2005/8/layout/vList5"/>
    <dgm:cxn modelId="{D70DADC0-3F45-4DEA-A61A-C80D13ACBE5B}" type="presParOf" srcId="{F4224FB0-E300-478A-A5CD-8F44481DFB71}" destId="{64F9DA36-F5B5-4B35-BB13-F73DBC0D5874}" srcOrd="0" destOrd="0" presId="urn:microsoft.com/office/officeart/2005/8/layout/vList5"/>
    <dgm:cxn modelId="{05D8D0A7-3641-40A2-94EA-718852F6B5B0}" type="presParOf" srcId="{08547FA8-E805-4C86-874E-64EF2D4A173D}" destId="{5D507CD9-8392-48C9-AF4B-4FA14167DCFE}" srcOrd="3" destOrd="0" presId="urn:microsoft.com/office/officeart/2005/8/layout/vList5"/>
    <dgm:cxn modelId="{4264AFD0-8AF2-4C63-8124-65A50872B51D}" type="presParOf" srcId="{08547FA8-E805-4C86-874E-64EF2D4A173D}" destId="{A0288DFA-D229-48FA-89BE-E13D2BE4C009}" srcOrd="4" destOrd="0" presId="urn:microsoft.com/office/officeart/2005/8/layout/vList5"/>
    <dgm:cxn modelId="{AA227E5B-DDE4-4B96-842A-0FC563CD6BE3}" type="presParOf" srcId="{A0288DFA-D229-48FA-89BE-E13D2BE4C009}" destId="{E3B94886-D72E-4F52-B5F4-5405C5302434}" srcOrd="0" destOrd="0" presId="urn:microsoft.com/office/officeart/2005/8/layout/vList5"/>
    <dgm:cxn modelId="{498784D0-EB6F-4690-98BB-D9032EF41E20}" type="presParOf" srcId="{08547FA8-E805-4C86-874E-64EF2D4A173D}" destId="{4C7F3352-386D-4002-B0C4-ED216A7942B5}" srcOrd="5" destOrd="0" presId="urn:microsoft.com/office/officeart/2005/8/layout/vList5"/>
    <dgm:cxn modelId="{B908AEFC-FC9D-4959-9AE8-CC9F6FB20843}" type="presParOf" srcId="{08547FA8-E805-4C86-874E-64EF2D4A173D}" destId="{ABFF35C6-491F-4E33-B8A9-AB2A4D68122F}" srcOrd="6" destOrd="0" presId="urn:microsoft.com/office/officeart/2005/8/layout/vList5"/>
    <dgm:cxn modelId="{63B9B0B2-1161-4FE5-B369-636DB15D82F4}" type="presParOf" srcId="{ABFF35C6-491F-4E33-B8A9-AB2A4D68122F}" destId="{43CD2DE8-99FB-4D12-B7D8-6A421D750CF2}"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1DFAC7-52D9-4E4A-A9E8-95E1B6E7E17A}">
      <dsp:nvSpPr>
        <dsp:cNvPr id="0" name=""/>
        <dsp:cNvSpPr/>
      </dsp:nvSpPr>
      <dsp:spPr>
        <a:xfrm>
          <a:off x="1000100" y="2059"/>
          <a:ext cx="6748511" cy="990525"/>
        </a:xfrm>
        <a:prstGeom prst="round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zh-CN" sz="2800" kern="1200" dirty="0" smtClean="0">
              <a:latin typeface="黑体" pitchFamily="49" charset="-122"/>
              <a:ea typeface="黑体" pitchFamily="49" charset="-122"/>
            </a:rPr>
            <a:t>时分复用 </a:t>
          </a:r>
          <a:endParaRPr lang="en-US" altLang="zh-CN" sz="2800" kern="1200" dirty="0" smtClean="0">
            <a:latin typeface="黑体" pitchFamily="49" charset="-122"/>
            <a:ea typeface="黑体" pitchFamily="49" charset="-122"/>
          </a:endParaRPr>
        </a:p>
        <a:p>
          <a:pPr lvl="0" algn="ctr" defTabSz="1244600" rtl="0">
            <a:lnSpc>
              <a:spcPct val="90000"/>
            </a:lnSpc>
            <a:spcBef>
              <a:spcPct val="0"/>
            </a:spcBef>
            <a:spcAft>
              <a:spcPct val="35000"/>
            </a:spcAft>
          </a:pPr>
          <a:r>
            <a:rPr lang="en-US" sz="2400" kern="1200" dirty="0" smtClean="0"/>
            <a:t>TDM ( Time Division Multiplexing）</a:t>
          </a:r>
          <a:endParaRPr lang="zh-CN" sz="2400" kern="1200" dirty="0"/>
        </a:p>
      </dsp:txBody>
      <dsp:txXfrm>
        <a:off x="1048453" y="50412"/>
        <a:ext cx="6651805" cy="893819"/>
      </dsp:txXfrm>
    </dsp:sp>
    <dsp:sp modelId="{64F9DA36-F5B5-4B35-BB13-F73DBC0D5874}">
      <dsp:nvSpPr>
        <dsp:cNvPr id="0" name=""/>
        <dsp:cNvSpPr/>
      </dsp:nvSpPr>
      <dsp:spPr>
        <a:xfrm>
          <a:off x="1000100" y="1042111"/>
          <a:ext cx="6748511" cy="990525"/>
        </a:xfrm>
        <a:prstGeom prst="round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zh-CN" sz="2800" kern="1200" dirty="0" smtClean="0">
              <a:latin typeface="黑体" pitchFamily="49" charset="-122"/>
              <a:ea typeface="黑体" pitchFamily="49" charset="-122"/>
            </a:rPr>
            <a:t>频分复用 </a:t>
          </a:r>
          <a:endParaRPr lang="en-US" altLang="zh-CN" sz="2800" kern="1200" dirty="0" smtClean="0">
            <a:latin typeface="黑体" pitchFamily="49" charset="-122"/>
            <a:ea typeface="黑体" pitchFamily="49" charset="-122"/>
          </a:endParaRPr>
        </a:p>
        <a:p>
          <a:pPr lvl="0" algn="ctr" defTabSz="1244600" rtl="0">
            <a:lnSpc>
              <a:spcPct val="90000"/>
            </a:lnSpc>
            <a:spcBef>
              <a:spcPct val="0"/>
            </a:spcBef>
            <a:spcAft>
              <a:spcPct val="35000"/>
            </a:spcAft>
          </a:pPr>
          <a:r>
            <a:rPr lang="en-US" sz="2400" kern="1200" dirty="0" smtClean="0"/>
            <a:t>FDM ( Frequency Division Multiplexing)</a:t>
          </a:r>
          <a:endParaRPr lang="zh-CN" sz="2400" kern="1200" dirty="0"/>
        </a:p>
      </dsp:txBody>
      <dsp:txXfrm>
        <a:off x="1048453" y="1090464"/>
        <a:ext cx="6651805" cy="893819"/>
      </dsp:txXfrm>
    </dsp:sp>
    <dsp:sp modelId="{E3B94886-D72E-4F52-B5F4-5405C5302434}">
      <dsp:nvSpPr>
        <dsp:cNvPr id="0" name=""/>
        <dsp:cNvSpPr/>
      </dsp:nvSpPr>
      <dsp:spPr>
        <a:xfrm>
          <a:off x="1000100" y="2082163"/>
          <a:ext cx="6748511" cy="990525"/>
        </a:xfrm>
        <a:prstGeom prst="round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zh-CN" sz="2800" kern="1200" dirty="0" smtClean="0">
              <a:latin typeface="黑体" pitchFamily="49" charset="-122"/>
              <a:ea typeface="黑体" pitchFamily="49" charset="-122"/>
            </a:rPr>
            <a:t>波分复用 </a:t>
          </a:r>
          <a:endParaRPr lang="en-US" altLang="zh-CN" sz="2800" kern="1200" dirty="0" smtClean="0">
            <a:latin typeface="黑体" pitchFamily="49" charset="-122"/>
            <a:ea typeface="黑体" pitchFamily="49" charset="-122"/>
          </a:endParaRPr>
        </a:p>
        <a:p>
          <a:pPr lvl="0" algn="ctr" defTabSz="1244600" rtl="0">
            <a:lnSpc>
              <a:spcPct val="90000"/>
            </a:lnSpc>
            <a:spcBef>
              <a:spcPct val="0"/>
            </a:spcBef>
            <a:spcAft>
              <a:spcPct val="35000"/>
            </a:spcAft>
          </a:pPr>
          <a:r>
            <a:rPr lang="en-US" sz="2400" kern="1200" dirty="0" smtClean="0"/>
            <a:t>WDM ( Wavelength Division Multiplexing)</a:t>
          </a:r>
          <a:endParaRPr lang="zh-CN" sz="2400" kern="1200" dirty="0"/>
        </a:p>
      </dsp:txBody>
      <dsp:txXfrm>
        <a:off x="1048453" y="2130516"/>
        <a:ext cx="6651805" cy="893819"/>
      </dsp:txXfrm>
    </dsp:sp>
    <dsp:sp modelId="{43CD2DE8-99FB-4D12-B7D8-6A421D750CF2}">
      <dsp:nvSpPr>
        <dsp:cNvPr id="0" name=""/>
        <dsp:cNvSpPr/>
      </dsp:nvSpPr>
      <dsp:spPr>
        <a:xfrm>
          <a:off x="1000100" y="3122215"/>
          <a:ext cx="6748511" cy="990525"/>
        </a:xfrm>
        <a:prstGeom prst="round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zh-CN" sz="2800" kern="1200" dirty="0" smtClean="0">
              <a:latin typeface="黑体" pitchFamily="49" charset="-122"/>
              <a:ea typeface="黑体" pitchFamily="49" charset="-122"/>
            </a:rPr>
            <a:t>码分复用</a:t>
          </a:r>
          <a:endParaRPr lang="en-US" altLang="zh-CN" sz="2800" kern="1200" dirty="0" smtClean="0">
            <a:latin typeface="黑体" pitchFamily="49" charset="-122"/>
            <a:ea typeface="黑体" pitchFamily="49" charset="-122"/>
          </a:endParaRPr>
        </a:p>
        <a:p>
          <a:pPr lvl="0" algn="ctr" defTabSz="1244600" rtl="0">
            <a:lnSpc>
              <a:spcPct val="90000"/>
            </a:lnSpc>
            <a:spcBef>
              <a:spcPct val="0"/>
            </a:spcBef>
            <a:spcAft>
              <a:spcPct val="35000"/>
            </a:spcAft>
          </a:pPr>
          <a:r>
            <a:rPr lang="en-US" sz="2400" kern="1200" dirty="0" smtClean="0"/>
            <a:t>CDM (Code Division Multiplexing )</a:t>
          </a:r>
          <a:endParaRPr lang="zh-CN" sz="2400" kern="1200" dirty="0"/>
        </a:p>
      </dsp:txBody>
      <dsp:txXfrm>
        <a:off x="1048453" y="3170568"/>
        <a:ext cx="6651805" cy="89381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5.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8.v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image" Target="../media/image17.png"/><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pitchFamily="34" charset="0"/>
                <a:ea typeface="宋体" charset="-122"/>
              </a:defRPr>
            </a:lvl1pPr>
          </a:lstStyle>
          <a:p>
            <a:pPr>
              <a:defRPr/>
            </a:pPr>
            <a:endParaRPr lang="zh-CN" altLang="en-US"/>
          </a:p>
        </p:txBody>
      </p:sp>
      <p:sp>
        <p:nvSpPr>
          <p:cNvPr id="12083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34" charset="0"/>
                <a:ea typeface="宋体" charset="-122"/>
              </a:defRPr>
            </a:lvl1pPr>
          </a:lstStyle>
          <a:p>
            <a:pPr>
              <a:defRPr/>
            </a:pPr>
            <a:endParaRPr lang="en-US" altLang="zh-CN"/>
          </a:p>
        </p:txBody>
      </p:sp>
      <p:sp>
        <p:nvSpPr>
          <p:cNvPr id="12083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pitchFamily="34" charset="0"/>
                <a:ea typeface="宋体" charset="-122"/>
              </a:defRPr>
            </a:lvl1pPr>
          </a:lstStyle>
          <a:p>
            <a:pPr>
              <a:defRPr/>
            </a:pPr>
            <a:endParaRPr lang="en-US" altLang="zh-CN"/>
          </a:p>
        </p:txBody>
      </p:sp>
      <p:sp>
        <p:nvSpPr>
          <p:cNvPr id="12083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34" charset="0"/>
                <a:ea typeface="宋体" charset="-122"/>
              </a:defRPr>
            </a:lvl1pPr>
          </a:lstStyle>
          <a:p>
            <a:pPr>
              <a:defRPr/>
            </a:pPr>
            <a:fld id="{D878A0EC-8819-458F-9ED8-ABAC5A6BEAF7}" type="slidenum">
              <a:rPr lang="zh-CN" altLang="en-US"/>
              <a:pPr>
                <a:defRPr/>
              </a:pPr>
              <a:t>‹#›</a:t>
            </a:fld>
            <a:endParaRPr lang="en-US" altLang="zh-CN"/>
          </a:p>
        </p:txBody>
      </p:sp>
    </p:spTree>
    <p:extLst>
      <p:ext uri="{BB962C8B-B14F-4D97-AF65-F5344CB8AC3E}">
        <p14:creationId xmlns:p14="http://schemas.microsoft.com/office/powerpoint/2010/main" val="13049684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981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pitchFamily="34" charset="0"/>
                <a:ea typeface="宋体" charset="-122"/>
              </a:defRPr>
            </a:lvl1pPr>
          </a:lstStyle>
          <a:p>
            <a:pPr>
              <a:defRPr/>
            </a:pPr>
            <a:endParaRPr lang="zh-CN" altLang="en-US"/>
          </a:p>
        </p:txBody>
      </p:sp>
      <p:sp>
        <p:nvSpPr>
          <p:cNvPr id="11981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34" charset="0"/>
                <a:ea typeface="宋体" charset="-122"/>
              </a:defRPr>
            </a:lvl1pPr>
          </a:lstStyle>
          <a:p>
            <a:pPr>
              <a:defRPr/>
            </a:pPr>
            <a:endParaRPr lang="en-US" altLang="zh-CN"/>
          </a:p>
        </p:txBody>
      </p:sp>
      <p:sp>
        <p:nvSpPr>
          <p:cNvPr id="788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11981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pitchFamily="34" charset="0"/>
                <a:ea typeface="宋体" charset="-122"/>
              </a:defRPr>
            </a:lvl1pPr>
          </a:lstStyle>
          <a:p>
            <a:pPr>
              <a:defRPr/>
            </a:pPr>
            <a:endParaRPr lang="en-US" altLang="zh-CN"/>
          </a:p>
        </p:txBody>
      </p:sp>
      <p:sp>
        <p:nvSpPr>
          <p:cNvPr id="11981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34" charset="0"/>
                <a:ea typeface="宋体" charset="-122"/>
              </a:defRPr>
            </a:lvl1pPr>
          </a:lstStyle>
          <a:p>
            <a:pPr>
              <a:defRPr/>
            </a:pPr>
            <a:fld id="{86DD3FCF-CBC2-49DF-A1A6-49AE789DDAEE}" type="slidenum">
              <a:rPr lang="zh-CN" altLang="en-US"/>
              <a:pPr>
                <a:defRPr/>
              </a:pPr>
              <a:t>‹#›</a:t>
            </a:fld>
            <a:endParaRPr lang="en-US" altLang="zh-CN"/>
          </a:p>
        </p:txBody>
      </p:sp>
    </p:spTree>
    <p:extLst>
      <p:ext uri="{BB962C8B-B14F-4D97-AF65-F5344CB8AC3E}">
        <p14:creationId xmlns:p14="http://schemas.microsoft.com/office/powerpoint/2010/main" val="302846305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baike.baidu.com/view/628441.htm" TargetMode="External"/><Relationship Id="rId2" Type="http://schemas.openxmlformats.org/officeDocument/2006/relationships/slide" Target="../slides/slide69.xml"/><Relationship Id="rId1" Type="http://schemas.openxmlformats.org/officeDocument/2006/relationships/notesMaster" Target="../notesMasters/notesMaster1.xml"/><Relationship Id="rId5" Type="http://schemas.openxmlformats.org/officeDocument/2006/relationships/hyperlink" Target="http://baike.baidu.com/view/106766.htm" TargetMode="External"/><Relationship Id="rId4" Type="http://schemas.openxmlformats.org/officeDocument/2006/relationships/hyperlink" Target="http://baike.baidu.com/view/30964.htm"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a:ln/>
        </p:spPr>
      </p:sp>
      <p:sp>
        <p:nvSpPr>
          <p:cNvPr id="798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zh-CN" altLang="en-US" smtClean="0"/>
          </a:p>
        </p:txBody>
      </p:sp>
      <p:sp>
        <p:nvSpPr>
          <p:cNvPr id="798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D497DA2E-6ED0-4F70-9DA4-8C2B001A00F5}" type="slidenum">
              <a:rPr lang="zh-CN" altLang="en-US" smtClean="0">
                <a:latin typeface="Tahoma" pitchFamily="34" charset="0"/>
              </a:rPr>
              <a:pPr eaLnBrk="1" hangingPunct="1"/>
              <a:t>1</a:t>
            </a:fld>
            <a:endParaRPr lang="zh-CN" altLang="en-US" smtClean="0">
              <a:latin typeface="Tahoma"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4C8FEC12-583C-44E7-A297-0FDBADF6E6E4}" type="slidenum">
              <a:rPr lang="zh-CN" altLang="en-US" smtClean="0">
                <a:latin typeface="Tahoma" pitchFamily="34" charset="0"/>
              </a:rPr>
              <a:pPr eaLnBrk="1" hangingPunct="1"/>
              <a:t>10</a:t>
            </a:fld>
            <a:endParaRPr lang="en-US" altLang="zh-CN" smtClean="0">
              <a:latin typeface="Tahoma" pitchFamily="34"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200" dirty="0" smtClean="0">
                <a:latin typeface="Tahoma" pitchFamily="34" charset="0"/>
              </a:rPr>
              <a:t>Impedance</a:t>
            </a:r>
            <a:r>
              <a:rPr lang="zh-CN" altLang="en-US" sz="1200" dirty="0" smtClean="0">
                <a:latin typeface="Tahoma" pitchFamily="34" charset="0"/>
              </a:rPr>
              <a:t>：阻抗</a:t>
            </a:r>
            <a:endParaRPr lang="zh-CN" altLang="en-US"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C08209AF-7543-4149-8589-353C096D9886}" type="slidenum">
              <a:rPr lang="zh-CN" altLang="en-US" smtClean="0">
                <a:latin typeface="Tahoma" pitchFamily="34" charset="0"/>
              </a:rPr>
              <a:pPr eaLnBrk="1" hangingPunct="1"/>
              <a:t>11</a:t>
            </a:fld>
            <a:endParaRPr lang="en-US" altLang="zh-CN" smtClean="0">
              <a:latin typeface="Tahoma" pitchFamily="34" charset="0"/>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F924E6F0-E6B5-44D1-9B99-D38954DA5C8E}" type="slidenum">
              <a:rPr lang="zh-CN" altLang="en-US" smtClean="0">
                <a:latin typeface="Tahoma" pitchFamily="34" charset="0"/>
              </a:rPr>
              <a:pPr eaLnBrk="1" hangingPunct="1"/>
              <a:t>12</a:t>
            </a:fld>
            <a:endParaRPr lang="en-US" altLang="zh-CN" smtClean="0">
              <a:latin typeface="Tahoma" pitchFamily="34"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CBE03952-2D40-4814-8301-B943836D5F97}" type="slidenum">
              <a:rPr lang="zh-CN" altLang="en-US" smtClean="0">
                <a:latin typeface="Tahoma" pitchFamily="34" charset="0"/>
              </a:rPr>
              <a:pPr eaLnBrk="1" hangingPunct="1"/>
              <a:t>13</a:t>
            </a:fld>
            <a:endParaRPr lang="en-US" altLang="zh-CN" smtClean="0">
              <a:latin typeface="Tahoma" pitchFamily="34"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物理特性</a:t>
            </a:r>
            <a:endParaRPr lang="en-US" altLang="zh-CN" dirty="0" smtClean="0"/>
          </a:p>
          <a:p>
            <a:pPr eaLnBrk="1" hangingPunct="1"/>
            <a:r>
              <a:rPr lang="zh-CN" altLang="en-US" dirty="0" smtClean="0"/>
              <a:t>传输特性：信号、容量、频率范围</a:t>
            </a:r>
            <a:endParaRPr lang="en-US" altLang="zh-CN" dirty="0" smtClean="0"/>
          </a:p>
          <a:p>
            <a:pPr eaLnBrk="1" hangingPunct="1"/>
            <a:r>
              <a:rPr lang="zh-CN" altLang="en-US" dirty="0" smtClean="0"/>
              <a:t>连通特性</a:t>
            </a:r>
            <a:endParaRPr lang="en-US" altLang="zh-CN" dirty="0" smtClean="0"/>
          </a:p>
          <a:p>
            <a:pPr eaLnBrk="1" hangingPunct="1"/>
            <a:r>
              <a:rPr lang="zh-CN" altLang="en-US" dirty="0" smtClean="0"/>
              <a:t>范围</a:t>
            </a:r>
            <a:endParaRPr lang="en-US" altLang="zh-CN" dirty="0" smtClean="0"/>
          </a:p>
          <a:p>
            <a:pPr eaLnBrk="1" hangingPunct="1"/>
            <a:r>
              <a:rPr lang="zh-CN" altLang="en-US" dirty="0" smtClean="0"/>
              <a:t>抗干扰性</a:t>
            </a:r>
            <a:endParaRPr lang="en-US" altLang="zh-CN" dirty="0" smtClean="0"/>
          </a:p>
          <a:p>
            <a:pPr eaLnBrk="1" hangingPunct="1"/>
            <a:r>
              <a:rPr lang="zh-CN" altLang="en-US" dirty="0" smtClean="0"/>
              <a:t>价格</a:t>
            </a:r>
            <a:endParaRPr lang="en-US" altLang="zh-CN" dirty="0" smtClean="0"/>
          </a:p>
          <a:p>
            <a:pPr eaLnBrk="1" hangingPunct="1"/>
            <a:endParaRPr lang="zh-CN" altLang="en-US"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C328FFB8-D2BD-4B61-AB61-8136EADEB73D}" type="slidenum">
              <a:rPr lang="zh-CN" altLang="en-US" smtClean="0">
                <a:latin typeface="Tahoma" pitchFamily="34" charset="0"/>
              </a:rPr>
              <a:pPr eaLnBrk="1" hangingPunct="1"/>
              <a:t>14</a:t>
            </a:fld>
            <a:endParaRPr lang="en-US" altLang="zh-CN" smtClean="0">
              <a:latin typeface="Tahoma"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物理特性</a:t>
            </a:r>
            <a:endParaRPr lang="en-US" altLang="zh-CN" dirty="0" smtClean="0"/>
          </a:p>
          <a:p>
            <a:pPr eaLnBrk="1" hangingPunct="1"/>
            <a:r>
              <a:rPr lang="zh-CN" altLang="en-US" dirty="0" smtClean="0"/>
              <a:t>传输特性：信号、容量、频率范围</a:t>
            </a:r>
            <a:endParaRPr lang="en-US" altLang="zh-CN" dirty="0" smtClean="0"/>
          </a:p>
          <a:p>
            <a:pPr eaLnBrk="1" hangingPunct="1"/>
            <a:r>
              <a:rPr lang="zh-CN" altLang="en-US" dirty="0" smtClean="0"/>
              <a:t>连通特性</a:t>
            </a:r>
            <a:endParaRPr lang="en-US" altLang="zh-CN" dirty="0" smtClean="0"/>
          </a:p>
          <a:p>
            <a:pPr eaLnBrk="1" hangingPunct="1"/>
            <a:r>
              <a:rPr lang="zh-CN" altLang="en-US" dirty="0" smtClean="0"/>
              <a:t>范围</a:t>
            </a:r>
            <a:endParaRPr lang="en-US" altLang="zh-CN" dirty="0" smtClean="0"/>
          </a:p>
          <a:p>
            <a:pPr eaLnBrk="1" hangingPunct="1"/>
            <a:r>
              <a:rPr lang="zh-CN" altLang="en-US" dirty="0" smtClean="0"/>
              <a:t>抗干扰性</a:t>
            </a:r>
            <a:endParaRPr lang="en-US" altLang="zh-CN" dirty="0" smtClean="0"/>
          </a:p>
          <a:p>
            <a:pPr eaLnBrk="1" hangingPunct="1"/>
            <a:r>
              <a:rPr lang="zh-CN" altLang="en-US" dirty="0" smtClean="0"/>
              <a:t>价格</a:t>
            </a:r>
            <a:endParaRPr lang="en-US" altLang="zh-CN" dirty="0" smtClean="0"/>
          </a:p>
          <a:p>
            <a:pPr eaLnBrk="1" hangingPunct="1"/>
            <a:r>
              <a:rPr lang="en-US" altLang="zh-CN" dirty="0" smtClean="0"/>
              <a:t>70</a:t>
            </a:r>
            <a:r>
              <a:rPr lang="zh-CN" altLang="en-US" dirty="0" smtClean="0"/>
              <a:t>年代</a:t>
            </a:r>
            <a:r>
              <a:rPr lang="en-US" altLang="zh-CN" dirty="0" smtClean="0"/>
              <a:t>56K</a:t>
            </a:r>
          </a:p>
          <a:p>
            <a:pPr eaLnBrk="1" hangingPunct="1"/>
            <a:r>
              <a:rPr lang="zh-CN" altLang="en-US" dirty="0" smtClean="0"/>
              <a:t>可见光频度：</a:t>
            </a:r>
            <a:r>
              <a:rPr lang="en-US" altLang="zh-CN" dirty="0" smtClean="0"/>
              <a:t>108Mhz</a:t>
            </a:r>
            <a:endParaRPr lang="zh-CN" altLang="en-US"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0E71DCEB-9830-4356-8084-6A18A0D8C93A}" type="slidenum">
              <a:rPr lang="zh-CN" altLang="en-US" smtClean="0">
                <a:latin typeface="Tahoma" pitchFamily="34" charset="0"/>
              </a:rPr>
              <a:pPr eaLnBrk="1" hangingPunct="1"/>
              <a:t>15</a:t>
            </a:fld>
            <a:endParaRPr lang="en-US" altLang="zh-CN" smtClean="0">
              <a:latin typeface="Tahoma" pitchFamily="34" charset="0"/>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200" b="0" i="0" kern="1200" dirty="0" smtClean="0">
                <a:solidFill>
                  <a:schemeClr val="tx1"/>
                </a:solidFill>
                <a:effectLst/>
                <a:latin typeface="Arial" charset="0"/>
                <a:ea typeface="宋体" charset="-122"/>
                <a:cs typeface="+mn-cs"/>
              </a:rPr>
              <a:t>注入型激光二级管</a:t>
            </a:r>
            <a:r>
              <a:rPr lang="en-US" altLang="zh-CN" sz="1200" b="0" i="0" kern="1200" dirty="0" smtClean="0">
                <a:solidFill>
                  <a:schemeClr val="tx1"/>
                </a:solidFill>
                <a:effectLst/>
                <a:latin typeface="Arial" charset="0"/>
                <a:ea typeface="宋体" charset="-122"/>
                <a:cs typeface="+mn-cs"/>
              </a:rPr>
              <a:t>(Injection laser Diode)</a:t>
            </a:r>
          </a:p>
          <a:p>
            <a:pPr eaLnBrk="1" hangingPunct="1"/>
            <a:r>
              <a:rPr lang="en-US" altLang="zh-CN" sz="1200" b="0" i="0" kern="1200" dirty="0" smtClean="0">
                <a:solidFill>
                  <a:schemeClr val="tx1"/>
                </a:solidFill>
                <a:effectLst/>
                <a:latin typeface="Arial" charset="0"/>
                <a:ea typeface="宋体" charset="-122"/>
                <a:cs typeface="+mn-cs"/>
              </a:rPr>
              <a:t>LED = Light Emitting Diode</a:t>
            </a:r>
            <a:r>
              <a:rPr lang="zh-CN" altLang="en-US" sz="1200" b="0" i="0" kern="1200" dirty="0" smtClean="0">
                <a:solidFill>
                  <a:schemeClr val="tx1"/>
                </a:solidFill>
                <a:effectLst/>
                <a:latin typeface="Arial" charset="0"/>
                <a:ea typeface="宋体" charset="-122"/>
                <a:cs typeface="+mn-cs"/>
              </a:rPr>
              <a:t>，发光二极管，是一种能够将电能转化为可见光的固态的半导体器件，它可以直接把电转化为光</a:t>
            </a:r>
            <a:endParaRPr lang="en-US" altLang="zh-CN" sz="1200" b="0" i="0" kern="1200" dirty="0" smtClean="0">
              <a:solidFill>
                <a:schemeClr val="tx1"/>
              </a:solidFill>
              <a:effectLst/>
              <a:latin typeface="Arial" charset="0"/>
              <a:ea typeface="宋体" charset="-122"/>
              <a:cs typeface="+mn-cs"/>
            </a:endParaRPr>
          </a:p>
          <a:p>
            <a:pPr eaLnBrk="1" hangingPunct="1"/>
            <a:r>
              <a:rPr lang="zh-CN" altLang="en-US" dirty="0" smtClean="0"/>
              <a:t>非轴对称，受到更大的分散</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a:ln/>
        </p:spPr>
      </p:sp>
      <p:sp>
        <p:nvSpPr>
          <p:cNvPr id="952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952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4FB30BA7-D624-48C4-8035-3EC59CD4D9A6}" type="slidenum">
              <a:rPr lang="zh-CN" altLang="en-US" smtClean="0">
                <a:latin typeface="Tahoma" pitchFamily="34" charset="0"/>
              </a:rPr>
              <a:pPr eaLnBrk="1" hangingPunct="1"/>
              <a:t>16</a:t>
            </a:fld>
            <a:endParaRPr lang="en-US" altLang="zh-CN" smtClean="0">
              <a:latin typeface="Tahoma"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2EDA232-AD71-45B3-B568-D1618CE08260}" type="slidenum">
              <a:rPr lang="zh-CN" altLang="en-US" smtClean="0">
                <a:latin typeface="Tahoma" pitchFamily="34" charset="0"/>
              </a:rPr>
              <a:pPr eaLnBrk="1" hangingPunct="1"/>
              <a:t>17</a:t>
            </a:fld>
            <a:endParaRPr lang="en-US" altLang="zh-CN" smtClean="0">
              <a:latin typeface="Tahoma" pitchFamily="34"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200" dirty="0" smtClean="0">
                <a:latin typeface="Tahoma" pitchFamily="34" charset="0"/>
              </a:rPr>
              <a:t>frequency multiplexing</a:t>
            </a:r>
            <a:r>
              <a:rPr lang="zh-CN" altLang="en-US" sz="1200" dirty="0" smtClean="0">
                <a:latin typeface="Tahoma" pitchFamily="34" charset="0"/>
              </a:rPr>
              <a:t>：频率复用</a:t>
            </a:r>
            <a:endParaRPr lang="zh-CN" altLang="en-US" dirty="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AE323A0B-A015-479B-A47C-84F3FF535DF4}" type="slidenum">
              <a:rPr lang="zh-CN" altLang="en-US" smtClean="0">
                <a:latin typeface="Tahoma" pitchFamily="34" charset="0"/>
              </a:rPr>
              <a:pPr eaLnBrk="1" hangingPunct="1"/>
              <a:t>18</a:t>
            </a:fld>
            <a:endParaRPr lang="en-US" altLang="zh-CN" smtClean="0">
              <a:latin typeface="Tahoma" pitchFamily="34"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200" kern="1200" dirty="0" smtClean="0">
                <a:solidFill>
                  <a:schemeClr val="tx1"/>
                </a:solidFill>
                <a:latin typeface="Arial" charset="0"/>
                <a:ea typeface="宋体" charset="-122"/>
                <a:cs typeface="+mn-cs"/>
              </a:rPr>
              <a:t>输出一个连贯的电磁场波都是相同的频率和相位一致</a:t>
            </a:r>
            <a:endParaRPr lang="en-US" altLang="zh-CN" sz="1200" kern="1200" dirty="0" smtClean="0">
              <a:solidFill>
                <a:schemeClr val="tx1"/>
              </a:solidFill>
              <a:latin typeface="Arial" charset="0"/>
              <a:ea typeface="宋体" charset="-122"/>
              <a:cs typeface="+mn-cs"/>
            </a:endParaRPr>
          </a:p>
          <a:p>
            <a:pPr eaLnBrk="1" hangingPunct="1"/>
            <a:r>
              <a:rPr lang="zh-CN" altLang="en-US" sz="1200" kern="1200" dirty="0" smtClean="0">
                <a:solidFill>
                  <a:schemeClr val="tx1"/>
                </a:solidFill>
                <a:latin typeface="Arial" charset="0"/>
                <a:ea typeface="宋体" charset="-122"/>
                <a:cs typeface="+mn-cs"/>
              </a:rPr>
              <a:t>通常视距技术但可以反弹或重定向</a:t>
            </a:r>
            <a:r>
              <a:rPr lang="en-US" altLang="zh-CN" sz="1200" kern="1200" dirty="0" smtClean="0">
                <a:solidFill>
                  <a:schemeClr val="tx1"/>
                </a:solidFill>
                <a:latin typeface="Arial" charset="0"/>
                <a:ea typeface="宋体" charset="-122"/>
                <a:cs typeface="+mn-cs"/>
              </a:rPr>
              <a:t>,</a:t>
            </a:r>
            <a:r>
              <a:rPr lang="zh-CN" altLang="en-US" sz="1200" kern="1200" dirty="0" smtClean="0">
                <a:solidFill>
                  <a:schemeClr val="tx1"/>
                </a:solidFill>
                <a:latin typeface="Arial" charset="0"/>
                <a:ea typeface="宋体" charset="-122"/>
                <a:cs typeface="+mn-cs"/>
              </a:rPr>
              <a:t>不能通过不透明的物体</a:t>
            </a:r>
            <a:endParaRPr lang="en-US" altLang="zh-CN" sz="1200" dirty="0" smtClean="0"/>
          </a:p>
          <a:p>
            <a:pPr eaLnBrk="1" hangingPunct="1"/>
            <a:r>
              <a:rPr lang="en-US" altLang="zh-CN" sz="1200" dirty="0" smtClean="0"/>
              <a:t>Terrestrial</a:t>
            </a:r>
            <a:r>
              <a:rPr lang="zh-CN" altLang="en-US" sz="1200" dirty="0" smtClean="0"/>
              <a:t>：陆生</a:t>
            </a:r>
            <a:endParaRPr lang="zh-CN" altLang="en-US"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4B379A48-B041-4EDE-A563-8614FEAEBB57}" type="slidenum">
              <a:rPr lang="zh-CN" altLang="en-US" smtClean="0">
                <a:latin typeface="Tahoma" pitchFamily="34" charset="0"/>
              </a:rPr>
              <a:pPr eaLnBrk="1" hangingPunct="1"/>
              <a:t>19</a:t>
            </a:fld>
            <a:endParaRPr lang="en-US" altLang="zh-CN" smtClean="0">
              <a:latin typeface="Tahoma" pitchFamily="34"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91239F95-4471-4317-B875-4C5E6B687C3B}" type="slidenum">
              <a:rPr lang="zh-CN" altLang="en-US" smtClean="0">
                <a:latin typeface="Tahoma" pitchFamily="34" charset="0"/>
              </a:rPr>
              <a:pPr eaLnBrk="1" hangingPunct="1"/>
              <a:t>2</a:t>
            </a:fld>
            <a:endParaRPr lang="en-US" altLang="zh-CN" smtClean="0">
              <a:latin typeface="Tahoma" pitchFamily="34"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BEB0D5B-0B02-4C2E-A41E-4ADC6E28C56F}" type="slidenum">
              <a:rPr lang="zh-CN" altLang="en-US" smtClean="0">
                <a:latin typeface="Tahoma" pitchFamily="34" charset="0"/>
              </a:rPr>
              <a:pPr eaLnBrk="1" hangingPunct="1"/>
              <a:t>20</a:t>
            </a:fld>
            <a:endParaRPr lang="en-US" altLang="zh-CN" smtClean="0">
              <a:latin typeface="Tahoma" pitchFamily="34" charset="0"/>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dirty="0" smtClean="0"/>
              <a:t>IEEE</a:t>
            </a:r>
            <a:r>
              <a:rPr lang="zh-CN" altLang="en-US" b="1" dirty="0" smtClean="0"/>
              <a:t>：美国电气和电子工程师协会</a:t>
            </a:r>
            <a:endParaRPr lang="en-US" altLang="zh-CN" b="1" dirty="0" smtClean="0"/>
          </a:p>
          <a:p>
            <a:pPr eaLnBrk="1" hangingPunct="1"/>
            <a:r>
              <a:rPr lang="en-US" altLang="zh-CN" b="1" dirty="0" smtClean="0"/>
              <a:t>IEEE</a:t>
            </a:r>
            <a:r>
              <a:rPr lang="zh-CN" altLang="en-US" b="1" dirty="0" smtClean="0"/>
              <a:t>主要关注以太网技术标准的制订。</a:t>
            </a:r>
            <a:r>
              <a:rPr lang="en-US" altLang="zh-CN" b="1" dirty="0" smtClean="0"/>
              <a:t>IEEE</a:t>
            </a:r>
            <a:r>
              <a:rPr lang="zh-CN" altLang="en-US" b="1" dirty="0" smtClean="0"/>
              <a:t>的工作重点是以传统以太网为基础，研究制定应用于城域网的新型以太网技术标准。</a:t>
            </a:r>
          </a:p>
          <a:p>
            <a:pPr eaLnBrk="1" hangingPunct="1"/>
            <a:r>
              <a:rPr lang="en-US" altLang="zh-CN" b="1" dirty="0" smtClean="0"/>
              <a:t>UL</a:t>
            </a:r>
            <a:r>
              <a:rPr lang="zh-CN" altLang="en-US" b="1" dirty="0" smtClean="0"/>
              <a:t>：美国保险商安全标准</a:t>
            </a:r>
            <a:endParaRPr lang="en-US" altLang="zh-CN" b="1" dirty="0" smtClean="0"/>
          </a:p>
          <a:p>
            <a:pPr eaLnBrk="1" hangingPunct="1"/>
            <a:r>
              <a:rPr lang="en-US" altLang="zh-CN" b="1" dirty="0" smtClean="0"/>
              <a:t>EIA</a:t>
            </a:r>
            <a:r>
              <a:rPr lang="zh-CN" altLang="en-US" b="1" dirty="0" smtClean="0"/>
              <a:t>：电子工业</a:t>
            </a:r>
            <a:r>
              <a:rPr lang="zh-CN" altLang="en-US" b="1" dirty="0" smtClean="0"/>
              <a:t>协会</a:t>
            </a:r>
            <a:endParaRPr lang="en-US" altLang="zh-CN" b="1"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b="1" dirty="0" smtClean="0"/>
              <a:t>TIA</a:t>
            </a:r>
            <a:r>
              <a:rPr lang="zh-CN" altLang="en-US" b="1" dirty="0" smtClean="0"/>
              <a:t>：美国通信工业协会</a:t>
            </a:r>
            <a:endParaRPr lang="en-US" altLang="zh-CN" b="1"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b="1" dirty="0" smtClean="0"/>
              <a:t>ANSI</a:t>
            </a:r>
            <a:r>
              <a:rPr lang="zh-CN" altLang="en-US" b="1" dirty="0" smtClean="0"/>
              <a:t>：美国国家标准学会</a:t>
            </a:r>
            <a:endParaRPr lang="en-US" altLang="zh-CN" b="1" dirty="0" smtClean="0"/>
          </a:p>
          <a:p>
            <a:pPr eaLnBrk="1" hangingPunct="1"/>
            <a:r>
              <a:rPr lang="zh-CN" altLang="en-US" b="1" dirty="0" smtClean="0"/>
              <a:t>国际</a:t>
            </a:r>
            <a:r>
              <a:rPr lang="zh-CN" altLang="en-US" b="1" dirty="0" smtClean="0"/>
              <a:t>电信联盟电信标准化部（</a:t>
            </a:r>
            <a:r>
              <a:rPr lang="en-US" altLang="zh-CN" b="1" dirty="0" smtClean="0"/>
              <a:t>ITU-T</a:t>
            </a:r>
            <a:r>
              <a:rPr lang="zh-CN" altLang="en-US" b="1" dirty="0" smtClean="0"/>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D8E1BDB9-0A1F-4C6B-A9E3-7ADAE4E2539F}" type="slidenum">
              <a:rPr lang="zh-CN" altLang="en-US" smtClean="0">
                <a:latin typeface="Tahoma" pitchFamily="34" charset="0"/>
              </a:rPr>
              <a:pPr eaLnBrk="1" hangingPunct="1"/>
              <a:t>21</a:t>
            </a:fld>
            <a:endParaRPr lang="en-US" altLang="zh-CN" smtClean="0">
              <a:latin typeface="Tahoma" pitchFamily="34" charset="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t>ANSI/TIA/EIA-568-B</a:t>
            </a:r>
            <a:r>
              <a:rPr lang="zh-CN" altLang="en-US" smtClean="0"/>
              <a:t>： 商业建筑电信布线标准 </a:t>
            </a:r>
            <a:endParaRPr lang="en-US" altLang="zh-CN" smtClean="0"/>
          </a:p>
          <a:p>
            <a:pPr eaLnBrk="1" hangingPunct="1"/>
            <a:r>
              <a:rPr lang="en-US" altLang="zh-CN" smtClean="0"/>
              <a:t>ANSI/TIA/EIA-569-A</a:t>
            </a:r>
            <a:r>
              <a:rPr lang="zh-CN" altLang="en-US" smtClean="0"/>
              <a:t>： 商业建筑电信路径和空间标准 </a:t>
            </a:r>
            <a:endParaRPr lang="en-US" altLang="zh-CN" smtClean="0"/>
          </a:p>
          <a:p>
            <a:pPr eaLnBrk="1" hangingPunct="1"/>
            <a:r>
              <a:rPr lang="en-US" altLang="zh-CN" smtClean="0"/>
              <a:t>ANSI/EIA/TIA-570-A</a:t>
            </a:r>
            <a:r>
              <a:rPr lang="zh-CN" altLang="en-US" smtClean="0"/>
              <a:t>： 住宅电信布线标准 </a:t>
            </a:r>
            <a:endParaRPr lang="en-US" altLang="zh-CN" smtClean="0"/>
          </a:p>
          <a:p>
            <a:pPr eaLnBrk="1" hangingPunct="1"/>
            <a:r>
              <a:rPr lang="en-US" altLang="zh-CN" smtClean="0"/>
              <a:t>ANSI/TIA/EIA-606</a:t>
            </a:r>
            <a:r>
              <a:rPr lang="zh-CN" altLang="en-US" smtClean="0"/>
              <a:t>： 商业建筑电信基础结构管理标准 </a:t>
            </a:r>
            <a:endParaRPr lang="en-US" altLang="zh-CN" smtClean="0"/>
          </a:p>
          <a:p>
            <a:pPr eaLnBrk="1" hangingPunct="1"/>
            <a:r>
              <a:rPr lang="en-US" altLang="zh-CN" smtClean="0"/>
              <a:t>ANSI/TIA/EIA-607</a:t>
            </a:r>
            <a:r>
              <a:rPr lang="zh-CN" altLang="en-US" smtClean="0"/>
              <a:t>： 商业建筑电信接地和接线要求</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5</a:t>
            </a:r>
            <a:r>
              <a:rPr lang="zh-CN" altLang="en-US" dirty="0" smtClean="0"/>
              <a:t>类线比</a:t>
            </a:r>
            <a:r>
              <a:rPr lang="en-US" altLang="zh-CN" dirty="0" smtClean="0"/>
              <a:t>3</a:t>
            </a:r>
            <a:r>
              <a:rPr lang="zh-CN" altLang="en-US" dirty="0" smtClean="0"/>
              <a:t>类线有更高的绞合度  </a:t>
            </a:r>
            <a:r>
              <a:rPr lang="en-US" altLang="zh-CN" smtClean="0"/>
              <a:t>100M</a:t>
            </a:r>
            <a:endParaRPr lang="zh-CN" altLang="en-US" dirty="0"/>
          </a:p>
        </p:txBody>
      </p:sp>
      <p:sp>
        <p:nvSpPr>
          <p:cNvPr id="4" name="灯片编号占位符 3"/>
          <p:cNvSpPr>
            <a:spLocks noGrp="1"/>
          </p:cNvSpPr>
          <p:nvPr>
            <p:ph type="sldNum" sz="quarter" idx="10"/>
          </p:nvPr>
        </p:nvSpPr>
        <p:spPr/>
        <p:txBody>
          <a:bodyPr/>
          <a:lstStyle/>
          <a:p>
            <a:pPr>
              <a:defRPr/>
            </a:pPr>
            <a:fld id="{86DD3FCF-CBC2-49DF-A1A6-49AE789DDAEE}" type="slidenum">
              <a:rPr lang="zh-CN" altLang="en-US" smtClean="0"/>
              <a:pPr>
                <a:defRPr/>
              </a:pPr>
              <a:t>22</a:t>
            </a:fld>
            <a:endParaRPr lang="en-US" altLang="zh-CN"/>
          </a:p>
        </p:txBody>
      </p:sp>
    </p:spTree>
    <p:extLst>
      <p:ext uri="{BB962C8B-B14F-4D97-AF65-F5344CB8AC3E}">
        <p14:creationId xmlns:p14="http://schemas.microsoft.com/office/powerpoint/2010/main" val="9164539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p:cNvSpPr>
            <a:spLocks noGrp="1" noRot="1" noChangeAspect="1" noTextEdit="1"/>
          </p:cNvSpPr>
          <p:nvPr>
            <p:ph type="sldImg"/>
          </p:nvPr>
        </p:nvSpPr>
        <p:spPr>
          <a:ln/>
        </p:spPr>
      </p:sp>
      <p:sp>
        <p:nvSpPr>
          <p:cNvPr id="1013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013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51959127-2E40-48A5-9AE3-B678160A01D2}" type="slidenum">
              <a:rPr lang="zh-CN" altLang="en-US" smtClean="0">
                <a:latin typeface="Tahoma" pitchFamily="34" charset="0"/>
              </a:rPr>
              <a:pPr eaLnBrk="1" hangingPunct="1"/>
              <a:t>23</a:t>
            </a:fld>
            <a:endParaRPr lang="en-US" altLang="zh-CN" smtClean="0">
              <a:latin typeface="Tahoma"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26072166-0A96-4B27-92CA-22C69962FE31}" type="slidenum">
              <a:rPr lang="zh-CN" altLang="en-US" smtClean="0">
                <a:latin typeface="Tahoma" pitchFamily="34" charset="0"/>
              </a:rPr>
              <a:pPr eaLnBrk="1" hangingPunct="1"/>
              <a:t>24</a:t>
            </a:fld>
            <a:endParaRPr lang="en-US" altLang="zh-CN" smtClean="0">
              <a:latin typeface="Tahoma" pitchFamily="34" charset="0"/>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7EF50456-2922-45D4-89C1-6C7AD1638FB1}" type="slidenum">
              <a:rPr lang="zh-CN" altLang="en-US" smtClean="0">
                <a:latin typeface="Tahoma" pitchFamily="34" charset="0"/>
              </a:rPr>
              <a:pPr eaLnBrk="1" hangingPunct="1"/>
              <a:t>25</a:t>
            </a:fld>
            <a:endParaRPr lang="en-US" altLang="zh-CN" smtClean="0">
              <a:latin typeface="Tahoma" pitchFamily="34" charset="0"/>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电信插座</a:t>
            </a:r>
            <a:r>
              <a:rPr lang="en-US" altLang="zh-CN" dirty="0" smtClean="0"/>
              <a:t>/</a:t>
            </a:r>
            <a:r>
              <a:rPr lang="zh-CN" altLang="en-US" dirty="0" smtClean="0"/>
              <a:t>连接器</a:t>
            </a:r>
            <a:endParaRPr lang="en-US" altLang="zh-CN" dirty="0" smtClean="0"/>
          </a:p>
          <a:p>
            <a:pPr eaLnBrk="1" hangingPunct="1"/>
            <a:r>
              <a:rPr lang="zh-CN" altLang="en-US" smtClean="0"/>
              <a:t>不同颜色对的线有编号</a:t>
            </a:r>
            <a:endParaRPr lang="zh-CN" altLang="en-US" dirty="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C860105A-0428-4AD6-8034-860C6CFC9D76}" type="slidenum">
              <a:rPr lang="zh-CN" altLang="en-US" smtClean="0">
                <a:latin typeface="Tahoma" pitchFamily="34" charset="0"/>
              </a:rPr>
              <a:pPr eaLnBrk="1" hangingPunct="1"/>
              <a:t>26</a:t>
            </a:fld>
            <a:endParaRPr lang="en-US" altLang="zh-CN" smtClean="0">
              <a:latin typeface="Tahoma" pitchFamily="34" charset="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a:ln/>
        </p:spPr>
      </p:sp>
      <p:sp>
        <p:nvSpPr>
          <p:cNvPr id="1054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054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3C939B7-EA51-475E-8B98-541D23F75B8C}" type="slidenum">
              <a:rPr lang="zh-CN" altLang="en-US" smtClean="0">
                <a:latin typeface="Tahoma" pitchFamily="34" charset="0"/>
              </a:rPr>
              <a:pPr eaLnBrk="1" hangingPunct="1"/>
              <a:t>27</a:t>
            </a:fld>
            <a:endParaRPr lang="en-US" altLang="zh-CN" smtClean="0">
              <a:latin typeface="Tahoma"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9EDD4800-A2DC-4750-95C1-B00C887D446F}" type="slidenum">
              <a:rPr lang="zh-CN" altLang="en-US" smtClean="0">
                <a:latin typeface="Tahoma" pitchFamily="34" charset="0"/>
              </a:rPr>
              <a:pPr eaLnBrk="1" hangingPunct="1"/>
              <a:t>28</a:t>
            </a:fld>
            <a:endParaRPr lang="en-US" altLang="zh-CN" smtClean="0">
              <a:latin typeface="Tahoma" pitchFamily="34" charset="0"/>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719A0384-64E6-453A-9596-CB3BDBE4C4AA}" type="slidenum">
              <a:rPr lang="zh-CN" altLang="en-US" smtClean="0">
                <a:latin typeface="Tahoma" pitchFamily="34" charset="0"/>
              </a:rPr>
              <a:pPr eaLnBrk="1" hangingPunct="1"/>
              <a:t>29</a:t>
            </a:fld>
            <a:endParaRPr lang="en-US" altLang="zh-CN" smtClean="0">
              <a:latin typeface="Tahoma" pitchFamily="34" charset="0"/>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F6A25DC3-54A7-4F37-B2D3-FFDEAC8A3481}" type="slidenum">
              <a:rPr lang="zh-CN" altLang="en-US" smtClean="0">
                <a:latin typeface="Tahoma" pitchFamily="34" charset="0"/>
              </a:rPr>
              <a:pPr eaLnBrk="1" hangingPunct="1"/>
              <a:t>3</a:t>
            </a:fld>
            <a:endParaRPr lang="en-US" altLang="zh-CN" smtClean="0">
              <a:latin typeface="Tahoma" pitchFamily="34"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直接连接的网络</a:t>
            </a:r>
            <a:endParaRPr lang="en-US" altLang="zh-CN" dirty="0" smtClean="0"/>
          </a:p>
          <a:p>
            <a:pPr eaLnBrk="1" hangingPunct="1"/>
            <a:r>
              <a:rPr lang="zh-CN" altLang="en-US" dirty="0" smtClean="0"/>
              <a:t>多路访问：能够连接的节点数量和所能覆盖的地理范围有一定限制。</a:t>
            </a:r>
            <a:endParaRPr lang="en-US" altLang="zh-CN" dirty="0" smtClean="0"/>
          </a:p>
          <a:p>
            <a:pPr eaLnBrk="1" hangingPunct="1"/>
            <a:r>
              <a:rPr lang="zh-CN" altLang="en-US" dirty="0" smtClean="0"/>
              <a:t>网络规模扩大后，需要网络间接连通技术</a:t>
            </a:r>
            <a:endParaRPr lang="en-US" altLang="zh-CN" smtClean="0"/>
          </a:p>
          <a:p>
            <a:pPr eaLnBrk="1" hangingPunct="1"/>
            <a:r>
              <a:rPr lang="zh-CN" altLang="en-US" smtClean="0"/>
              <a:t>光缆</a:t>
            </a:r>
            <a:r>
              <a:rPr lang="zh-CN" altLang="en-US" dirty="0" smtClean="0"/>
              <a:t>一般是点到点</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854704FE-F57D-4E5D-99F9-0B4E2B42A40F}" type="slidenum">
              <a:rPr lang="zh-CN" altLang="en-US" smtClean="0">
                <a:latin typeface="Tahoma" pitchFamily="34" charset="0"/>
              </a:rPr>
              <a:pPr eaLnBrk="1" hangingPunct="1"/>
              <a:t>30</a:t>
            </a:fld>
            <a:endParaRPr lang="en-US" altLang="zh-CN" smtClean="0">
              <a:latin typeface="Tahoma" pitchFamily="34" charset="0"/>
            </a:endParaRPr>
          </a:p>
        </p:txBody>
      </p:sp>
      <p:sp>
        <p:nvSpPr>
          <p:cNvPr id="108547" name="Rectangle 2"/>
          <p:cNvSpPr>
            <a:spLocks noGrp="1" noRot="1" noChangeAspect="1" noChangeArrowheads="1" noTextEdit="1"/>
          </p:cNvSpPr>
          <p:nvPr>
            <p:ph type="sldImg"/>
          </p:nvPr>
        </p:nvSpPr>
        <p:spPr>
          <a:solidFill>
            <a:srgbClr val="FFFFFF"/>
          </a:solidFill>
          <a:ln/>
        </p:spPr>
      </p:sp>
      <p:sp>
        <p:nvSpPr>
          <p:cNvPr id="108548"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altLang="zh-CN" sz="1200" dirty="0" smtClean="0">
                <a:latin typeface="Arial" charset="0"/>
              </a:rPr>
              <a:t>Propagation</a:t>
            </a:r>
            <a:r>
              <a:rPr lang="zh-CN" altLang="en-US" sz="1200" dirty="0" smtClean="0">
                <a:latin typeface="Arial" charset="0"/>
              </a:rPr>
              <a:t>，</a:t>
            </a:r>
            <a:r>
              <a:rPr lang="zh-CN" altLang="en-US" sz="1200" kern="1200" dirty="0" smtClean="0">
                <a:solidFill>
                  <a:schemeClr val="tx1"/>
                </a:solidFill>
                <a:latin typeface="Arial" charset="0"/>
                <a:ea typeface="宋体" charset="-122"/>
                <a:cs typeface="+mn-cs"/>
              </a:rPr>
              <a:t>传播：时间</a:t>
            </a:r>
            <a:r>
              <a:rPr lang="zh-CN" altLang="en-US" sz="1200" kern="1200" dirty="0" smtClean="0">
                <a:solidFill>
                  <a:schemeClr val="tx1"/>
                </a:solidFill>
                <a:latin typeface="Arial" charset="0"/>
                <a:ea typeface="宋体" charset="-122"/>
                <a:cs typeface="+mn-cs"/>
              </a:rPr>
              <a:t>消耗   距离</a:t>
            </a:r>
            <a:r>
              <a:rPr lang="en-US" altLang="zh-CN" sz="1200" kern="1200" dirty="0" smtClean="0">
                <a:solidFill>
                  <a:schemeClr val="tx1"/>
                </a:solidFill>
                <a:latin typeface="Arial" charset="0"/>
                <a:ea typeface="宋体" charset="-122"/>
                <a:cs typeface="+mn-cs"/>
              </a:rPr>
              <a:t>/</a:t>
            </a:r>
            <a:r>
              <a:rPr lang="zh-CN" altLang="en-US" sz="1200" kern="1200" dirty="0" smtClean="0">
                <a:solidFill>
                  <a:schemeClr val="tx1"/>
                </a:solidFill>
                <a:latin typeface="Arial" charset="0"/>
                <a:ea typeface="宋体" charset="-122"/>
                <a:cs typeface="+mn-cs"/>
              </a:rPr>
              <a:t>传播速率，电磁波：真空</a:t>
            </a:r>
            <a:r>
              <a:rPr lang="en-US" altLang="zh-CN" sz="1200" kern="1200" dirty="0" smtClean="0">
                <a:solidFill>
                  <a:schemeClr val="tx1"/>
                </a:solidFill>
                <a:latin typeface="Arial" charset="0"/>
                <a:ea typeface="宋体" charset="-122"/>
                <a:cs typeface="+mn-cs"/>
              </a:rPr>
              <a:t>3</a:t>
            </a:r>
            <a:r>
              <a:rPr lang="zh-CN" altLang="en-US" sz="1200" kern="1200" dirty="0" smtClean="0">
                <a:solidFill>
                  <a:schemeClr val="tx1"/>
                </a:solidFill>
                <a:latin typeface="Arial" charset="0"/>
                <a:ea typeface="宋体" charset="-122"/>
                <a:cs typeface="+mn-cs"/>
              </a:rPr>
              <a:t>；铜</a:t>
            </a:r>
            <a:r>
              <a:rPr lang="en-US" altLang="zh-CN" sz="1200" kern="1200" dirty="0" smtClean="0">
                <a:solidFill>
                  <a:schemeClr val="tx1"/>
                </a:solidFill>
                <a:latin typeface="Arial" charset="0"/>
                <a:ea typeface="宋体" charset="-122"/>
                <a:cs typeface="+mn-cs"/>
              </a:rPr>
              <a:t>2.3</a:t>
            </a:r>
            <a:r>
              <a:rPr lang="zh-CN" altLang="en-US" sz="1200" kern="1200" dirty="0" smtClean="0">
                <a:solidFill>
                  <a:schemeClr val="tx1"/>
                </a:solidFill>
                <a:latin typeface="Arial" charset="0"/>
                <a:ea typeface="宋体" charset="-122"/>
                <a:cs typeface="+mn-cs"/>
              </a:rPr>
              <a:t>；光导</a:t>
            </a:r>
            <a:r>
              <a:rPr lang="en-US" altLang="zh-CN" sz="1200" kern="1200" dirty="0" smtClean="0">
                <a:solidFill>
                  <a:schemeClr val="tx1"/>
                </a:solidFill>
                <a:latin typeface="Arial" charset="0"/>
                <a:ea typeface="宋体" charset="-122"/>
                <a:cs typeface="+mn-cs"/>
              </a:rPr>
              <a:t>2</a:t>
            </a:r>
            <a:endParaRPr lang="en-US" altLang="zh-CN" sz="1200" kern="1200" dirty="0" smtClean="0">
              <a:solidFill>
                <a:schemeClr val="tx1"/>
              </a:solidFill>
              <a:latin typeface="Arial" charset="0"/>
              <a:ea typeface="宋体" charset="-122"/>
              <a:cs typeface="+mn-cs"/>
            </a:endParaRPr>
          </a:p>
          <a:p>
            <a:pPr eaLnBrk="1" hangingPunct="1"/>
            <a:r>
              <a:rPr lang="en-US" altLang="zh-CN" sz="1200" dirty="0" smtClean="0">
                <a:latin typeface="Arial" charset="0"/>
              </a:rPr>
              <a:t>Attenuation</a:t>
            </a:r>
            <a:r>
              <a:rPr lang="zh-CN" altLang="en-US" sz="1200" dirty="0" smtClean="0">
                <a:latin typeface="Arial" charset="0"/>
              </a:rPr>
              <a:t>，</a:t>
            </a:r>
            <a:r>
              <a:rPr lang="zh-CN" altLang="en-US" sz="1200" kern="1200" dirty="0" smtClean="0">
                <a:solidFill>
                  <a:schemeClr val="tx1"/>
                </a:solidFill>
                <a:latin typeface="Arial" charset="0"/>
                <a:ea typeface="宋体" charset="-122"/>
                <a:cs typeface="+mn-cs"/>
              </a:rPr>
              <a:t>衰减：</a:t>
            </a:r>
            <a:endParaRPr lang="zh-CN" altLang="en-US" dirty="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621E02F-FC1F-4021-8A11-255F7A4C800A}" type="slidenum">
              <a:rPr lang="zh-CN" altLang="en-US" smtClean="0">
                <a:latin typeface="Tahoma" pitchFamily="34" charset="0"/>
              </a:rPr>
              <a:pPr eaLnBrk="1" hangingPunct="1"/>
              <a:t>31</a:t>
            </a:fld>
            <a:endParaRPr lang="en-US" altLang="zh-CN" smtClean="0">
              <a:latin typeface="Tahoma" pitchFamily="34" charset="0"/>
            </a:endParaRPr>
          </a:p>
        </p:txBody>
      </p:sp>
      <p:sp>
        <p:nvSpPr>
          <p:cNvPr id="109571" name="Rectangle 2"/>
          <p:cNvSpPr>
            <a:spLocks noGrp="1" noRot="1" noChangeAspect="1" noChangeArrowheads="1" noTextEdit="1"/>
          </p:cNvSpPr>
          <p:nvPr>
            <p:ph type="sldImg"/>
          </p:nvPr>
        </p:nvSpPr>
        <p:spPr>
          <a:solidFill>
            <a:srgbClr val="FFFFFF"/>
          </a:solidFill>
          <a:ln/>
        </p:spPr>
      </p:sp>
      <p:sp>
        <p:nvSpPr>
          <p:cNvPr id="109572" name="Rectangle 3"/>
          <p:cNvSpPr>
            <a:spLocks noGrp="1" noChangeArrowheads="1"/>
          </p:cNvSpPr>
          <p:nvPr>
            <p:ph type="body" idx="1"/>
          </p:nvPr>
        </p:nvSpPr>
        <p:spPr>
          <a:solidFill>
            <a:srgbClr val="FFFFFF"/>
          </a:solidFill>
          <a:ln>
            <a:solidFill>
              <a:srgbClr val="000000"/>
            </a:solid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sz="1200" dirty="0" smtClean="0">
                <a:latin typeface="Arial" charset="0"/>
              </a:rPr>
              <a:t>kinks </a:t>
            </a:r>
            <a:r>
              <a:rPr lang="zh-CN" altLang="en-US" sz="1200" dirty="0" smtClean="0">
                <a:latin typeface="Arial" charset="0"/>
              </a:rPr>
              <a:t>：</a:t>
            </a:r>
            <a:r>
              <a:rPr lang="zh-CN" altLang="en-US" sz="1200" kern="1200" dirty="0" smtClean="0">
                <a:solidFill>
                  <a:schemeClr val="tx1"/>
                </a:solidFill>
                <a:latin typeface="Arial" charset="0"/>
                <a:ea typeface="宋体" charset="-122"/>
                <a:cs typeface="+mn-cs"/>
              </a:rPr>
              <a:t>扭结导致的终止电缆</a:t>
            </a:r>
          </a:p>
          <a:p>
            <a:pPr eaLnBrk="1" hangingPunct="1"/>
            <a:r>
              <a:rPr lang="en-US" altLang="zh-CN" sz="1200" dirty="0" smtClean="0">
                <a:latin typeface="Arial" charset="0"/>
              </a:rPr>
              <a:t>impedance </a:t>
            </a:r>
            <a:r>
              <a:rPr lang="zh-CN" altLang="en-US" sz="1200" dirty="0" smtClean="0">
                <a:latin typeface="Arial" charset="0"/>
              </a:rPr>
              <a:t>：</a:t>
            </a:r>
            <a:r>
              <a:rPr lang="zh-CN" altLang="en-US" sz="1200" kern="1200" dirty="0" smtClean="0">
                <a:solidFill>
                  <a:schemeClr val="tx1"/>
                </a:solidFill>
                <a:latin typeface="Arial" charset="0"/>
                <a:ea typeface="宋体" charset="-122"/>
                <a:cs typeface="+mn-cs"/>
              </a:rPr>
              <a:t>阻抗</a:t>
            </a:r>
            <a:endParaRPr lang="en-US" altLang="zh-CN" sz="1200" kern="1200" dirty="0" smtClean="0">
              <a:solidFill>
                <a:schemeClr val="tx1"/>
              </a:solidFill>
              <a:latin typeface="Arial" charset="0"/>
              <a:ea typeface="宋体" charset="-122"/>
              <a:cs typeface="+mn-cs"/>
            </a:endParaRPr>
          </a:p>
          <a:p>
            <a:pPr eaLnBrk="1" hangingPunct="1"/>
            <a:endParaRPr lang="zh-CN" altLang="en-US" dirty="0"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FA0EE39D-27EE-4AD6-B53F-2E4550D40AF7}" type="slidenum">
              <a:rPr lang="zh-CN" altLang="en-US" smtClean="0">
                <a:latin typeface="Tahoma" pitchFamily="34" charset="0"/>
              </a:rPr>
              <a:pPr eaLnBrk="1" hangingPunct="1"/>
              <a:t>32</a:t>
            </a:fld>
            <a:endParaRPr lang="en-US" altLang="zh-CN" smtClean="0">
              <a:latin typeface="Tahoma" pitchFamily="34" charset="0"/>
            </a:endParaRPr>
          </a:p>
        </p:txBody>
      </p:sp>
      <p:sp>
        <p:nvSpPr>
          <p:cNvPr id="110595" name="Rectangle 2"/>
          <p:cNvSpPr>
            <a:spLocks noGrp="1" noRot="1" noChangeAspect="1" noChangeArrowheads="1" noTextEdit="1"/>
          </p:cNvSpPr>
          <p:nvPr>
            <p:ph type="sldImg"/>
          </p:nvPr>
        </p:nvSpPr>
        <p:spPr>
          <a:solidFill>
            <a:srgbClr val="FFFFFF"/>
          </a:solidFill>
          <a:ln/>
        </p:spPr>
      </p:sp>
      <p:sp>
        <p:nvSpPr>
          <p:cNvPr id="110596"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altLang="zh-CN" sz="1200" u="sng" dirty="0" smtClean="0">
                <a:latin typeface="Arial" charset="0"/>
                <a:cs typeface="Arial" charset="0"/>
              </a:rPr>
              <a:t>Crosstalk</a:t>
            </a:r>
            <a:r>
              <a:rPr lang="en-US" altLang="zh-CN" sz="1200" dirty="0" smtClean="0">
                <a:latin typeface="Arial" charset="0"/>
                <a:cs typeface="Arial" charset="0"/>
              </a:rPr>
              <a:t>—</a:t>
            </a:r>
            <a:r>
              <a:rPr lang="en-US" altLang="zh-CN" sz="1200" u="sng" dirty="0" smtClean="0">
                <a:latin typeface="Arial" charset="0"/>
                <a:cs typeface="Arial" charset="0"/>
              </a:rPr>
              <a:t>electrical </a:t>
            </a:r>
            <a:r>
              <a:rPr lang="zh-CN" altLang="en-US" sz="1200" u="sng" dirty="0" smtClean="0">
                <a:latin typeface="Arial" charset="0"/>
                <a:cs typeface="Arial" charset="0"/>
              </a:rPr>
              <a:t>：电子干扰</a:t>
            </a:r>
            <a:endParaRPr lang="en-US" altLang="zh-CN" sz="1200" u="sng" dirty="0" smtClean="0">
              <a:latin typeface="Arial" charset="0"/>
              <a:cs typeface="Arial" charset="0"/>
            </a:endParaRPr>
          </a:p>
          <a:p>
            <a:pPr eaLnBrk="1" hangingPunct="1"/>
            <a:endParaRPr lang="zh-CN" altLang="en-US" dirty="0"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F25796A5-7FA1-4EA6-BD8A-7105C2E6E6B9}" type="slidenum">
              <a:rPr lang="zh-CN" altLang="en-US" smtClean="0">
                <a:latin typeface="Tahoma" pitchFamily="34" charset="0"/>
              </a:rPr>
              <a:pPr eaLnBrk="1" hangingPunct="1"/>
              <a:t>33</a:t>
            </a:fld>
            <a:endParaRPr lang="en-US" altLang="zh-CN" smtClean="0">
              <a:latin typeface="Tahoma" pitchFamily="34" charset="0"/>
            </a:endParaRPr>
          </a:p>
        </p:txBody>
      </p:sp>
      <p:sp>
        <p:nvSpPr>
          <p:cNvPr id="111619" name="Rectangle 2"/>
          <p:cNvSpPr>
            <a:spLocks noGrp="1" noRot="1" noChangeAspect="1" noChangeArrowheads="1" noTextEdit="1"/>
          </p:cNvSpPr>
          <p:nvPr>
            <p:ph type="sldImg"/>
          </p:nvPr>
        </p:nvSpPr>
        <p:spPr>
          <a:solidFill>
            <a:srgbClr val="FFFFFF"/>
          </a:solidFill>
          <a:ln/>
        </p:spPr>
      </p:sp>
      <p:sp>
        <p:nvSpPr>
          <p:cNvPr id="111620"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altLang="zh-CN" sz="1200" dirty="0" smtClean="0">
                <a:effectLst>
                  <a:outerShdw blurRad="38100" dist="38100" dir="2700000" algn="tl">
                    <a:srgbClr val="C0C0C0"/>
                  </a:outerShdw>
                </a:effectLst>
                <a:latin typeface="Times New Roman" pitchFamily="18" charset="0"/>
              </a:rPr>
              <a:t>Dispersion</a:t>
            </a:r>
            <a:r>
              <a:rPr lang="zh-CN" altLang="en-US" sz="1200" dirty="0" smtClean="0">
                <a:effectLst>
                  <a:outerShdw blurRad="38100" dist="38100" dir="2700000" algn="tl">
                    <a:srgbClr val="C0C0C0"/>
                  </a:outerShdw>
                </a:effectLst>
                <a:latin typeface="Times New Roman" pitchFamily="18" charset="0"/>
              </a:rPr>
              <a:t>：</a:t>
            </a:r>
            <a:r>
              <a:rPr lang="zh-CN" altLang="en-US" sz="1200" kern="1200" dirty="0" smtClean="0">
                <a:solidFill>
                  <a:schemeClr val="tx1"/>
                </a:solidFill>
                <a:latin typeface="Arial" charset="0"/>
                <a:ea typeface="宋体" charset="-122"/>
                <a:cs typeface="+mn-cs"/>
              </a:rPr>
              <a:t>色散  信号放大</a:t>
            </a:r>
            <a:endParaRPr lang="en-US" altLang="zh-CN" sz="1200" kern="1200" dirty="0" smtClean="0">
              <a:solidFill>
                <a:schemeClr val="tx1"/>
              </a:solidFill>
              <a:latin typeface="Arial" charset="0"/>
              <a:ea typeface="宋体" charset="-122"/>
              <a:cs typeface="+mn-cs"/>
            </a:endParaRPr>
          </a:p>
          <a:p>
            <a:pPr eaLnBrk="1" hangingPunct="1"/>
            <a:r>
              <a:rPr lang="en-US" altLang="zh-CN" sz="1200" dirty="0" smtClean="0">
                <a:effectLst>
                  <a:outerShdw blurRad="38100" dist="38100" dir="2700000" algn="tl">
                    <a:srgbClr val="C0C0C0"/>
                  </a:outerShdw>
                </a:effectLst>
                <a:latin typeface="Times New Roman" pitchFamily="18" charset="0"/>
              </a:rPr>
              <a:t>Jitter:</a:t>
            </a:r>
            <a:r>
              <a:rPr lang="zh-CN" altLang="en-US" sz="1200" kern="1200" dirty="0" smtClean="0">
                <a:solidFill>
                  <a:schemeClr val="tx1"/>
                </a:solidFill>
                <a:latin typeface="Arial" charset="0"/>
                <a:ea typeface="宋体" charset="-122"/>
                <a:cs typeface="+mn-cs"/>
              </a:rPr>
              <a:t>抖动</a:t>
            </a:r>
            <a:endParaRPr lang="en-US" altLang="zh-CN" sz="1200" kern="1200" dirty="0" smtClean="0">
              <a:solidFill>
                <a:schemeClr val="tx1"/>
              </a:solidFill>
              <a:latin typeface="Arial" charset="0"/>
              <a:ea typeface="宋体" charset="-122"/>
              <a:cs typeface="+mn-cs"/>
            </a:endParaRPr>
          </a:p>
          <a:p>
            <a:pPr eaLnBrk="1" hangingPunct="1"/>
            <a:r>
              <a:rPr lang="en-US" altLang="zh-CN" sz="1200" u="none" dirty="0" smtClean="0">
                <a:effectLst>
                  <a:outerShdw blurRad="38100" dist="38100" dir="2700000" algn="tl">
                    <a:srgbClr val="C0C0C0"/>
                  </a:outerShdw>
                </a:effectLst>
                <a:latin typeface="Times New Roman" pitchFamily="18" charset="0"/>
              </a:rPr>
              <a:t>Latency</a:t>
            </a:r>
            <a:r>
              <a:rPr lang="zh-CN" altLang="en-US" sz="1200" u="none" dirty="0" smtClean="0">
                <a:effectLst>
                  <a:outerShdw blurRad="38100" dist="38100" dir="2700000" algn="tl">
                    <a:srgbClr val="C0C0C0"/>
                  </a:outerShdw>
                </a:effectLst>
                <a:latin typeface="Times New Roman" pitchFamily="18" charset="0"/>
              </a:rPr>
              <a:t>（</a:t>
            </a:r>
            <a:r>
              <a:rPr lang="en-US" altLang="zh-CN" sz="1200" u="none" dirty="0" smtClean="0">
                <a:effectLst>
                  <a:outerShdw blurRad="38100" dist="38100" dir="2700000" algn="tl">
                    <a:srgbClr val="C0C0C0"/>
                  </a:outerShdw>
                </a:effectLst>
                <a:latin typeface="Times New Roman" pitchFamily="18" charset="0"/>
              </a:rPr>
              <a:t>delay</a:t>
            </a:r>
            <a:r>
              <a:rPr lang="zh-CN" altLang="en-US" sz="1200" u="none" dirty="0" smtClean="0">
                <a:effectLst>
                  <a:outerShdw blurRad="38100" dist="38100" dir="2700000" algn="tl">
                    <a:srgbClr val="C0C0C0"/>
                  </a:outerShdw>
                </a:effectLst>
                <a:latin typeface="Times New Roman" pitchFamily="18" charset="0"/>
              </a:rPr>
              <a:t>）：从第一个比特到最后一个比特的时间</a:t>
            </a:r>
            <a:endParaRPr lang="zh-CN" altLang="en-US" u="none" dirty="0"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0295D59A-ACCB-4F9F-9DAF-B6F6F3426D70}" type="slidenum">
              <a:rPr lang="zh-CN" altLang="en-US" smtClean="0">
                <a:latin typeface="Tahoma" pitchFamily="34" charset="0"/>
              </a:rPr>
              <a:pPr eaLnBrk="1" hangingPunct="1"/>
              <a:t>34</a:t>
            </a:fld>
            <a:endParaRPr lang="en-US" altLang="zh-CN" smtClean="0">
              <a:latin typeface="Tahoma" pitchFamily="34" charset="0"/>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7832CB7D-457D-4901-B057-D9C260D955DC}" type="slidenum">
              <a:rPr lang="zh-CN" altLang="en-US" smtClean="0">
                <a:latin typeface="Tahoma" pitchFamily="34" charset="0"/>
              </a:rPr>
              <a:pPr eaLnBrk="1" hangingPunct="1"/>
              <a:t>35</a:t>
            </a:fld>
            <a:endParaRPr lang="en-US" altLang="zh-CN" smtClean="0">
              <a:latin typeface="Tahoma" pitchFamily="34" charset="0"/>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6C5BC3AD-141E-4A59-92DE-4C0E1D0FDF8E}" type="slidenum">
              <a:rPr lang="zh-CN" altLang="en-US" smtClean="0">
                <a:latin typeface="Tahoma" pitchFamily="34" charset="0"/>
              </a:rPr>
              <a:pPr eaLnBrk="1" hangingPunct="1"/>
              <a:t>36</a:t>
            </a:fld>
            <a:endParaRPr lang="en-US" altLang="zh-CN" smtClean="0">
              <a:latin typeface="Tahoma" pitchFamily="34"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2282940C-DFA0-47B7-AA2B-8D3A36E6B4A7}" type="slidenum">
              <a:rPr lang="zh-CN" altLang="en-US" smtClean="0">
                <a:latin typeface="Tahoma" pitchFamily="34" charset="0"/>
              </a:rPr>
              <a:pPr eaLnBrk="1" hangingPunct="1"/>
              <a:t>37</a:t>
            </a:fld>
            <a:endParaRPr lang="en-US" altLang="zh-CN" smtClean="0">
              <a:latin typeface="Tahoma" pitchFamily="34" charset="0"/>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4EB5A688-8715-4608-AE6E-43CF467D918D}" type="slidenum">
              <a:rPr lang="zh-CN" altLang="en-US" smtClean="0">
                <a:latin typeface="Tahoma" pitchFamily="34" charset="0"/>
              </a:rPr>
              <a:pPr eaLnBrk="1" hangingPunct="1"/>
              <a:t>38</a:t>
            </a:fld>
            <a:endParaRPr lang="en-US" altLang="zh-CN" smtClean="0">
              <a:latin typeface="Tahoma" pitchFamily="34" charset="0"/>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AC14BF5-A11D-4DD5-8C7E-C431E81B0D8E}" type="slidenum">
              <a:rPr lang="zh-CN" altLang="en-US" smtClean="0">
                <a:latin typeface="Tahoma" pitchFamily="34" charset="0"/>
              </a:rPr>
              <a:pPr eaLnBrk="1" hangingPunct="1"/>
              <a:t>39</a:t>
            </a:fld>
            <a:endParaRPr lang="en-US" altLang="zh-CN" smtClean="0">
              <a:latin typeface="Tahoma" pitchFamily="34" charset="0"/>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996CD7A9-4A0F-410D-9CFA-96CB054D1676}" type="slidenum">
              <a:rPr lang="zh-CN" altLang="en-US" smtClean="0">
                <a:latin typeface="Tahoma" pitchFamily="34" charset="0"/>
              </a:rPr>
              <a:pPr eaLnBrk="1" hangingPunct="1"/>
              <a:t>4</a:t>
            </a:fld>
            <a:endParaRPr lang="en-US" altLang="zh-CN" smtClean="0">
              <a:latin typeface="Tahoma" pitchFamily="34"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197003A8-830F-4DC1-B665-4DF4C00CAE6B}" type="slidenum">
              <a:rPr lang="zh-CN" altLang="en-US" smtClean="0">
                <a:latin typeface="Tahoma" pitchFamily="34" charset="0"/>
              </a:rPr>
              <a:pPr eaLnBrk="1" hangingPunct="1"/>
              <a:t>40</a:t>
            </a:fld>
            <a:endParaRPr lang="en-US" altLang="zh-CN" smtClean="0">
              <a:latin typeface="Tahoma" pitchFamily="34"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通信是为了传输信息；数据时传送消息的实体</a:t>
            </a:r>
            <a:endParaRPr lang="en-US" altLang="zh-CN" dirty="0" smtClean="0"/>
          </a:p>
          <a:p>
            <a:pPr eaLnBrk="1" hangingPunct="1"/>
            <a:r>
              <a:rPr lang="zh-CN" altLang="en-US" dirty="0" smtClean="0"/>
              <a:t>使用二进制编码时，只有两种不同的码元，</a:t>
            </a:r>
            <a:r>
              <a:rPr lang="en-US" altLang="zh-CN" dirty="0" smtClean="0"/>
              <a:t>0,1</a:t>
            </a:r>
            <a:endParaRPr lang="zh-CN" altLang="en-US" dirty="0"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27E3E780-7F57-4FFB-81ED-998BAB32AA3F}" type="slidenum">
              <a:rPr lang="zh-CN" altLang="en-US" smtClean="0">
                <a:latin typeface="Tahoma" pitchFamily="34" charset="0"/>
              </a:rPr>
              <a:pPr eaLnBrk="1" hangingPunct="1"/>
              <a:t>41</a:t>
            </a:fld>
            <a:endParaRPr lang="en-US" altLang="zh-CN" smtClean="0">
              <a:latin typeface="Tahoma" pitchFamily="34" charset="0"/>
            </a:endParaRPr>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179AC589-280D-4695-A35D-8E2773AB5DB4}" type="slidenum">
              <a:rPr lang="zh-CN" altLang="en-US" smtClean="0">
                <a:latin typeface="Tahoma" pitchFamily="34" charset="0"/>
              </a:rPr>
              <a:pPr eaLnBrk="1" hangingPunct="1"/>
              <a:t>42</a:t>
            </a:fld>
            <a:endParaRPr lang="en-US" altLang="zh-CN" smtClean="0">
              <a:latin typeface="Tahoma" pitchFamily="34" charset="0"/>
            </a:endParaRP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幻灯片图像占位符 1"/>
          <p:cNvSpPr>
            <a:spLocks noGrp="1" noRot="1" noChangeAspect="1" noTextEdit="1"/>
          </p:cNvSpPr>
          <p:nvPr>
            <p:ph type="sldImg"/>
          </p:nvPr>
        </p:nvSpPr>
        <p:spPr>
          <a:ln/>
        </p:spPr>
      </p:sp>
      <p:sp>
        <p:nvSpPr>
          <p:cNvPr id="1218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218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D59D2ACA-8636-4CEC-9F7E-614A0A3F7BA7}" type="slidenum">
              <a:rPr lang="zh-CN" altLang="en-US" smtClean="0">
                <a:latin typeface="Tahoma" pitchFamily="34" charset="0"/>
              </a:rPr>
              <a:pPr eaLnBrk="1" hangingPunct="1"/>
              <a:t>43</a:t>
            </a:fld>
            <a:endParaRPr lang="en-US" altLang="zh-CN" smtClean="0">
              <a:latin typeface="Tahoma"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E74B77AD-47A0-4250-9DD3-911F333C6394}" type="slidenum">
              <a:rPr lang="zh-CN" altLang="en-US" smtClean="0">
                <a:latin typeface="Tahoma" pitchFamily="34" charset="0"/>
              </a:rPr>
              <a:pPr eaLnBrk="1" hangingPunct="1"/>
              <a:t>44</a:t>
            </a:fld>
            <a:endParaRPr lang="en-US" altLang="zh-CN" smtClean="0">
              <a:latin typeface="Tahoma" pitchFamily="34" charset="0"/>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提高数据传输速率的困扰</a:t>
            </a:r>
            <a:endParaRPr lang="en-US" altLang="zh-CN"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smtClean="0"/>
              <a:t>像图所示的发送信号是一种典型的矩形脉冲信号，它包含很丰富的高频分量。如果信号中的高频分量在传输时受到衰减，那么在接收端收到的波形前沿和后沿就变得不那么陡峭了，每一个码元所占的时间界限也不再是很明确的，而是前后都拖了</a:t>
            </a:r>
            <a:r>
              <a:rPr lang="en-US" altLang="zh-CN" dirty="0" smtClean="0"/>
              <a:t>"</a:t>
            </a:r>
            <a:r>
              <a:rPr lang="zh-CN" altLang="en-US" dirty="0" smtClean="0"/>
              <a:t>尾巴</a:t>
            </a:r>
            <a:r>
              <a:rPr lang="en-US" altLang="zh-CN" dirty="0" smtClean="0"/>
              <a:t>"</a:t>
            </a:r>
            <a:r>
              <a:rPr lang="zh-CN" altLang="en-US" dirty="0" smtClean="0"/>
              <a:t>。也就是说，扩散了的码元波形所占的时间也变得更宽了。这样，在接收端收到的信号波形就失去了码元之间的清晰界限。这种现象叫做码间串扰</a:t>
            </a:r>
            <a:endParaRPr lang="en-US" altLang="zh-CN" dirty="0"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C7D04E45-A80E-4971-B0F0-3CABC99A74BD}" type="slidenum">
              <a:rPr lang="zh-CN" altLang="en-US" smtClean="0">
                <a:latin typeface="Tahoma" pitchFamily="34" charset="0"/>
              </a:rPr>
              <a:pPr eaLnBrk="1" hangingPunct="1"/>
              <a:t>45</a:t>
            </a:fld>
            <a:endParaRPr lang="en-US" altLang="zh-CN" smtClean="0">
              <a:latin typeface="Tahoma" pitchFamily="34" charset="0"/>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理论带宽</a:t>
            </a:r>
            <a:endParaRPr lang="en-US" altLang="zh-CN" dirty="0" smtClean="0"/>
          </a:p>
          <a:p>
            <a:pPr eaLnBrk="1" hangingPunct="1"/>
            <a:r>
              <a:rPr lang="en-US" altLang="zh-CN" dirty="0" smtClean="0"/>
              <a:t>C</a:t>
            </a:r>
            <a:r>
              <a:rPr lang="zh-CN" altLang="en-US" dirty="0" smtClean="0"/>
              <a:t>：比特率</a:t>
            </a:r>
            <a:endParaRPr lang="en-US" altLang="zh-CN" dirty="0" smtClean="0"/>
          </a:p>
          <a:p>
            <a:pPr eaLnBrk="1" hangingPunct="1"/>
            <a:r>
              <a:rPr lang="en-US" altLang="zh-CN" dirty="0" smtClean="0"/>
              <a:t>W</a:t>
            </a:r>
            <a:r>
              <a:rPr lang="zh-CN" altLang="en-US" dirty="0" smtClean="0"/>
              <a:t>：波特率</a:t>
            </a:r>
            <a:endParaRPr lang="en-US" altLang="zh-CN" dirty="0"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DF11AE42-3AD3-4FCF-9B78-420DCC405E98}" type="slidenum">
              <a:rPr lang="zh-CN" altLang="en-US" smtClean="0">
                <a:latin typeface="Tahoma" pitchFamily="34" charset="0"/>
              </a:rPr>
              <a:pPr eaLnBrk="1" hangingPunct="1"/>
              <a:t>46</a:t>
            </a:fld>
            <a:endParaRPr lang="en-US" altLang="zh-CN" smtClean="0">
              <a:latin typeface="Tahoma" pitchFamily="34" charset="0"/>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u="none" strike="noStrike" kern="1200" baseline="0" dirty="0" smtClean="0">
                <a:solidFill>
                  <a:schemeClr val="tx1"/>
                </a:solidFill>
                <a:latin typeface="Arial" charset="0"/>
                <a:ea typeface="宋体" charset="-122"/>
                <a:cs typeface="+mn-cs"/>
              </a:rPr>
              <a:t>噪声存在于所有的电子设备和通信信道中。由于噪声是随机产生的，它的瞬时值有时会很大。因此噪声会使接收端对码元的判决产生错误</a:t>
            </a:r>
            <a:r>
              <a:rPr lang="en-US" altLang="zh-CN" sz="1200" b="0" i="0" u="none" strike="noStrike" kern="1200" baseline="0" dirty="0" smtClean="0">
                <a:solidFill>
                  <a:schemeClr val="tx1"/>
                </a:solidFill>
                <a:latin typeface="Arial" charset="0"/>
                <a:ea typeface="宋体" charset="-122"/>
                <a:cs typeface="+mn-cs"/>
              </a:rPr>
              <a:t>(1</a:t>
            </a:r>
            <a:r>
              <a:rPr lang="zh-CN" altLang="en-US" sz="1200" b="0" i="0" u="none" strike="noStrike" kern="1200" baseline="0" dirty="0" smtClean="0">
                <a:solidFill>
                  <a:schemeClr val="tx1"/>
                </a:solidFill>
                <a:latin typeface="Arial" charset="0"/>
                <a:ea typeface="宋体" charset="-122"/>
                <a:cs typeface="+mn-cs"/>
              </a:rPr>
              <a:t>判决为</a:t>
            </a:r>
            <a:r>
              <a:rPr lang="en-US" altLang="zh-CN" sz="1200" b="0" i="0" u="none" strike="noStrike" kern="1200" baseline="0" dirty="0" smtClean="0">
                <a:solidFill>
                  <a:schemeClr val="tx1"/>
                </a:solidFill>
                <a:latin typeface="Arial" charset="0"/>
                <a:ea typeface="宋体" charset="-122"/>
                <a:cs typeface="+mn-cs"/>
              </a:rPr>
              <a:t>O </a:t>
            </a:r>
            <a:r>
              <a:rPr lang="zh-CN" altLang="en-US" sz="1200" b="0" i="0" u="none" strike="noStrike" kern="1200" baseline="0" dirty="0" smtClean="0">
                <a:solidFill>
                  <a:schemeClr val="tx1"/>
                </a:solidFill>
                <a:latin typeface="Arial" charset="0"/>
                <a:ea typeface="宋体" charset="-122"/>
                <a:cs typeface="+mn-cs"/>
              </a:rPr>
              <a:t>或</a:t>
            </a:r>
            <a:r>
              <a:rPr lang="en-US" altLang="zh-CN" sz="1200" b="0" i="0" u="none" strike="noStrike" kern="1200" baseline="0" dirty="0" smtClean="0">
                <a:solidFill>
                  <a:schemeClr val="tx1"/>
                </a:solidFill>
                <a:latin typeface="Arial" charset="0"/>
                <a:ea typeface="宋体" charset="-122"/>
                <a:cs typeface="+mn-cs"/>
              </a:rPr>
              <a:t>O </a:t>
            </a:r>
            <a:r>
              <a:rPr lang="zh-CN" altLang="en-US" sz="1200" b="0" i="0" u="none" strike="noStrike" kern="1200" baseline="0" dirty="0" smtClean="0">
                <a:solidFill>
                  <a:schemeClr val="tx1"/>
                </a:solidFill>
                <a:latin typeface="Arial" charset="0"/>
                <a:ea typeface="宋体" charset="-122"/>
                <a:cs typeface="+mn-cs"/>
              </a:rPr>
              <a:t>判决为</a:t>
            </a:r>
            <a:r>
              <a:rPr lang="en-US" altLang="zh-CN" sz="1200" b="0" i="0" u="none" strike="noStrike" kern="1200" baseline="0" dirty="0" smtClean="0">
                <a:solidFill>
                  <a:schemeClr val="tx1"/>
                </a:solidFill>
                <a:latin typeface="Arial" charset="0"/>
                <a:ea typeface="宋体" charset="-122"/>
                <a:cs typeface="+mn-cs"/>
              </a:rPr>
              <a:t>1)</a:t>
            </a:r>
            <a:r>
              <a:rPr lang="zh-CN" altLang="en-US" sz="1200" b="0" i="0" u="none" strike="noStrike" kern="1200" baseline="0" dirty="0" smtClean="0">
                <a:solidFill>
                  <a:schemeClr val="tx1"/>
                </a:solidFill>
                <a:latin typeface="Arial" charset="0"/>
                <a:ea typeface="宋体" charset="-122"/>
                <a:cs typeface="+mn-cs"/>
              </a:rPr>
              <a:t>。但噪声的影响是相对的。如果信号相对较强，那么噪声的影响就相对较小。</a:t>
            </a:r>
            <a:endParaRPr lang="en-US" altLang="zh-CN" sz="1200" b="0" i="0" u="none" strike="noStrike" kern="1200" baseline="0" dirty="0" smtClean="0">
              <a:solidFill>
                <a:schemeClr val="tx1"/>
              </a:solidFill>
              <a:latin typeface="Arial" charset="0"/>
              <a:ea typeface="宋体" charset="-122"/>
              <a:cs typeface="+mn-cs"/>
            </a:endParaRPr>
          </a:p>
          <a:p>
            <a:r>
              <a:rPr lang="zh-CN" altLang="en-US" sz="1200" b="0" i="0" u="none" strike="noStrike" kern="1200" baseline="0" dirty="0" smtClean="0">
                <a:solidFill>
                  <a:schemeClr val="tx1"/>
                </a:solidFill>
                <a:latin typeface="Arial" charset="0"/>
                <a:ea typeface="宋体" charset="-122"/>
                <a:cs typeface="+mn-cs"/>
              </a:rPr>
              <a:t>信道的带宽或信道中的信噪比越大，信息的极限传输速率就越高</a:t>
            </a:r>
            <a:endParaRPr lang="zh-CN" altLang="en-US" dirty="0"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F7D42165-9DB8-4721-9EE9-4634E57479D9}" type="slidenum">
              <a:rPr lang="zh-CN" altLang="en-US" smtClean="0">
                <a:latin typeface="Tahoma" pitchFamily="34" charset="0"/>
              </a:rPr>
              <a:pPr eaLnBrk="1" hangingPunct="1"/>
              <a:t>47</a:t>
            </a:fld>
            <a:endParaRPr lang="en-US" altLang="zh-CN" smtClean="0">
              <a:latin typeface="Tahoma" pitchFamily="34" charset="0"/>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819389C8-E6EB-42DD-B244-6BCA677B4C3A}" type="slidenum">
              <a:rPr lang="zh-CN" altLang="en-US" smtClean="0">
                <a:latin typeface="Tahoma" pitchFamily="34" charset="0"/>
              </a:rPr>
              <a:pPr eaLnBrk="1" hangingPunct="1"/>
              <a:t>48</a:t>
            </a:fld>
            <a:endParaRPr lang="en-US" altLang="zh-CN" smtClean="0">
              <a:latin typeface="Tahoma" pitchFamily="34" charset="0"/>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u="none" strike="noStrike" kern="1200" baseline="0" dirty="0" smtClean="0">
                <a:solidFill>
                  <a:schemeClr val="tx1"/>
                </a:solidFill>
                <a:latin typeface="Arial" charset="0"/>
                <a:ea typeface="宋体" charset="-122"/>
                <a:cs typeface="+mn-cs"/>
              </a:rPr>
              <a:t>假定我们的基带信号是：</a:t>
            </a:r>
            <a:r>
              <a:rPr lang="en-US" altLang="zh-CN" sz="1200" b="0" i="0" u="none" strike="noStrike" kern="1200" baseline="0" dirty="0" smtClean="0">
                <a:solidFill>
                  <a:schemeClr val="tx1"/>
                </a:solidFill>
                <a:latin typeface="Arial" charset="0"/>
                <a:ea typeface="宋体" charset="-122"/>
                <a:cs typeface="+mn-cs"/>
              </a:rPr>
              <a:t>101011000110111010...</a:t>
            </a:r>
            <a:r>
              <a:rPr lang="zh-CN" altLang="en-US" sz="1200" b="0" i="0" u="none" strike="noStrike" kern="1200" baseline="0" dirty="0" smtClean="0">
                <a:solidFill>
                  <a:schemeClr val="tx1"/>
                </a:solidFill>
                <a:latin typeface="Arial" charset="0"/>
                <a:ea typeface="宋体" charset="-122"/>
                <a:cs typeface="+mn-cs"/>
              </a:rPr>
              <a:t>如果直接传送，则每一个码元所携带的信息量是</a:t>
            </a:r>
            <a:r>
              <a:rPr lang="en-US" altLang="zh-CN" sz="1200" b="0" i="0" u="none" strike="noStrike" kern="1200" baseline="0" dirty="0" smtClean="0">
                <a:solidFill>
                  <a:schemeClr val="tx1"/>
                </a:solidFill>
                <a:latin typeface="Arial" charset="0"/>
                <a:ea typeface="宋体" charset="-122"/>
                <a:cs typeface="+mn-cs"/>
              </a:rPr>
              <a:t>1 bit</a:t>
            </a:r>
            <a:r>
              <a:rPr lang="zh-CN" altLang="en-US" sz="1200" b="0" i="0" u="none" strike="noStrike" kern="1200" baseline="0" dirty="0" smtClean="0">
                <a:solidFill>
                  <a:schemeClr val="tx1"/>
                </a:solidFill>
                <a:latin typeface="Arial" charset="0"/>
                <a:ea typeface="宋体" charset="-122"/>
                <a:cs typeface="+mn-cs"/>
              </a:rPr>
              <a:t>。</a:t>
            </a:r>
            <a:endParaRPr lang="en-US" altLang="zh-CN" dirty="0" smtClean="0"/>
          </a:p>
          <a:p>
            <a:pPr eaLnBrk="1" hangingPunct="1"/>
            <a:r>
              <a:rPr lang="zh-CN" altLang="en-US" dirty="0" smtClean="0"/>
              <a:t>让一个码元携带更多的信息量</a:t>
            </a:r>
            <a:endParaRPr lang="en-US" altLang="zh-CN" dirty="0" smtClean="0"/>
          </a:p>
          <a:p>
            <a:pPr eaLnBrk="1" hangingPunct="1"/>
            <a:r>
              <a:rPr lang="en-US" altLang="zh-CN" dirty="0" smtClean="0"/>
              <a:t>101</a:t>
            </a:r>
            <a:r>
              <a:rPr lang="zh-CN" altLang="en-US" dirty="0" smtClean="0"/>
              <a:t>，</a:t>
            </a:r>
            <a:r>
              <a:rPr lang="en-US" altLang="zh-CN" dirty="0" smtClean="0"/>
              <a:t>011</a:t>
            </a:r>
            <a:r>
              <a:rPr lang="zh-CN" altLang="en-US" dirty="0" smtClean="0"/>
              <a:t>，</a:t>
            </a:r>
            <a:r>
              <a:rPr lang="en-US" altLang="zh-CN" dirty="0" smtClean="0"/>
              <a:t>000</a:t>
            </a:r>
            <a:r>
              <a:rPr lang="zh-CN" altLang="en-US" dirty="0" smtClean="0"/>
              <a:t>，</a:t>
            </a:r>
            <a:r>
              <a:rPr lang="en-US" altLang="zh-CN" dirty="0" smtClean="0"/>
              <a:t>110</a:t>
            </a:r>
            <a:r>
              <a:rPr lang="zh-CN" altLang="en-US" dirty="0" smtClean="0"/>
              <a:t>，</a:t>
            </a:r>
            <a:r>
              <a:rPr lang="en-US" altLang="zh-CN" dirty="0" smtClean="0"/>
              <a:t>111</a:t>
            </a:r>
            <a:r>
              <a:rPr lang="zh-CN" altLang="en-US" dirty="0" smtClean="0"/>
              <a:t>，</a:t>
            </a:r>
            <a:r>
              <a:rPr lang="en-US" altLang="zh-CN" dirty="0" smtClean="0"/>
              <a:t>010</a:t>
            </a:r>
          </a:p>
          <a:p>
            <a:pPr eaLnBrk="1" hangingPunct="1"/>
            <a:r>
              <a:rPr lang="en-US" altLang="zh-CN" dirty="0" smtClean="0"/>
              <a:t>8</a:t>
            </a:r>
            <a:r>
              <a:rPr lang="zh-CN" altLang="en-US" dirty="0" smtClean="0"/>
              <a:t>种不同的振幅、频率、相位</a:t>
            </a:r>
            <a:endParaRPr lang="en-US" altLang="zh-CN" dirty="0" smtClean="0"/>
          </a:p>
          <a:p>
            <a:r>
              <a:rPr lang="zh-CN" altLang="en-US" sz="1200" b="0" i="0" u="none" strike="noStrike" kern="1200" baseline="0" dirty="0" smtClean="0">
                <a:solidFill>
                  <a:schemeClr val="tx1"/>
                </a:solidFill>
                <a:latin typeface="Arial" charset="0"/>
                <a:ea typeface="宋体" charset="-122"/>
                <a:cs typeface="+mn-cs"/>
              </a:rPr>
              <a:t>相位</a:t>
            </a:r>
            <a:r>
              <a:rPr lang="el-GR" altLang="zh-CN" sz="1200" b="0" i="0" u="none" strike="noStrike" kern="1200" baseline="0" dirty="0" smtClean="0">
                <a:solidFill>
                  <a:schemeClr val="tx1"/>
                </a:solidFill>
                <a:latin typeface="Arial" charset="0"/>
                <a:ea typeface="宋体" charset="-122"/>
                <a:cs typeface="+mn-cs"/>
              </a:rPr>
              <a:t>φ</a:t>
            </a:r>
            <a:r>
              <a:rPr lang="en-US" altLang="zh-CN" sz="1200" b="0" i="0" u="none" strike="noStrike" kern="1200" baseline="0" dirty="0" smtClean="0">
                <a:solidFill>
                  <a:schemeClr val="tx1"/>
                </a:solidFill>
                <a:latin typeface="Arial" charset="0"/>
                <a:ea typeface="宋体" charset="-122"/>
                <a:cs typeface="+mn-cs"/>
              </a:rPr>
              <a:t>0</a:t>
            </a:r>
            <a:r>
              <a:rPr lang="zh-CN" altLang="en-US" sz="1200" b="0" i="0" u="none" strike="noStrike" kern="1200" baseline="0" dirty="0" smtClean="0">
                <a:solidFill>
                  <a:schemeClr val="tx1"/>
                </a:solidFill>
                <a:latin typeface="Arial" charset="0"/>
                <a:ea typeface="宋体" charset="-122"/>
                <a:cs typeface="+mn-cs"/>
              </a:rPr>
              <a:t>表示</a:t>
            </a:r>
            <a:r>
              <a:rPr lang="en-US" altLang="zh-CN" sz="1200" b="0" i="0" u="none" strike="noStrike" kern="1200" baseline="0" dirty="0" smtClean="0">
                <a:solidFill>
                  <a:schemeClr val="tx1"/>
                </a:solidFill>
                <a:latin typeface="Arial" charset="0"/>
                <a:ea typeface="宋体" charset="-122"/>
                <a:cs typeface="+mn-cs"/>
              </a:rPr>
              <a:t>000</a:t>
            </a:r>
            <a:r>
              <a:rPr lang="zh-CN" altLang="en-US" sz="1200" b="0" i="0" u="none" strike="noStrike" kern="1200" baseline="0" dirty="0" smtClean="0">
                <a:solidFill>
                  <a:schemeClr val="tx1"/>
                </a:solidFill>
                <a:latin typeface="Arial" charset="0"/>
                <a:ea typeface="宋体" charset="-122"/>
                <a:cs typeface="+mn-cs"/>
              </a:rPr>
              <a:t>， </a:t>
            </a:r>
            <a:r>
              <a:rPr lang="el-GR" altLang="zh-CN" sz="1200" b="0" i="0" u="none" strike="noStrike" kern="1200" baseline="0" dirty="0" smtClean="0">
                <a:solidFill>
                  <a:schemeClr val="tx1"/>
                </a:solidFill>
                <a:latin typeface="Arial" charset="0"/>
                <a:ea typeface="宋体" charset="-122"/>
                <a:cs typeface="+mn-cs"/>
              </a:rPr>
              <a:t>φ1 </a:t>
            </a:r>
            <a:r>
              <a:rPr lang="zh-CN" altLang="en-US" sz="1200" b="0" i="0" u="none" strike="noStrike" kern="1200" baseline="0" dirty="0" smtClean="0">
                <a:solidFill>
                  <a:schemeClr val="tx1"/>
                </a:solidFill>
                <a:latin typeface="Arial" charset="0"/>
                <a:ea typeface="宋体" charset="-122"/>
                <a:cs typeface="+mn-cs"/>
              </a:rPr>
              <a:t>表示</a:t>
            </a:r>
            <a:r>
              <a:rPr lang="en-US" altLang="zh-CN" sz="1200" b="0" i="0" u="none" strike="noStrike" kern="1200" baseline="0" dirty="0" smtClean="0">
                <a:solidFill>
                  <a:schemeClr val="tx1"/>
                </a:solidFill>
                <a:latin typeface="Arial" charset="0"/>
                <a:ea typeface="宋体" charset="-122"/>
                <a:cs typeface="+mn-cs"/>
              </a:rPr>
              <a:t>001 </a:t>
            </a:r>
            <a:r>
              <a:rPr lang="zh-CN" altLang="en-US" sz="1200" b="0" i="0" u="none" strike="noStrike" kern="1200" baseline="0" dirty="0" smtClean="0">
                <a:solidFill>
                  <a:schemeClr val="tx1"/>
                </a:solidFill>
                <a:latin typeface="Arial" charset="0"/>
                <a:ea typeface="宋体" charset="-122"/>
                <a:cs typeface="+mn-cs"/>
              </a:rPr>
              <a:t>， </a:t>
            </a:r>
            <a:r>
              <a:rPr lang="el-GR" altLang="zh-CN" sz="1200" b="0" i="0" u="none" strike="noStrike" kern="1200" baseline="0" dirty="0" smtClean="0">
                <a:solidFill>
                  <a:schemeClr val="tx1"/>
                </a:solidFill>
                <a:latin typeface="Arial" charset="0"/>
                <a:ea typeface="宋体" charset="-122"/>
                <a:cs typeface="+mn-cs"/>
              </a:rPr>
              <a:t>φ2 </a:t>
            </a:r>
            <a:r>
              <a:rPr lang="zh-CN" altLang="en-US" sz="1200" b="0" i="0" u="none" strike="noStrike" kern="1200" baseline="0" dirty="0" smtClean="0">
                <a:solidFill>
                  <a:schemeClr val="tx1"/>
                </a:solidFill>
                <a:latin typeface="Arial" charset="0"/>
                <a:ea typeface="宋体" charset="-122"/>
                <a:cs typeface="+mn-cs"/>
              </a:rPr>
              <a:t>表示</a:t>
            </a:r>
            <a:r>
              <a:rPr lang="en-US" altLang="zh-CN" sz="1200" b="0" i="0" u="none" strike="noStrike" kern="1200" baseline="0" dirty="0" smtClean="0">
                <a:solidFill>
                  <a:schemeClr val="tx1"/>
                </a:solidFill>
                <a:latin typeface="Arial" charset="0"/>
                <a:ea typeface="宋体" charset="-122"/>
                <a:cs typeface="+mn-cs"/>
              </a:rPr>
              <a:t>010</a:t>
            </a:r>
            <a:r>
              <a:rPr lang="zh-CN" altLang="en-US" sz="1200" b="0" i="0" u="none" strike="noStrike" kern="1200" baseline="0" dirty="0" smtClean="0">
                <a:solidFill>
                  <a:schemeClr val="tx1"/>
                </a:solidFill>
                <a:latin typeface="Arial" charset="0"/>
                <a:ea typeface="宋体" charset="-122"/>
                <a:cs typeface="+mn-cs"/>
              </a:rPr>
              <a:t>，</a:t>
            </a:r>
            <a:r>
              <a:rPr lang="en-US" altLang="zh-CN" sz="1200" b="0" i="0" u="none" strike="noStrike" kern="1200" baseline="0" dirty="0" smtClean="0">
                <a:solidFill>
                  <a:schemeClr val="tx1"/>
                </a:solidFill>
                <a:latin typeface="Arial" charset="0"/>
                <a:ea typeface="宋体" charset="-122"/>
                <a:cs typeface="+mn-cs"/>
              </a:rPr>
              <a:t>. . .</a:t>
            </a:r>
            <a:r>
              <a:rPr lang="zh-CN" altLang="en-US" sz="1200" b="0" i="0" u="none" strike="noStrike" kern="1200" baseline="0" dirty="0" smtClean="0">
                <a:solidFill>
                  <a:schemeClr val="tx1"/>
                </a:solidFill>
                <a:latin typeface="Arial" charset="0"/>
                <a:ea typeface="宋体" charset="-122"/>
                <a:cs typeface="+mn-cs"/>
              </a:rPr>
              <a:t>， </a:t>
            </a:r>
            <a:r>
              <a:rPr lang="el-GR" altLang="zh-CN" sz="1200" b="0" i="0" u="none" strike="noStrike" kern="1200" baseline="0" dirty="0" smtClean="0">
                <a:solidFill>
                  <a:schemeClr val="tx1"/>
                </a:solidFill>
                <a:latin typeface="Arial" charset="0"/>
                <a:ea typeface="宋体" charset="-122"/>
                <a:cs typeface="+mn-cs"/>
              </a:rPr>
              <a:t>φ7 </a:t>
            </a:r>
            <a:r>
              <a:rPr lang="zh-CN" altLang="en-US" sz="1200" b="0" i="0" u="none" strike="noStrike" kern="1200" baseline="0" dirty="0" smtClean="0">
                <a:solidFill>
                  <a:schemeClr val="tx1"/>
                </a:solidFill>
                <a:latin typeface="Arial" charset="0"/>
                <a:ea typeface="宋体" charset="-122"/>
                <a:cs typeface="+mn-cs"/>
              </a:rPr>
              <a:t>表</a:t>
            </a:r>
          </a:p>
          <a:p>
            <a:r>
              <a:rPr lang="zh-CN" altLang="en-US" sz="1200" b="0" i="0" u="none" strike="noStrike" kern="1200" baseline="0" dirty="0" smtClean="0">
                <a:solidFill>
                  <a:schemeClr val="tx1"/>
                </a:solidFill>
                <a:latin typeface="Arial" charset="0"/>
                <a:ea typeface="宋体" charset="-122"/>
                <a:cs typeface="+mn-cs"/>
              </a:rPr>
              <a:t>示</a:t>
            </a:r>
            <a:r>
              <a:rPr lang="en-US" altLang="zh-CN" sz="1200" b="0" i="0" u="none" strike="noStrike" kern="1200" baseline="0" dirty="0" smtClean="0">
                <a:solidFill>
                  <a:schemeClr val="tx1"/>
                </a:solidFill>
                <a:latin typeface="Arial" charset="0"/>
                <a:ea typeface="宋体" charset="-122"/>
                <a:cs typeface="+mn-cs"/>
              </a:rPr>
              <a:t>111 </a:t>
            </a:r>
            <a:r>
              <a:rPr lang="zh-CN" altLang="en-US" sz="1200" b="0" i="0" u="none" strike="noStrike" kern="1200" baseline="0" dirty="0" smtClean="0">
                <a:solidFill>
                  <a:schemeClr val="tx1"/>
                </a:solidFill>
                <a:latin typeface="Arial" charset="0"/>
                <a:ea typeface="宋体" charset="-122"/>
                <a:cs typeface="+mn-cs"/>
              </a:rPr>
              <a:t>。这样，原来的</a:t>
            </a:r>
            <a:r>
              <a:rPr lang="en-US" altLang="zh-CN" sz="1200" b="0" i="0" u="none" strike="noStrike" kern="1200" baseline="0" dirty="0" smtClean="0">
                <a:solidFill>
                  <a:schemeClr val="tx1"/>
                </a:solidFill>
                <a:latin typeface="Arial" charset="0"/>
                <a:ea typeface="宋体" charset="-122"/>
                <a:cs typeface="+mn-cs"/>
              </a:rPr>
              <a:t>18 </a:t>
            </a:r>
            <a:r>
              <a:rPr lang="zh-CN" altLang="en-US" sz="1200" b="0" i="0" u="none" strike="noStrike" kern="1200" baseline="0" dirty="0" smtClean="0">
                <a:solidFill>
                  <a:schemeClr val="tx1"/>
                </a:solidFill>
                <a:latin typeface="Arial" charset="0"/>
                <a:ea typeface="宋体" charset="-122"/>
                <a:cs typeface="+mn-cs"/>
              </a:rPr>
              <a:t>个码元的信号就转换为由</a:t>
            </a:r>
            <a:r>
              <a:rPr lang="en-US" altLang="zh-CN" sz="1200" b="0" i="0" u="none" strike="noStrike" kern="1200" baseline="0" dirty="0" smtClean="0">
                <a:solidFill>
                  <a:schemeClr val="tx1"/>
                </a:solidFill>
                <a:latin typeface="Arial" charset="0"/>
                <a:ea typeface="宋体" charset="-122"/>
                <a:cs typeface="+mn-cs"/>
              </a:rPr>
              <a:t>6 </a:t>
            </a:r>
            <a:r>
              <a:rPr lang="zh-CN" altLang="en-US" sz="1200" b="0" i="0" u="none" strike="noStrike" kern="1200" baseline="0" dirty="0" smtClean="0">
                <a:solidFill>
                  <a:schemeClr val="tx1"/>
                </a:solidFill>
                <a:latin typeface="Arial" charset="0"/>
                <a:ea typeface="宋体" charset="-122"/>
                <a:cs typeface="+mn-cs"/>
              </a:rPr>
              <a:t>个码元组成的信号</a:t>
            </a:r>
            <a:r>
              <a:rPr lang="en-US" altLang="zh-CN" sz="1200" b="0" i="0" u="none" strike="noStrike" kern="1200" baseline="0" dirty="0" smtClean="0">
                <a:solidFill>
                  <a:schemeClr val="tx1"/>
                </a:solidFill>
                <a:latin typeface="Arial" charset="0"/>
                <a:ea typeface="宋体" charset="-122"/>
                <a:cs typeface="+mn-cs"/>
              </a:rPr>
              <a:t>:</a:t>
            </a:r>
          </a:p>
          <a:p>
            <a:r>
              <a:rPr lang="en-US" altLang="zh-CN" sz="1200" b="0" i="0" u="none" strike="noStrike" kern="1200" baseline="0" dirty="0" smtClean="0">
                <a:solidFill>
                  <a:schemeClr val="tx1"/>
                </a:solidFill>
                <a:latin typeface="Arial" charset="0"/>
                <a:ea typeface="宋体" charset="-122"/>
                <a:cs typeface="+mn-cs"/>
              </a:rPr>
              <a:t>101011000110111010... =</a:t>
            </a:r>
            <a:r>
              <a:rPr lang="el-GR" altLang="zh-CN" sz="1200" b="0" i="0" u="none" strike="noStrike" kern="1200" baseline="0" dirty="0" smtClean="0">
                <a:solidFill>
                  <a:schemeClr val="tx1"/>
                </a:solidFill>
                <a:latin typeface="Arial" charset="0"/>
                <a:ea typeface="宋体" charset="-122"/>
                <a:cs typeface="+mn-cs"/>
              </a:rPr>
              <a:t>φ</a:t>
            </a:r>
            <a:r>
              <a:rPr lang="en-US" altLang="zh-CN" sz="1200" b="0" i="0" u="none" strike="noStrike" kern="1200" baseline="0" dirty="0" smtClean="0">
                <a:solidFill>
                  <a:schemeClr val="tx1"/>
                </a:solidFill>
                <a:latin typeface="Arial" charset="0"/>
                <a:ea typeface="宋体" charset="-122"/>
                <a:cs typeface="+mn-cs"/>
              </a:rPr>
              <a:t>5</a:t>
            </a:r>
            <a:r>
              <a:rPr lang="el-GR" altLang="zh-CN" sz="1200" b="0" i="0" u="none" strike="noStrike" kern="1200" baseline="0" dirty="0" smtClean="0">
                <a:solidFill>
                  <a:schemeClr val="tx1"/>
                </a:solidFill>
                <a:latin typeface="Arial" charset="0"/>
                <a:ea typeface="宋体" charset="-122"/>
                <a:cs typeface="+mn-cs"/>
              </a:rPr>
              <a:t>φ</a:t>
            </a:r>
            <a:r>
              <a:rPr lang="en-US" altLang="zh-CN" sz="1200" b="0" i="0" u="none" strike="noStrike" kern="1200" baseline="0" dirty="0" smtClean="0">
                <a:solidFill>
                  <a:schemeClr val="tx1"/>
                </a:solidFill>
                <a:latin typeface="Arial" charset="0"/>
                <a:ea typeface="宋体" charset="-122"/>
                <a:cs typeface="+mn-cs"/>
              </a:rPr>
              <a:t>3</a:t>
            </a:r>
            <a:r>
              <a:rPr lang="el-GR" altLang="zh-CN" sz="1200" b="0" i="0" u="none" strike="noStrike" kern="1200" baseline="0" dirty="0" smtClean="0">
                <a:solidFill>
                  <a:schemeClr val="tx1"/>
                </a:solidFill>
                <a:latin typeface="Arial" charset="0"/>
                <a:ea typeface="宋体" charset="-122"/>
                <a:cs typeface="+mn-cs"/>
              </a:rPr>
              <a:t>φ</a:t>
            </a:r>
            <a:r>
              <a:rPr lang="en-US" altLang="zh-CN" sz="1200" b="0" i="0" u="none" strike="noStrike" kern="1200" baseline="0" dirty="0" smtClean="0">
                <a:solidFill>
                  <a:schemeClr val="tx1"/>
                </a:solidFill>
                <a:latin typeface="Arial" charset="0"/>
                <a:ea typeface="宋体" charset="-122"/>
                <a:cs typeface="+mn-cs"/>
              </a:rPr>
              <a:t>0</a:t>
            </a:r>
            <a:r>
              <a:rPr lang="el-GR" altLang="zh-CN" sz="1200" b="0" i="0" u="none" strike="noStrike" kern="1200" baseline="0" dirty="0" smtClean="0">
                <a:solidFill>
                  <a:schemeClr val="tx1"/>
                </a:solidFill>
                <a:latin typeface="Arial" charset="0"/>
                <a:ea typeface="宋体" charset="-122"/>
                <a:cs typeface="+mn-cs"/>
              </a:rPr>
              <a:t>φ</a:t>
            </a:r>
            <a:r>
              <a:rPr lang="en-US" altLang="zh-CN" sz="1200" b="0" i="0" u="none" strike="noStrike" kern="1200" baseline="0" dirty="0" smtClean="0">
                <a:solidFill>
                  <a:schemeClr val="tx1"/>
                </a:solidFill>
                <a:latin typeface="Arial" charset="0"/>
                <a:ea typeface="宋体" charset="-122"/>
                <a:cs typeface="+mn-cs"/>
              </a:rPr>
              <a:t>6</a:t>
            </a:r>
            <a:r>
              <a:rPr lang="el-GR" altLang="zh-CN" sz="1200" b="0" i="0" u="none" strike="noStrike" kern="1200" baseline="0" dirty="0" smtClean="0">
                <a:solidFill>
                  <a:schemeClr val="tx1"/>
                </a:solidFill>
                <a:latin typeface="Arial" charset="0"/>
                <a:ea typeface="宋体" charset="-122"/>
                <a:cs typeface="+mn-cs"/>
              </a:rPr>
              <a:t>φ7φ2 …</a:t>
            </a:r>
            <a:endParaRPr lang="en-US" altLang="zh-CN" dirty="0" smtClean="0"/>
          </a:p>
          <a:p>
            <a:pPr eaLnBrk="1" hangingPunct="1"/>
            <a:endParaRPr lang="zh-CN" altLang="en-US" dirty="0"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786325D5-09E1-4E60-A630-C6D5209A2D4D}" type="slidenum">
              <a:rPr lang="zh-CN" altLang="en-US" smtClean="0">
                <a:latin typeface="Tahoma" pitchFamily="34" charset="0"/>
              </a:rPr>
              <a:pPr eaLnBrk="1" hangingPunct="1"/>
              <a:t>49</a:t>
            </a:fld>
            <a:endParaRPr lang="en-US" altLang="zh-CN" smtClean="0">
              <a:latin typeface="Tahoma" pitchFamily="34" charset="0"/>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源点产生要传输的数据</a:t>
            </a:r>
            <a:endParaRPr lang="en-US" altLang="zh-CN" dirty="0" smtClean="0"/>
          </a:p>
          <a:p>
            <a:pPr eaLnBrk="1" hangingPunct="1"/>
            <a:r>
              <a:rPr lang="zh-CN" altLang="en-US" dirty="0" smtClean="0"/>
              <a:t>发送器编码数字比特流使之能够传输，调制器</a:t>
            </a:r>
            <a:endParaRPr lang="en-US" altLang="zh-CN" dirty="0" smtClean="0"/>
          </a:p>
          <a:p>
            <a:pPr eaLnBrk="1" hangingPunct="1"/>
            <a:endParaRPr lang="zh-CN" alt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EF21BBB-DD8B-4EF8-823B-0ACEE766AADC}" type="slidenum">
              <a:rPr lang="zh-CN" altLang="en-US" smtClean="0">
                <a:latin typeface="Tahoma" pitchFamily="34" charset="0"/>
              </a:rPr>
              <a:pPr eaLnBrk="1" hangingPunct="1"/>
              <a:t>5</a:t>
            </a:fld>
            <a:endParaRPr lang="en-US" altLang="zh-CN" smtClean="0">
              <a:latin typeface="Tahoma" pitchFamily="34"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规程（</a:t>
            </a:r>
            <a:r>
              <a:rPr lang="en-US" altLang="zh-CN" dirty="0" smtClean="0"/>
              <a:t>Procedure</a:t>
            </a:r>
            <a:r>
              <a:rPr lang="zh-CN" altLang="en-US" dirty="0" smtClean="0"/>
              <a:t>）：用于物理层，用于协议之前。</a:t>
            </a:r>
            <a:endParaRPr lang="en-US" altLang="zh-CN" dirty="0" smtClean="0"/>
          </a:p>
          <a:p>
            <a:pPr eaLnBrk="1" hangingPunct="1"/>
            <a:r>
              <a:rPr lang="zh-CN" altLang="en-US" dirty="0" smtClean="0"/>
              <a:t>机械特性：引脚，固定、装置。</a:t>
            </a:r>
            <a:endParaRPr lang="en-US" altLang="zh-CN" dirty="0" smtClean="0"/>
          </a:p>
          <a:p>
            <a:pPr eaLnBrk="1" hangingPunct="1"/>
            <a:r>
              <a:rPr lang="zh-CN" altLang="en-US" dirty="0" smtClean="0"/>
              <a:t>电气特性：电压范围。</a:t>
            </a:r>
            <a:endParaRPr lang="en-US" altLang="zh-CN" dirty="0" smtClean="0"/>
          </a:p>
          <a:p>
            <a:pPr eaLnBrk="1" hangingPunct="1"/>
            <a:r>
              <a:rPr lang="zh-CN" altLang="en-US" dirty="0" smtClean="0"/>
              <a:t>功能特性：电压的意思。</a:t>
            </a:r>
            <a:endParaRPr lang="en-US" altLang="zh-CN" dirty="0" smtClean="0"/>
          </a:p>
          <a:p>
            <a:pPr eaLnBrk="1" hangingPunct="1"/>
            <a:r>
              <a:rPr lang="zh-CN" altLang="en-US" dirty="0" smtClean="0"/>
              <a:t>过程特性：可能事件的顺序。</a:t>
            </a:r>
            <a:endParaRPr lang="en-US" altLang="zh-CN" dirty="0"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05270887-D0B8-43CF-8D14-28EB49207A96}" type="slidenum">
              <a:rPr lang="zh-CN" altLang="en-US" smtClean="0">
                <a:latin typeface="Tahoma" pitchFamily="34" charset="0"/>
              </a:rPr>
              <a:pPr eaLnBrk="1" hangingPunct="1"/>
              <a:t>50</a:t>
            </a:fld>
            <a:endParaRPr lang="en-US" altLang="zh-CN" smtClean="0">
              <a:latin typeface="Tahoma" pitchFamily="34" charset="0"/>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来自信源的信号常称为基带信号</a:t>
            </a:r>
            <a:endParaRPr lang="en-US" altLang="zh-CN" dirty="0" smtClean="0"/>
          </a:p>
          <a:p>
            <a:r>
              <a:rPr lang="zh-CN" altLang="en-US" sz="1200" b="0" i="0" u="none" strike="noStrike" kern="1200" baseline="0" dirty="0" smtClean="0">
                <a:solidFill>
                  <a:schemeClr val="tx1"/>
                </a:solidFill>
                <a:latin typeface="Arial" charset="0"/>
                <a:ea typeface="宋体" charset="-122"/>
                <a:cs typeface="+mn-cs"/>
              </a:rPr>
              <a:t>像计算机输出的代表各种文字或图像文件的数据信号都属于基带信号。基带信号往往包含有较多的低频成分，甚至有直流成分，而许多信道并不能传输这种低频分量或直流分量。为了解决这一问题，就必须对基带信号进行调制</a:t>
            </a:r>
            <a:r>
              <a:rPr lang="en-US" altLang="zh-CN" sz="1200" b="0" i="0" u="none" strike="noStrike" kern="1200" baseline="0" dirty="0" smtClean="0">
                <a:solidFill>
                  <a:schemeClr val="tx1"/>
                </a:solidFill>
                <a:latin typeface="Arial" charset="0"/>
                <a:ea typeface="宋体" charset="-122"/>
                <a:cs typeface="+mn-cs"/>
              </a:rPr>
              <a:t>(modulation) </a:t>
            </a:r>
            <a:r>
              <a:rPr lang="zh-CN" altLang="en-US" sz="1200" b="0" i="0" u="none" strike="noStrike" kern="1200" baseline="0" dirty="0" smtClean="0">
                <a:solidFill>
                  <a:schemeClr val="tx1"/>
                </a:solidFill>
                <a:latin typeface="Arial" charset="0"/>
                <a:ea typeface="宋体" charset="-122"/>
                <a:cs typeface="+mn-cs"/>
              </a:rPr>
              <a:t>。</a:t>
            </a:r>
            <a:endParaRPr lang="zh-CN" altLang="en-US" dirty="0"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C3DE8BBA-0BA4-4C4E-B2B2-F84B42F36B39}" type="slidenum">
              <a:rPr lang="zh-CN" altLang="en-US" smtClean="0">
                <a:latin typeface="Tahoma" pitchFamily="34" charset="0"/>
              </a:rPr>
              <a:pPr eaLnBrk="1" hangingPunct="1"/>
              <a:t>51</a:t>
            </a:fld>
            <a:endParaRPr lang="en-US" altLang="zh-CN" smtClean="0">
              <a:latin typeface="Tahoma" pitchFamily="34" charset="0"/>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smtClean="0"/>
              <a:t>(1)</a:t>
            </a:r>
            <a:r>
              <a:rPr lang="zh-CN" altLang="en-US" dirty="0" smtClean="0"/>
              <a:t>调幅</a:t>
            </a:r>
            <a:r>
              <a:rPr lang="en-US" altLang="zh-CN" dirty="0" smtClean="0"/>
              <a:t>(AM) </a:t>
            </a:r>
            <a:r>
              <a:rPr lang="zh-CN" altLang="en-US" dirty="0" smtClean="0"/>
              <a:t>，即载波的振幅随基带数字信号而变化。例如， </a:t>
            </a:r>
            <a:r>
              <a:rPr lang="en-US" altLang="zh-CN" dirty="0" smtClean="0"/>
              <a:t>0 </a:t>
            </a:r>
            <a:r>
              <a:rPr lang="zh-CN" altLang="en-US" dirty="0" smtClean="0"/>
              <a:t>或</a:t>
            </a:r>
            <a:r>
              <a:rPr lang="en-US" altLang="zh-CN" dirty="0" smtClean="0"/>
              <a:t>1 </a:t>
            </a:r>
            <a:r>
              <a:rPr lang="zh-CN" altLang="en-US" dirty="0" smtClean="0"/>
              <a:t>分别对应于无载波或有载波输出。</a:t>
            </a:r>
          </a:p>
          <a:p>
            <a:pPr eaLnBrk="1" hangingPunct="1"/>
            <a:r>
              <a:rPr lang="en-US" altLang="zh-CN" dirty="0" smtClean="0"/>
              <a:t>(2) </a:t>
            </a:r>
            <a:r>
              <a:rPr lang="zh-CN" altLang="en-US" dirty="0" smtClean="0"/>
              <a:t>调频</a:t>
            </a:r>
            <a:r>
              <a:rPr lang="en-US" altLang="zh-CN" dirty="0" smtClean="0"/>
              <a:t>(FM) </a:t>
            </a:r>
            <a:r>
              <a:rPr lang="zh-CN" altLang="en-US" dirty="0" smtClean="0"/>
              <a:t>，即载波的频率随基带数字信号而变化。例如， </a:t>
            </a:r>
            <a:r>
              <a:rPr lang="en-US" altLang="zh-CN" dirty="0" smtClean="0"/>
              <a:t>0 </a:t>
            </a:r>
            <a:r>
              <a:rPr lang="zh-CN" altLang="en-US" dirty="0" smtClean="0"/>
              <a:t>或</a:t>
            </a:r>
            <a:r>
              <a:rPr lang="en-US" altLang="zh-CN" dirty="0" smtClean="0"/>
              <a:t>1 </a:t>
            </a:r>
            <a:r>
              <a:rPr lang="zh-CN" altLang="en-US" dirty="0" smtClean="0"/>
              <a:t>分别对应于频率</a:t>
            </a:r>
            <a:r>
              <a:rPr lang="en-US" altLang="zh-CN" dirty="0" smtClean="0"/>
              <a:t>f1</a:t>
            </a:r>
            <a:r>
              <a:rPr lang="zh-CN" altLang="en-US" dirty="0" smtClean="0"/>
              <a:t>或</a:t>
            </a:r>
            <a:r>
              <a:rPr lang="en-US" altLang="zh-CN" dirty="0" smtClean="0"/>
              <a:t>f2</a:t>
            </a:r>
            <a:r>
              <a:rPr lang="zh-CN" altLang="en-US" dirty="0" smtClean="0"/>
              <a:t>。</a:t>
            </a:r>
          </a:p>
          <a:p>
            <a:pPr eaLnBrk="1" hangingPunct="1"/>
            <a:r>
              <a:rPr lang="en-US" altLang="zh-CN" dirty="0" smtClean="0"/>
              <a:t>(3) </a:t>
            </a:r>
            <a:r>
              <a:rPr lang="zh-CN" altLang="en-US" dirty="0" smtClean="0"/>
              <a:t>调相</a:t>
            </a:r>
            <a:r>
              <a:rPr lang="en-US" altLang="zh-CN" dirty="0" smtClean="0"/>
              <a:t>(PM) </a:t>
            </a:r>
            <a:r>
              <a:rPr lang="zh-CN" altLang="en-US" dirty="0" smtClean="0"/>
              <a:t>，即载波的初始相位随基带数字信号而变化。例如， </a:t>
            </a:r>
            <a:r>
              <a:rPr lang="en-US" altLang="zh-CN" dirty="0" smtClean="0"/>
              <a:t>0 </a:t>
            </a:r>
            <a:r>
              <a:rPr lang="zh-CN" altLang="en-US" dirty="0" smtClean="0"/>
              <a:t>或</a:t>
            </a:r>
            <a:r>
              <a:rPr lang="en-US" altLang="zh-CN" dirty="0" smtClean="0"/>
              <a:t>1 </a:t>
            </a:r>
            <a:r>
              <a:rPr lang="zh-CN" altLang="en-US" dirty="0" smtClean="0"/>
              <a:t>分别对应于相位</a:t>
            </a:r>
            <a:r>
              <a:rPr lang="en-US" altLang="zh-CN" dirty="0" smtClean="0"/>
              <a:t>O </a:t>
            </a:r>
            <a:r>
              <a:rPr lang="zh-CN" altLang="en-US" dirty="0" smtClean="0"/>
              <a:t>度或</a:t>
            </a:r>
            <a:r>
              <a:rPr lang="en-US" altLang="zh-CN" dirty="0" smtClean="0"/>
              <a:t>180 </a:t>
            </a:r>
            <a:r>
              <a:rPr lang="zh-CN" altLang="en-US" dirty="0" smtClean="0"/>
              <a:t>度。</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避免同步差错：</a:t>
            </a:r>
            <a:endParaRPr lang="en-US" altLang="zh-CN" dirty="0" smtClean="0"/>
          </a:p>
          <a:p>
            <a:r>
              <a:rPr lang="en-US" altLang="zh-CN" dirty="0" smtClean="0"/>
              <a:t>1</a:t>
            </a:r>
            <a:r>
              <a:rPr lang="zh-CN" altLang="en-US" dirty="0" smtClean="0"/>
              <a:t>、发送一段约定模式的位串，促使接收器同步</a:t>
            </a:r>
            <a:endParaRPr lang="en-US" altLang="zh-CN" dirty="0" smtClean="0"/>
          </a:p>
          <a:p>
            <a:r>
              <a:rPr lang="en-US" altLang="zh-CN" dirty="0" smtClean="0"/>
              <a:t>2</a:t>
            </a:r>
            <a:r>
              <a:rPr lang="zh-CN" altLang="en-US" dirty="0" smtClean="0"/>
              <a:t>、采用不会混淆数据含义的合适信号来表示数据，即线路编码</a:t>
            </a:r>
            <a:endParaRPr lang="zh-CN" altLang="en-US" dirty="0"/>
          </a:p>
        </p:txBody>
      </p:sp>
      <p:sp>
        <p:nvSpPr>
          <p:cNvPr id="4" name="灯片编号占位符 3"/>
          <p:cNvSpPr>
            <a:spLocks noGrp="1"/>
          </p:cNvSpPr>
          <p:nvPr>
            <p:ph type="sldNum" sz="quarter" idx="10"/>
          </p:nvPr>
        </p:nvSpPr>
        <p:spPr/>
        <p:txBody>
          <a:bodyPr/>
          <a:lstStyle/>
          <a:p>
            <a:pPr>
              <a:defRPr/>
            </a:pPr>
            <a:fld id="{86DD3FCF-CBC2-49DF-A1A6-49AE789DDAEE}" type="slidenum">
              <a:rPr lang="zh-CN" altLang="en-US" smtClean="0"/>
              <a:pPr>
                <a:defRPr/>
              </a:pPr>
              <a:t>52</a:t>
            </a:fld>
            <a:endParaRPr lang="en-US" altLang="zh-CN"/>
          </a:p>
        </p:txBody>
      </p:sp>
    </p:spTree>
    <p:extLst>
      <p:ext uri="{BB962C8B-B14F-4D97-AF65-F5344CB8AC3E}">
        <p14:creationId xmlns:p14="http://schemas.microsoft.com/office/powerpoint/2010/main" val="25328710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E0BA9403-EE83-479E-8C9E-2DA89D981AB9}" type="slidenum">
              <a:rPr lang="zh-CN" altLang="en-US" smtClean="0">
                <a:latin typeface="Tahoma" pitchFamily="34" charset="0"/>
              </a:rPr>
              <a:pPr eaLnBrk="1" hangingPunct="1"/>
              <a:t>53</a:t>
            </a:fld>
            <a:endParaRPr lang="en-US" altLang="zh-CN" smtClean="0">
              <a:latin typeface="Tahoma" pitchFamily="34" charset="0"/>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用多个信号元素表示单个码位意味着单位时间所传输的比特位减少。</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F99C95F3-905E-473A-9406-2FCA3504CFF7}" type="slidenum">
              <a:rPr lang="zh-CN" altLang="en-US" smtClean="0">
                <a:latin typeface="Tahoma" pitchFamily="34" charset="0"/>
              </a:rPr>
              <a:pPr eaLnBrk="1" hangingPunct="1"/>
              <a:t>54</a:t>
            </a:fld>
            <a:endParaRPr lang="en-US" altLang="zh-CN" smtClean="0">
              <a:latin typeface="Tahoma" pitchFamily="34" charset="0"/>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单极性归零码，当发</a:t>
            </a:r>
            <a:r>
              <a:rPr lang="en-US" altLang="zh-CN" dirty="0" smtClean="0"/>
              <a:t>"1"</a:t>
            </a:r>
            <a:r>
              <a:rPr lang="zh-CN" altLang="en-US" dirty="0" smtClean="0"/>
              <a:t>码时，发出正电流，但持续时间短于一个码元的时间宽度，即发出一个窄脉冲；当发</a:t>
            </a:r>
            <a:r>
              <a:rPr lang="en-US" altLang="zh-CN" dirty="0" smtClean="0"/>
              <a:t>"0"</a:t>
            </a:r>
            <a:r>
              <a:rPr lang="zh-CN" altLang="en-US" dirty="0" smtClean="0"/>
              <a:t>码时，仍然不发送电流</a:t>
            </a:r>
            <a:endParaRPr lang="en-US" altLang="zh-CN" dirty="0" smtClean="0"/>
          </a:p>
          <a:p>
            <a:pPr eaLnBrk="1" hangingPunct="1"/>
            <a:r>
              <a:rPr lang="zh-CN" altLang="en-US" dirty="0" smtClean="0"/>
              <a:t>单极性 单极性码有电压表示</a:t>
            </a:r>
            <a:r>
              <a:rPr lang="en-US" altLang="zh-CN" dirty="0" smtClean="0"/>
              <a:t>1</a:t>
            </a:r>
            <a:r>
              <a:rPr lang="zh-CN" altLang="en-US" dirty="0" smtClean="0"/>
              <a:t>，无电压表示</a:t>
            </a:r>
            <a:r>
              <a:rPr lang="en-US" altLang="zh-CN" dirty="0" smtClean="0"/>
              <a:t>O</a:t>
            </a:r>
            <a:r>
              <a:rPr lang="zh-CN" altLang="en-US" dirty="0" smtClean="0"/>
              <a:t>。没有特殊的编码。单极性码会累积直流分量。</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86A4194D-CEDE-43DD-89B0-5085BB150FF6}" type="slidenum">
              <a:rPr lang="zh-CN" altLang="en-US" smtClean="0">
                <a:latin typeface="Tahoma" pitchFamily="34" charset="0"/>
              </a:rPr>
              <a:pPr eaLnBrk="1" hangingPunct="1"/>
              <a:t>55</a:t>
            </a:fld>
            <a:endParaRPr lang="en-US" altLang="zh-CN" smtClean="0">
              <a:latin typeface="Tahoma" pitchFamily="34" charset="0"/>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对于数字设备，接收器必须具有某种方法能够知道数据流中字节的起始和结束。</a:t>
            </a:r>
            <a:endParaRPr lang="en-US" altLang="zh-CN" dirty="0" smtClean="0"/>
          </a:p>
          <a:p>
            <a:pPr eaLnBrk="1" hangingPunct="1"/>
            <a:r>
              <a:rPr lang="zh-CN" altLang="en-US" dirty="0" smtClean="0"/>
              <a:t>在异步通信中，字节边界由起始和停止位指示。</a:t>
            </a:r>
            <a:endParaRPr lang="en-US" altLang="zh-CN" dirty="0" smtClean="0"/>
          </a:p>
          <a:p>
            <a:pPr eaLnBrk="1" hangingPunct="1"/>
            <a:r>
              <a:rPr lang="zh-CN" altLang="en-US" dirty="0" smtClean="0"/>
              <a:t>在同步通信中，定时机制帮助发送器和接收器处于同步状态。同步信号可以占有一个单独的信道，但更经常的是直接集成到信号中</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5DC0BF78-5763-4D8B-AA79-52D5550A1C67}" type="slidenum">
              <a:rPr lang="zh-CN" altLang="en-US" smtClean="0">
                <a:latin typeface="Tahoma" pitchFamily="34" charset="0"/>
              </a:rPr>
              <a:pPr eaLnBrk="1" hangingPunct="1"/>
              <a:t>56</a:t>
            </a:fld>
            <a:endParaRPr lang="en-US" altLang="zh-CN" smtClean="0">
              <a:latin typeface="Tahoma" pitchFamily="34" charset="0"/>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不归零反转：</a:t>
            </a:r>
            <a:r>
              <a:rPr lang="en-US" altLang="zh-CN" sz="1200" b="1" dirty="0" smtClean="0">
                <a:latin typeface="Arial" charset="0"/>
              </a:rPr>
              <a:t>Non-Return to Zero Inverted</a:t>
            </a:r>
            <a:endParaRPr lang="zh-CN" altLang="en-US" dirty="0"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12DC650B-5D7F-493C-B4A6-E80DEF7D381E}" type="slidenum">
              <a:rPr lang="zh-CN" altLang="en-US" smtClean="0">
                <a:latin typeface="Tahoma" pitchFamily="34" charset="0"/>
              </a:rPr>
              <a:pPr eaLnBrk="1" hangingPunct="1"/>
              <a:t>57</a:t>
            </a:fld>
            <a:endParaRPr lang="en-US" altLang="zh-CN" smtClean="0">
              <a:latin typeface="Tahoma" pitchFamily="34" charset="0"/>
            </a:endParaRPr>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FA639D2-6EA5-424F-B05E-AFABC9C62B02}" type="slidenum">
              <a:rPr lang="zh-CN" altLang="en-US" smtClean="0">
                <a:latin typeface="Tahoma" pitchFamily="34" charset="0"/>
              </a:rPr>
              <a:pPr eaLnBrk="1" hangingPunct="1"/>
              <a:t>58</a:t>
            </a:fld>
            <a:endParaRPr lang="en-US" altLang="zh-CN" smtClean="0">
              <a:latin typeface="Tahoma" pitchFamily="34" charset="0"/>
            </a:endParaRPr>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连续</a:t>
            </a:r>
            <a:r>
              <a:rPr lang="en-US" altLang="zh-CN" dirty="0" smtClean="0"/>
              <a:t>0</a:t>
            </a:r>
            <a:r>
              <a:rPr lang="zh-CN" altLang="en-US" dirty="0" smtClean="0"/>
              <a:t>或</a:t>
            </a:r>
            <a:r>
              <a:rPr lang="en-US" altLang="zh-CN" dirty="0" smtClean="0"/>
              <a:t>1</a:t>
            </a:r>
            <a:r>
              <a:rPr lang="zh-CN" altLang="en-US" dirty="0" smtClean="0"/>
              <a:t>是最差情况</a:t>
            </a:r>
            <a:endParaRPr lang="en-US" altLang="zh-CN" dirty="0" smtClean="0"/>
          </a:p>
          <a:p>
            <a:pPr eaLnBrk="1" hangingPunct="1"/>
            <a:r>
              <a:rPr lang="zh-CN" altLang="en-US" dirty="0" smtClean="0"/>
              <a:t>曼彻斯特编码常用在</a:t>
            </a:r>
            <a:r>
              <a:rPr lang="en-US" altLang="zh-CN" dirty="0" smtClean="0"/>
              <a:t>LAN</a:t>
            </a:r>
            <a:r>
              <a:rPr lang="zh-CN" altLang="en-US" dirty="0" smtClean="0"/>
              <a:t>上</a:t>
            </a:r>
            <a:endParaRPr lang="en-US" altLang="zh-CN" dirty="0" smtClean="0"/>
          </a:p>
          <a:p>
            <a:pPr eaLnBrk="1" hangingPunct="1"/>
            <a:r>
              <a:rPr lang="zh-CN" altLang="en-US" dirty="0" smtClean="0"/>
              <a:t>编码效率：</a:t>
            </a:r>
            <a:r>
              <a:rPr lang="en-US" altLang="zh-CN" dirty="0" smtClean="0"/>
              <a:t>50%</a:t>
            </a:r>
            <a:endParaRPr lang="zh-CN" altLang="en-US" dirty="0"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0CF30C3B-D0C7-4D54-ADD6-8AEF8BFD61D9}" type="slidenum">
              <a:rPr lang="zh-CN" altLang="en-US" smtClean="0">
                <a:latin typeface="Tahoma" pitchFamily="34" charset="0"/>
              </a:rPr>
              <a:pPr eaLnBrk="1" hangingPunct="1"/>
              <a:t>59</a:t>
            </a:fld>
            <a:endParaRPr lang="en-US" altLang="zh-CN" smtClean="0">
              <a:latin typeface="Tahoma" pitchFamily="34" charset="0"/>
            </a:endParaRPr>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200" b="0" i="0" kern="1200" dirty="0" smtClean="0">
                <a:solidFill>
                  <a:schemeClr val="tx1"/>
                </a:solidFill>
                <a:effectLst/>
                <a:latin typeface="Arial" charset="0"/>
                <a:ea typeface="宋体" charset="-122"/>
                <a:cs typeface="+mn-cs"/>
              </a:rPr>
              <a:t>主要看两个相邻的波形，如果后一个波形和前一个的波形相同，则后一个波形表示</a:t>
            </a:r>
            <a:r>
              <a:rPr lang="en-US" altLang="zh-CN" sz="1200" b="0" i="0" kern="1200" dirty="0" smtClean="0">
                <a:solidFill>
                  <a:schemeClr val="tx1"/>
                </a:solidFill>
                <a:effectLst/>
                <a:latin typeface="Arial" charset="0"/>
                <a:ea typeface="宋体" charset="-122"/>
                <a:cs typeface="+mn-cs"/>
              </a:rPr>
              <a:t>0</a:t>
            </a:r>
            <a:r>
              <a:rPr lang="zh-CN" altLang="en-US" sz="1200" b="0" i="0" kern="1200" dirty="0" smtClean="0">
                <a:solidFill>
                  <a:schemeClr val="tx1"/>
                </a:solidFill>
                <a:effectLst/>
                <a:latin typeface="Arial" charset="0"/>
                <a:ea typeface="宋体" charset="-122"/>
                <a:cs typeface="+mn-cs"/>
              </a:rPr>
              <a:t>，如果波形不同，则表示</a:t>
            </a:r>
            <a:r>
              <a:rPr lang="en-US" altLang="zh-CN" sz="1200" b="0" i="0" kern="1200" dirty="0" smtClean="0">
                <a:solidFill>
                  <a:schemeClr val="tx1"/>
                </a:solidFill>
                <a:effectLst/>
                <a:latin typeface="Arial" charset="0"/>
                <a:ea typeface="宋体" charset="-122"/>
                <a:cs typeface="+mn-cs"/>
              </a:rPr>
              <a:t>1</a:t>
            </a:r>
          </a:p>
          <a:p>
            <a:pPr eaLnBrk="1" hangingPunct="1"/>
            <a:r>
              <a:rPr lang="en-US" altLang="zh-CN" sz="1200" b="0" i="0" kern="1200" dirty="0" smtClean="0">
                <a:solidFill>
                  <a:schemeClr val="tx1"/>
                </a:solidFill>
                <a:effectLst/>
                <a:latin typeface="Arial" charset="0"/>
                <a:ea typeface="宋体" charset="-122"/>
                <a:cs typeface="+mn-cs"/>
              </a:rPr>
              <a:t>10M</a:t>
            </a:r>
            <a:r>
              <a:rPr lang="zh-CN" altLang="en-US" sz="1200" b="0" i="0" kern="1200" dirty="0" smtClean="0">
                <a:solidFill>
                  <a:schemeClr val="tx1"/>
                </a:solidFill>
                <a:effectLst/>
                <a:latin typeface="Arial" charset="0"/>
                <a:ea typeface="宋体" charset="-122"/>
                <a:cs typeface="+mn-cs"/>
              </a:rPr>
              <a:t>采用曼彻斯特编码</a:t>
            </a:r>
            <a:r>
              <a:rPr lang="en-US" altLang="zh-CN" sz="1200" b="0" i="0" kern="1200" dirty="0" smtClean="0">
                <a:solidFill>
                  <a:schemeClr val="tx1"/>
                </a:solidFill>
                <a:effectLst/>
                <a:latin typeface="Arial" charset="0"/>
                <a:ea typeface="宋体" charset="-122"/>
                <a:cs typeface="+mn-cs"/>
              </a:rPr>
              <a:t>,100M</a:t>
            </a:r>
            <a:r>
              <a:rPr lang="zh-CN" altLang="en-US" sz="1200" b="0" i="0" kern="1200" dirty="0" smtClean="0">
                <a:solidFill>
                  <a:schemeClr val="tx1"/>
                </a:solidFill>
                <a:effectLst/>
                <a:latin typeface="Arial" charset="0"/>
                <a:ea typeface="宋体" charset="-122"/>
                <a:cs typeface="+mn-cs"/>
              </a:rPr>
              <a:t>采用</a:t>
            </a:r>
            <a:r>
              <a:rPr lang="en-US" altLang="zh-CN" sz="1200" b="0" i="0" kern="1200" dirty="0" smtClean="0">
                <a:solidFill>
                  <a:schemeClr val="tx1"/>
                </a:solidFill>
                <a:effectLst/>
                <a:latin typeface="Arial" charset="0"/>
                <a:ea typeface="宋体" charset="-122"/>
                <a:cs typeface="+mn-cs"/>
              </a:rPr>
              <a:t>4B/5B</a:t>
            </a:r>
            <a:r>
              <a:rPr lang="zh-CN" altLang="en-US" sz="1200" b="0" i="0" kern="1200" dirty="0" smtClean="0">
                <a:solidFill>
                  <a:schemeClr val="tx1"/>
                </a:solidFill>
                <a:effectLst/>
                <a:latin typeface="Arial" charset="0"/>
                <a:ea typeface="宋体" charset="-122"/>
                <a:cs typeface="+mn-cs"/>
              </a:rPr>
              <a:t>编码：</a:t>
            </a:r>
            <a:endParaRPr lang="zh-CN" alt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E06A2159-044F-4171-8FA7-03AE26A2FA27}" type="slidenum">
              <a:rPr lang="zh-CN" altLang="en-US" smtClean="0">
                <a:latin typeface="Tahoma" pitchFamily="34" charset="0"/>
              </a:rPr>
              <a:pPr eaLnBrk="1" hangingPunct="1"/>
              <a:t>6</a:t>
            </a:fld>
            <a:endParaRPr lang="en-US" altLang="zh-CN" smtClean="0">
              <a:latin typeface="Tahoma" pitchFamily="34"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调制是调节振幅、频率以及无线电或光波的相位，将数据信号混合到载波中以完成网络传送。</a:t>
            </a:r>
            <a:br>
              <a:rPr lang="zh-CN" altLang="en-US" dirty="0" smtClean="0"/>
            </a:br>
            <a:r>
              <a:rPr lang="zh-CN" altLang="en-US" dirty="0" smtClean="0"/>
              <a:t>最常见的调制方式如下：调幅</a:t>
            </a:r>
            <a:r>
              <a:rPr lang="en-US" altLang="zh-CN" dirty="0" smtClean="0"/>
              <a:t>(AM)</a:t>
            </a:r>
            <a:r>
              <a:rPr lang="zh-CN" altLang="en-US" dirty="0" smtClean="0"/>
              <a:t>、调频</a:t>
            </a:r>
            <a:r>
              <a:rPr lang="en-US" altLang="zh-CN" dirty="0" smtClean="0"/>
              <a:t>(FM)</a:t>
            </a:r>
            <a:r>
              <a:rPr lang="zh-CN" altLang="en-US" dirty="0" smtClean="0"/>
              <a:t>、调相</a:t>
            </a:r>
            <a:r>
              <a:rPr lang="en-US" altLang="zh-CN" dirty="0" smtClean="0"/>
              <a:t>(PM)</a:t>
            </a:r>
            <a:r>
              <a:rPr lang="zh-CN" altLang="en-US" dirty="0" smtClean="0"/>
              <a:t>。</a:t>
            </a:r>
            <a:br>
              <a:rPr lang="zh-CN" altLang="en-US" dirty="0" smtClean="0"/>
            </a:br>
            <a:r>
              <a:rPr lang="zh-CN" altLang="en-US" dirty="0" smtClean="0"/>
              <a:t>传输方式或调制方案</a:t>
            </a:r>
            <a:r>
              <a:rPr lang="en-US" altLang="zh-CN" dirty="0" smtClean="0"/>
              <a:t>(</a:t>
            </a:r>
            <a:r>
              <a:rPr lang="zh-CN" altLang="en-US" dirty="0" smtClean="0"/>
              <a:t>压缩</a:t>
            </a:r>
            <a:r>
              <a:rPr lang="en-US" altLang="zh-CN" dirty="0" smtClean="0"/>
              <a:t>)</a:t>
            </a:r>
            <a:r>
              <a:rPr lang="zh-CN" altLang="en-US" dirty="0" smtClean="0"/>
              <a:t>越复杂，数据传输速率越高，抗噪声的能力也越弱，因此距离也越短</a:t>
            </a:r>
            <a:endParaRPr lang="en-US" altLang="zh-CN" dirty="0" smtClean="0"/>
          </a:p>
          <a:p>
            <a:pPr eaLnBrk="1" hangingPunct="1"/>
            <a:endParaRPr lang="en-US" altLang="zh-CN" dirty="0" smtClean="0"/>
          </a:p>
          <a:p>
            <a:pPr eaLnBrk="1" hangingPunct="1"/>
            <a:r>
              <a:rPr lang="zh-CN" altLang="en-US" dirty="0" smtClean="0"/>
              <a:t>计算机并行，通讯串行（成本）；转换</a:t>
            </a:r>
            <a:endParaRPr lang="en-US" altLang="zh-CN" dirty="0" smtClean="0"/>
          </a:p>
          <a:p>
            <a:pPr eaLnBrk="1" hangingPunct="1"/>
            <a:r>
              <a:rPr lang="zh-CN" altLang="en-US" dirty="0" smtClean="0"/>
              <a:t>无线技术的趋势</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6A8C609-B4C2-4317-81E6-B4D9B14B022D}" type="slidenum">
              <a:rPr lang="zh-CN" altLang="en-US" smtClean="0">
                <a:latin typeface="Tahoma" pitchFamily="34" charset="0"/>
              </a:rPr>
              <a:pPr eaLnBrk="1" hangingPunct="1"/>
              <a:t>60</a:t>
            </a:fld>
            <a:endParaRPr lang="en-US" altLang="zh-CN" smtClean="0">
              <a:latin typeface="Tahoma" pitchFamily="34" charset="0"/>
            </a:endParaRPr>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661E781C-2ECD-4D9B-83A9-E1E73FD1C4CF}" type="slidenum">
              <a:rPr lang="zh-CN" altLang="en-US" smtClean="0">
                <a:latin typeface="Tahoma" pitchFamily="34" charset="0"/>
              </a:rPr>
              <a:pPr eaLnBrk="1" hangingPunct="1"/>
              <a:t>61</a:t>
            </a:fld>
            <a:endParaRPr lang="en-US" altLang="zh-CN" smtClean="0">
              <a:latin typeface="Tahoma" pitchFamily="34" charset="0"/>
            </a:endParaRPr>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200" b="0" i="0" kern="1200" dirty="0" smtClean="0">
                <a:solidFill>
                  <a:schemeClr val="tx1"/>
                </a:solidFill>
                <a:effectLst/>
                <a:latin typeface="Arial" charset="0"/>
                <a:ea typeface="宋体" charset="-122"/>
                <a:cs typeface="+mn-cs"/>
              </a:rPr>
              <a:t>(Alternate Mark </a:t>
            </a:r>
            <a:r>
              <a:rPr lang="en-US" altLang="zh-CN" sz="1200" b="0" i="0" kern="1200" dirty="0" err="1" smtClean="0">
                <a:solidFill>
                  <a:schemeClr val="tx1"/>
                </a:solidFill>
                <a:effectLst/>
                <a:latin typeface="Arial" charset="0"/>
                <a:ea typeface="宋体" charset="-122"/>
                <a:cs typeface="+mn-cs"/>
              </a:rPr>
              <a:t>Inversion,AMI</a:t>
            </a:r>
            <a:r>
              <a:rPr lang="en-US" altLang="zh-CN" sz="1200" b="0" i="0" kern="1200" dirty="0" smtClean="0">
                <a:solidFill>
                  <a:schemeClr val="tx1"/>
                </a:solidFill>
                <a:effectLst/>
                <a:latin typeface="Arial" charset="0"/>
                <a:ea typeface="宋体" charset="-122"/>
                <a:cs typeface="+mn-cs"/>
              </a:rPr>
              <a:t>)</a:t>
            </a:r>
            <a:endParaRPr lang="zh-CN" altLang="en-US" dirty="0"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88229CF6-EB64-49EC-B985-2522B24E6A0A}" type="slidenum">
              <a:rPr lang="zh-CN" altLang="en-US" smtClean="0">
                <a:latin typeface="Tahoma" pitchFamily="34" charset="0"/>
              </a:rPr>
              <a:pPr eaLnBrk="1" hangingPunct="1"/>
              <a:t>62</a:t>
            </a:fld>
            <a:endParaRPr lang="en-US" altLang="zh-CN" smtClean="0">
              <a:latin typeface="Tahoma" pitchFamily="34" charset="0"/>
            </a:endParaRPr>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复用要付出一定代价</a:t>
            </a:r>
            <a:r>
              <a:rPr lang="en-US" altLang="zh-CN" dirty="0" smtClean="0"/>
              <a:t>(</a:t>
            </a:r>
            <a:r>
              <a:rPr lang="zh-CN" altLang="en-US" dirty="0" smtClean="0"/>
              <a:t>共享信道由于带宽较大因而费用也较高，再加上复用器和分用器</a:t>
            </a:r>
            <a:r>
              <a:rPr lang="en-US" altLang="zh-CN" dirty="0" smtClean="0"/>
              <a:t>)</a:t>
            </a:r>
            <a:r>
              <a:rPr lang="zh-CN" altLang="en-US" dirty="0" smtClean="0"/>
              <a:t>。但如果复用的信道数量较大，那么在经济上还是合算的。</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21193B54-0E25-4AAA-9A6F-97439A156B2D}" type="slidenum">
              <a:rPr lang="zh-CN" altLang="en-US" smtClean="0">
                <a:latin typeface="Tahoma" pitchFamily="34" charset="0"/>
              </a:rPr>
              <a:pPr eaLnBrk="1" hangingPunct="1"/>
              <a:t>63</a:t>
            </a:fld>
            <a:endParaRPr lang="en-US" altLang="zh-CN" smtClean="0">
              <a:latin typeface="Tahoma" pitchFamily="34" charset="0"/>
            </a:endParaRPr>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u="none" strike="noStrike" kern="1200" baseline="0" dirty="0" smtClean="0">
                <a:solidFill>
                  <a:schemeClr val="tx1"/>
                </a:solidFill>
                <a:latin typeface="Arial" charset="0"/>
                <a:ea typeface="宋体" charset="-122"/>
                <a:cs typeface="+mn-cs"/>
              </a:rPr>
              <a:t>最基本的复用就是频分复用</a:t>
            </a:r>
            <a:r>
              <a:rPr lang="en-US" altLang="zh-CN" sz="1200" b="0" i="0" u="none" strike="noStrike" kern="1200" baseline="0" dirty="0" smtClean="0">
                <a:solidFill>
                  <a:schemeClr val="tx1"/>
                </a:solidFill>
                <a:latin typeface="Arial" charset="0"/>
                <a:ea typeface="宋体" charset="-122"/>
                <a:cs typeface="+mn-cs"/>
              </a:rPr>
              <a:t>FDM (Frequency Division Multiplexing)</a:t>
            </a:r>
            <a:r>
              <a:rPr lang="zh-CN" altLang="en-US" sz="1200" b="0" i="0" u="none" strike="noStrike" kern="1200" baseline="0" dirty="0" smtClean="0">
                <a:solidFill>
                  <a:schemeClr val="tx1"/>
                </a:solidFill>
                <a:latin typeface="Arial" charset="0"/>
                <a:ea typeface="宋体" charset="-122"/>
                <a:cs typeface="+mn-cs"/>
              </a:rPr>
              <a:t>和时分复用</a:t>
            </a:r>
            <a:r>
              <a:rPr lang="en-US" altLang="zh-CN" sz="1200" b="0" i="0" u="none" strike="noStrike" kern="1200" baseline="0" dirty="0" smtClean="0">
                <a:solidFill>
                  <a:schemeClr val="tx1"/>
                </a:solidFill>
                <a:latin typeface="Arial" charset="0"/>
                <a:ea typeface="宋体" charset="-122"/>
                <a:cs typeface="+mn-cs"/>
              </a:rPr>
              <a:t>TDM(Time Division Multiplexing)</a:t>
            </a:r>
            <a:endParaRPr lang="zh-CN" altLang="en-US" dirty="0"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FBDD6DE7-0338-463B-8618-E3429E2A87B5}" type="slidenum">
              <a:rPr lang="zh-CN" altLang="en-US" smtClean="0">
                <a:latin typeface="Tahoma" pitchFamily="34" charset="0"/>
              </a:rPr>
              <a:pPr eaLnBrk="1" hangingPunct="1"/>
              <a:t>64</a:t>
            </a:fld>
            <a:endParaRPr lang="en-US" altLang="zh-CN" smtClean="0">
              <a:latin typeface="Tahoma" pitchFamily="34" charset="0"/>
            </a:endParaRPr>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28863B9-00B1-4245-A0EA-0BE6B454B379}" type="slidenum">
              <a:rPr lang="zh-CN" altLang="en-US" smtClean="0">
                <a:latin typeface="Tahoma" pitchFamily="34" charset="0"/>
              </a:rPr>
              <a:pPr eaLnBrk="1" hangingPunct="1"/>
              <a:t>65</a:t>
            </a:fld>
            <a:endParaRPr lang="en-US" altLang="zh-CN" smtClean="0">
              <a:latin typeface="Tahoma" pitchFamily="34" charset="0"/>
            </a:endParaRPr>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同步时分复用</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7A733119-53B7-4F66-96B9-33B22E5D42F1}" type="slidenum">
              <a:rPr lang="zh-CN" altLang="en-US" smtClean="0">
                <a:latin typeface="Tahoma" pitchFamily="34" charset="0"/>
              </a:rPr>
              <a:pPr eaLnBrk="1" hangingPunct="1"/>
              <a:t>66</a:t>
            </a:fld>
            <a:endParaRPr lang="en-US" altLang="zh-CN" smtClean="0">
              <a:latin typeface="Tahoma" pitchFamily="34" charset="0"/>
            </a:endParaRPr>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u="none" strike="noStrike" kern="1200" baseline="0" dirty="0" smtClean="0">
                <a:solidFill>
                  <a:schemeClr val="tx1"/>
                </a:solidFill>
                <a:latin typeface="Arial" charset="0"/>
                <a:ea typeface="宋体" charset="-122"/>
                <a:cs typeface="+mn-cs"/>
              </a:rPr>
              <a:t>统计时分复用使用</a:t>
            </a:r>
            <a:r>
              <a:rPr lang="en-US" altLang="zh-CN" sz="1200" b="0" i="0" u="none" strike="noStrike" kern="1200" baseline="0" dirty="0" smtClean="0">
                <a:solidFill>
                  <a:schemeClr val="tx1"/>
                </a:solidFill>
                <a:latin typeface="Arial" charset="0"/>
                <a:ea typeface="宋体" charset="-122"/>
                <a:cs typeface="+mn-cs"/>
              </a:rPr>
              <a:t>STDM </a:t>
            </a:r>
            <a:r>
              <a:rPr lang="zh-CN" altLang="en-US" sz="1200" b="0" i="0" u="none" strike="noStrike" kern="1200" baseline="0" dirty="0" smtClean="0">
                <a:solidFill>
                  <a:schemeClr val="tx1"/>
                </a:solidFill>
                <a:latin typeface="Arial" charset="0"/>
                <a:ea typeface="宋体" charset="-122"/>
                <a:cs typeface="+mn-cs"/>
              </a:rPr>
              <a:t>帧来传送复用的数据。但每一个</a:t>
            </a:r>
            <a:r>
              <a:rPr lang="en-US" altLang="zh-CN" sz="1200" b="0" i="0" u="none" strike="noStrike" kern="1200" baseline="0" dirty="0" smtClean="0">
                <a:solidFill>
                  <a:schemeClr val="tx1"/>
                </a:solidFill>
                <a:latin typeface="Arial" charset="0"/>
                <a:ea typeface="宋体" charset="-122"/>
                <a:cs typeface="+mn-cs"/>
              </a:rPr>
              <a:t>STDM </a:t>
            </a:r>
            <a:r>
              <a:rPr lang="zh-CN" altLang="en-US" sz="1200" b="0" i="0" u="none" strike="noStrike" kern="1200" baseline="0" dirty="0" smtClean="0">
                <a:solidFill>
                  <a:schemeClr val="tx1"/>
                </a:solidFill>
                <a:latin typeface="Arial" charset="0"/>
                <a:ea typeface="宋体" charset="-122"/>
                <a:cs typeface="+mn-cs"/>
              </a:rPr>
              <a:t>帧中的时隙数小于连接在集中器上的用户数。各用户有了数据就随时发往集中器的输入缓存，然后集中器按顺序依次扫描输入缓存，把缓存中的输入数据放入</a:t>
            </a:r>
            <a:r>
              <a:rPr lang="en-US" altLang="zh-CN" sz="1200" b="0" i="0" u="none" strike="noStrike" kern="1200" baseline="0" dirty="0" smtClean="0">
                <a:solidFill>
                  <a:schemeClr val="tx1"/>
                </a:solidFill>
                <a:latin typeface="Arial" charset="0"/>
                <a:ea typeface="宋体" charset="-122"/>
                <a:cs typeface="+mn-cs"/>
              </a:rPr>
              <a:t>STDM </a:t>
            </a:r>
            <a:r>
              <a:rPr lang="zh-CN" altLang="en-US" sz="1200" b="0" i="0" u="none" strike="noStrike" kern="1200" baseline="0" dirty="0" smtClean="0">
                <a:solidFill>
                  <a:schemeClr val="tx1"/>
                </a:solidFill>
                <a:latin typeface="Arial" charset="0"/>
                <a:ea typeface="宋体" charset="-122"/>
                <a:cs typeface="+mn-cs"/>
              </a:rPr>
              <a:t>帧中。对没有数据的缓存就跳过去。当一个帧的数据放满了，就发送出去。因此， </a:t>
            </a:r>
            <a:r>
              <a:rPr lang="en-US" altLang="zh-CN" sz="1200" b="0" i="0" u="none" strike="noStrike" kern="1200" baseline="0" dirty="0" smtClean="0">
                <a:solidFill>
                  <a:schemeClr val="tx1"/>
                </a:solidFill>
                <a:latin typeface="Arial" charset="0"/>
                <a:ea typeface="宋体" charset="-122"/>
                <a:cs typeface="+mn-cs"/>
              </a:rPr>
              <a:t>STDM </a:t>
            </a:r>
            <a:r>
              <a:rPr lang="zh-CN" altLang="en-US" sz="1200" b="0" i="0" u="none" strike="noStrike" kern="1200" baseline="0" dirty="0" smtClean="0">
                <a:solidFill>
                  <a:schemeClr val="tx1"/>
                </a:solidFill>
                <a:latin typeface="Arial" charset="0"/>
                <a:ea typeface="宋体" charset="-122"/>
                <a:cs typeface="+mn-cs"/>
              </a:rPr>
              <a:t>帧不是固定分配时隙，而是按需动态地分配时隙。因此统计时分复用可以提高线路的利用率。</a:t>
            </a:r>
            <a:endParaRPr lang="en-US" altLang="zh-CN" sz="1200" b="0" i="0" u="none" strike="noStrike" kern="1200" baseline="0" dirty="0" smtClean="0">
              <a:solidFill>
                <a:schemeClr val="tx1"/>
              </a:solidFill>
              <a:latin typeface="Arial" charset="0"/>
              <a:ea typeface="宋体" charset="-122"/>
              <a:cs typeface="+mn-cs"/>
            </a:endParaRPr>
          </a:p>
          <a:p>
            <a:r>
              <a:rPr lang="zh-CN" altLang="en-US" sz="1200" b="0" i="0" u="none" strike="noStrike" kern="1200" baseline="0" dirty="0" smtClean="0">
                <a:solidFill>
                  <a:schemeClr val="tx1"/>
                </a:solidFill>
                <a:latin typeface="Arial" charset="0"/>
                <a:ea typeface="宋体" charset="-122"/>
                <a:cs typeface="+mn-cs"/>
              </a:rPr>
              <a:t>由于</a:t>
            </a:r>
            <a:r>
              <a:rPr lang="en-US" altLang="zh-CN" sz="1200" b="0" i="0" u="none" strike="noStrike" kern="1200" baseline="0" dirty="0" smtClean="0">
                <a:solidFill>
                  <a:schemeClr val="tx1"/>
                </a:solidFill>
                <a:latin typeface="Arial" charset="0"/>
                <a:ea typeface="宋体" charset="-122"/>
                <a:cs typeface="+mn-cs"/>
              </a:rPr>
              <a:t>STDM </a:t>
            </a:r>
            <a:r>
              <a:rPr lang="zh-CN" altLang="en-US" sz="1200" b="0" i="0" u="none" strike="noStrike" kern="1200" baseline="0" dirty="0" smtClean="0">
                <a:solidFill>
                  <a:schemeClr val="tx1"/>
                </a:solidFill>
                <a:latin typeface="Arial" charset="0"/>
                <a:ea typeface="宋体" charset="-122"/>
                <a:cs typeface="+mn-cs"/>
              </a:rPr>
              <a:t>帧中的时隙并不是固定地分配给某个用户，因此在每个时隙中还必须有用户的地址信息，这是统计时分复用必须要有的和不可避免的一些开销</a:t>
            </a:r>
            <a:endParaRPr lang="zh-CN" altLang="en-US" dirty="0"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EDAAD1D1-E899-403C-B5C6-817AF945EA3A}" type="slidenum">
              <a:rPr lang="zh-CN" altLang="en-US" smtClean="0">
                <a:latin typeface="Tahoma" pitchFamily="34" charset="0"/>
              </a:rPr>
              <a:pPr eaLnBrk="1" hangingPunct="1"/>
              <a:t>67</a:t>
            </a:fld>
            <a:endParaRPr lang="en-US" altLang="zh-CN" smtClean="0">
              <a:latin typeface="Tahoma" pitchFamily="34" charset="0"/>
            </a:endParaRPr>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u="none" strike="noStrike" kern="1200" baseline="0" dirty="0" smtClean="0">
                <a:solidFill>
                  <a:schemeClr val="tx1"/>
                </a:solidFill>
                <a:latin typeface="Arial" charset="0"/>
                <a:ea typeface="宋体" charset="-122"/>
                <a:cs typeface="+mn-cs"/>
              </a:rPr>
              <a:t>在使用频分复用时，若每一个用户占用的带宽不变，则当复用的用户数增加时，复用后的信道的总带宽就跟着变宽。例如，传统的电话通信每一个标准话路的带宽是</a:t>
            </a:r>
            <a:r>
              <a:rPr lang="en-US" altLang="zh-CN" sz="1200" b="0" i="0" u="none" strike="noStrike" kern="1200" baseline="0" dirty="0" smtClean="0">
                <a:solidFill>
                  <a:schemeClr val="tx1"/>
                </a:solidFill>
                <a:latin typeface="Arial" charset="0"/>
                <a:ea typeface="宋体" charset="-122"/>
                <a:cs typeface="+mn-cs"/>
              </a:rPr>
              <a:t>4 kHz (</a:t>
            </a:r>
            <a:r>
              <a:rPr lang="zh-CN" altLang="en-US" sz="1200" b="0" i="0" u="none" strike="noStrike" kern="1200" baseline="0" dirty="0" smtClean="0">
                <a:solidFill>
                  <a:schemeClr val="tx1"/>
                </a:solidFill>
                <a:latin typeface="Arial" charset="0"/>
                <a:ea typeface="宋体" charset="-122"/>
                <a:cs typeface="+mn-cs"/>
              </a:rPr>
              <a:t>即通信用的</a:t>
            </a:r>
            <a:r>
              <a:rPr lang="en-US" altLang="zh-CN" sz="1200" b="0" i="0" u="none" strike="noStrike" kern="1200" baseline="0" dirty="0" smtClean="0">
                <a:solidFill>
                  <a:schemeClr val="tx1"/>
                </a:solidFill>
                <a:latin typeface="Arial" charset="0"/>
                <a:ea typeface="宋体" charset="-122"/>
                <a:cs typeface="+mn-cs"/>
              </a:rPr>
              <a:t>3.1 kHz </a:t>
            </a:r>
            <a:r>
              <a:rPr lang="zh-CN" altLang="en-US" sz="1200" b="0" i="0" u="none" strike="noStrike" kern="1200" baseline="0" dirty="0" smtClean="0">
                <a:solidFill>
                  <a:schemeClr val="tx1"/>
                </a:solidFill>
                <a:latin typeface="Arial" charset="0"/>
                <a:ea typeface="宋体" charset="-122"/>
                <a:cs typeface="+mn-cs"/>
              </a:rPr>
              <a:t>加上两边的保护频带</a:t>
            </a:r>
            <a:r>
              <a:rPr lang="en-US" altLang="zh-CN" sz="1200" b="0" i="0" u="none" strike="noStrike" kern="1200" baseline="0" dirty="0" smtClean="0">
                <a:solidFill>
                  <a:schemeClr val="tx1"/>
                </a:solidFill>
                <a:latin typeface="Arial" charset="0"/>
                <a:ea typeface="宋体" charset="-122"/>
                <a:cs typeface="+mn-cs"/>
              </a:rPr>
              <a:t>)</a:t>
            </a:r>
            <a:r>
              <a:rPr lang="zh-CN" altLang="en-US" sz="1200" b="0" i="0" u="none" strike="noStrike" kern="1200" baseline="0" dirty="0" smtClean="0">
                <a:solidFill>
                  <a:schemeClr val="tx1"/>
                </a:solidFill>
                <a:latin typeface="Arial" charset="0"/>
                <a:ea typeface="宋体" charset="-122"/>
                <a:cs typeface="+mn-cs"/>
              </a:rPr>
              <a:t>，那么若有</a:t>
            </a:r>
            <a:r>
              <a:rPr lang="en-US" altLang="zh-CN" sz="1200" b="0" i="0" u="none" strike="noStrike" kern="1200" baseline="0" dirty="0" smtClean="0">
                <a:solidFill>
                  <a:schemeClr val="tx1"/>
                </a:solidFill>
                <a:latin typeface="Arial" charset="0"/>
                <a:ea typeface="宋体" charset="-122"/>
                <a:cs typeface="+mn-cs"/>
              </a:rPr>
              <a:t>1000 </a:t>
            </a:r>
            <a:r>
              <a:rPr lang="zh-CN" altLang="en-US" sz="1200" b="0" i="0" u="none" strike="noStrike" kern="1200" baseline="0" dirty="0" smtClean="0">
                <a:solidFill>
                  <a:schemeClr val="tx1"/>
                </a:solidFill>
                <a:latin typeface="Arial" charset="0"/>
                <a:ea typeface="宋体" charset="-122"/>
                <a:cs typeface="+mn-cs"/>
              </a:rPr>
              <a:t>个用户进行频分复用，则复用后的总带宽就是</a:t>
            </a:r>
            <a:r>
              <a:rPr lang="en-US" altLang="zh-CN" sz="1200" b="0" i="0" u="none" strike="noStrike" kern="1200" baseline="0" dirty="0" smtClean="0">
                <a:solidFill>
                  <a:schemeClr val="tx1"/>
                </a:solidFill>
                <a:latin typeface="Arial" charset="0"/>
                <a:ea typeface="宋体" charset="-122"/>
                <a:cs typeface="+mn-cs"/>
              </a:rPr>
              <a:t>4MHz </a:t>
            </a:r>
            <a:r>
              <a:rPr lang="zh-CN" altLang="en-US" sz="1200" b="0" i="0" u="none" strike="noStrike" kern="1200" baseline="0" dirty="0" smtClean="0">
                <a:solidFill>
                  <a:schemeClr val="tx1"/>
                </a:solidFill>
                <a:latin typeface="Arial" charset="0"/>
                <a:ea typeface="宋体" charset="-122"/>
                <a:cs typeface="+mn-cs"/>
              </a:rPr>
              <a:t>。但在使用时分复用时，每</a:t>
            </a:r>
            <a:r>
              <a:rPr lang="en-US" altLang="zh-CN" sz="1200" b="0" i="0" u="none" strike="noStrike" kern="1200" baseline="0" dirty="0" smtClean="0">
                <a:solidFill>
                  <a:schemeClr val="tx1"/>
                </a:solidFill>
                <a:latin typeface="Arial" charset="0"/>
                <a:ea typeface="宋体" charset="-122"/>
                <a:cs typeface="+mn-cs"/>
              </a:rPr>
              <a:t>-</a:t>
            </a:r>
            <a:r>
              <a:rPr lang="zh-CN" altLang="en-US" sz="1200" b="0" i="0" u="none" strike="noStrike" kern="1200" baseline="0" dirty="0" smtClean="0">
                <a:solidFill>
                  <a:schemeClr val="tx1"/>
                </a:solidFill>
                <a:latin typeface="Arial" charset="0"/>
                <a:ea typeface="宋体" charset="-122"/>
                <a:cs typeface="+mn-cs"/>
              </a:rPr>
              <a:t>个时分复用帧的长度是不变的，始终是</a:t>
            </a:r>
            <a:r>
              <a:rPr lang="en-US" altLang="zh-CN" sz="1200" b="0" i="0" u="none" strike="noStrike" kern="1200" baseline="0" dirty="0" smtClean="0">
                <a:solidFill>
                  <a:schemeClr val="tx1"/>
                </a:solidFill>
                <a:latin typeface="Arial" charset="0"/>
                <a:ea typeface="宋体" charset="-122"/>
                <a:cs typeface="+mn-cs"/>
              </a:rPr>
              <a:t>125 u</a:t>
            </a:r>
            <a:r>
              <a:rPr lang="zh-CN" altLang="en-US" sz="1200" b="0" i="0" u="none" strike="noStrike" kern="1200" baseline="0" dirty="0" smtClean="0">
                <a:solidFill>
                  <a:schemeClr val="tx1"/>
                </a:solidFill>
                <a:latin typeface="Arial" charset="0"/>
                <a:ea typeface="宋体" charset="-122"/>
                <a:cs typeface="+mn-cs"/>
              </a:rPr>
              <a:t>。</a:t>
            </a:r>
            <a:endParaRPr lang="zh-CN" altLang="en-US" dirty="0"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C561304A-A266-4618-917D-4E9A8C1AAF0A}" type="slidenum">
              <a:rPr lang="zh-CN" altLang="en-US" smtClean="0">
                <a:latin typeface="Tahoma" pitchFamily="34" charset="0"/>
              </a:rPr>
              <a:pPr eaLnBrk="1" hangingPunct="1"/>
              <a:t>68</a:t>
            </a:fld>
            <a:endParaRPr lang="en-US" altLang="zh-CN" smtClean="0">
              <a:latin typeface="Tahoma" pitchFamily="34" charset="0"/>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u="none" strike="noStrike" kern="1200" baseline="0" dirty="0" smtClean="0">
                <a:solidFill>
                  <a:schemeClr val="tx1"/>
                </a:solidFill>
                <a:latin typeface="Arial" charset="0"/>
                <a:ea typeface="宋体" charset="-122"/>
                <a:cs typeface="+mn-cs"/>
              </a:rPr>
              <a:t>图表示</a:t>
            </a:r>
            <a:r>
              <a:rPr lang="en-US" altLang="zh-CN" sz="1200" b="0" i="0" u="none" strike="noStrike" kern="1200" baseline="0" dirty="0" smtClean="0">
                <a:solidFill>
                  <a:schemeClr val="tx1"/>
                </a:solidFill>
                <a:latin typeface="Arial" charset="0"/>
                <a:ea typeface="宋体" charset="-122"/>
                <a:cs typeface="+mn-cs"/>
              </a:rPr>
              <a:t>8 </a:t>
            </a:r>
            <a:r>
              <a:rPr lang="zh-CN" altLang="en-US" sz="1200" b="0" i="0" u="none" strike="noStrike" kern="1200" baseline="0" dirty="0" smtClean="0">
                <a:solidFill>
                  <a:schemeClr val="tx1"/>
                </a:solidFill>
                <a:latin typeface="Arial" charset="0"/>
                <a:ea typeface="宋体" charset="-122"/>
                <a:cs typeface="+mn-cs"/>
              </a:rPr>
              <a:t>路传输速率均为</a:t>
            </a:r>
            <a:r>
              <a:rPr lang="en-US" altLang="zh-CN" sz="1200" b="0" i="0" u="none" strike="noStrike" kern="1200" baseline="0" dirty="0" smtClean="0">
                <a:solidFill>
                  <a:schemeClr val="tx1"/>
                </a:solidFill>
                <a:latin typeface="Arial" charset="0"/>
                <a:ea typeface="宋体" charset="-122"/>
                <a:cs typeface="+mn-cs"/>
              </a:rPr>
              <a:t>2.5 Gb/s </a:t>
            </a:r>
            <a:r>
              <a:rPr lang="zh-CN" altLang="en-US" sz="1200" b="0" i="0" u="none" strike="noStrike" kern="1200" baseline="0" dirty="0" smtClean="0">
                <a:solidFill>
                  <a:schemeClr val="tx1"/>
                </a:solidFill>
                <a:latin typeface="Arial" charset="0"/>
                <a:ea typeface="宋体" charset="-122"/>
                <a:cs typeface="+mn-cs"/>
              </a:rPr>
              <a:t>的光载波</a:t>
            </a:r>
            <a:r>
              <a:rPr lang="en-US" altLang="zh-CN" sz="1200" b="0" i="0" u="none" strike="noStrike" kern="1200" baseline="0" dirty="0" smtClean="0">
                <a:solidFill>
                  <a:schemeClr val="tx1"/>
                </a:solidFill>
                <a:latin typeface="Arial" charset="0"/>
                <a:ea typeface="宋体" charset="-122"/>
                <a:cs typeface="+mn-cs"/>
              </a:rPr>
              <a:t>(</a:t>
            </a:r>
            <a:r>
              <a:rPr lang="zh-CN" altLang="en-US" sz="1200" b="0" i="0" u="none" strike="noStrike" kern="1200" baseline="0" dirty="0" smtClean="0">
                <a:solidFill>
                  <a:schemeClr val="tx1"/>
                </a:solidFill>
                <a:latin typeface="Arial" charset="0"/>
                <a:ea typeface="宋体" charset="-122"/>
                <a:cs typeface="+mn-cs"/>
              </a:rPr>
              <a:t>其波长均为</a:t>
            </a:r>
            <a:r>
              <a:rPr lang="en-US" altLang="zh-CN" sz="1200" b="0" i="0" u="none" strike="noStrike" kern="1200" baseline="0" dirty="0" smtClean="0">
                <a:solidFill>
                  <a:schemeClr val="tx1"/>
                </a:solidFill>
                <a:latin typeface="Arial" charset="0"/>
                <a:ea typeface="宋体" charset="-122"/>
                <a:cs typeface="+mn-cs"/>
              </a:rPr>
              <a:t>13lO nm</a:t>
            </a:r>
            <a:r>
              <a:rPr lang="zh-CN" altLang="en-US" sz="1200" b="0" i="0" u="none" strike="noStrike" kern="1200" baseline="0" dirty="0" smtClean="0">
                <a:solidFill>
                  <a:schemeClr val="tx1"/>
                </a:solidFill>
                <a:latin typeface="Arial" charset="0"/>
                <a:ea typeface="宋体" charset="-122"/>
                <a:cs typeface="+mn-cs"/>
              </a:rPr>
              <a:t>。经光的调制后，分别将波长变换到</a:t>
            </a:r>
            <a:r>
              <a:rPr lang="en-US" altLang="zh-CN" sz="1200" b="0" i="0" u="none" strike="noStrike" kern="1200" baseline="0" dirty="0" smtClean="0">
                <a:solidFill>
                  <a:schemeClr val="tx1"/>
                </a:solidFill>
                <a:latin typeface="Arial" charset="0"/>
                <a:ea typeface="宋体" charset="-122"/>
                <a:cs typeface="+mn-cs"/>
              </a:rPr>
              <a:t>1550-1557 nm </a:t>
            </a:r>
            <a:r>
              <a:rPr lang="zh-CN" altLang="en-US" sz="1200" b="0" i="0" u="none" strike="noStrike" kern="1200" baseline="0" dirty="0" smtClean="0">
                <a:solidFill>
                  <a:schemeClr val="tx1"/>
                </a:solidFill>
                <a:latin typeface="Arial" charset="0"/>
                <a:ea typeface="宋体" charset="-122"/>
                <a:cs typeface="+mn-cs"/>
              </a:rPr>
              <a:t>，每个光载波相隔</a:t>
            </a:r>
            <a:r>
              <a:rPr lang="en-US" altLang="zh-CN" sz="1200" b="0" i="0" u="none" strike="noStrike" kern="1200" baseline="0" dirty="0" smtClean="0">
                <a:solidFill>
                  <a:schemeClr val="tx1"/>
                </a:solidFill>
                <a:latin typeface="Arial" charset="0"/>
                <a:ea typeface="宋体" charset="-122"/>
                <a:cs typeface="+mn-cs"/>
              </a:rPr>
              <a:t>1 </a:t>
            </a:r>
            <a:r>
              <a:rPr lang="en-US" altLang="zh-CN" sz="1200" b="0" i="0" u="none" strike="noStrike" kern="1200" baseline="0" dirty="0" err="1" smtClean="0">
                <a:solidFill>
                  <a:schemeClr val="tx1"/>
                </a:solidFill>
                <a:latin typeface="Arial" charset="0"/>
                <a:ea typeface="宋体" charset="-122"/>
                <a:cs typeface="+mn-cs"/>
              </a:rPr>
              <a:t>nmo</a:t>
            </a:r>
            <a:r>
              <a:rPr lang="en-US" altLang="zh-CN" sz="1200" b="0" i="0" u="none" strike="noStrike" kern="1200" baseline="0" dirty="0" smtClean="0">
                <a:solidFill>
                  <a:schemeClr val="tx1"/>
                </a:solidFill>
                <a:latin typeface="Arial" charset="0"/>
                <a:ea typeface="宋体" charset="-122"/>
                <a:cs typeface="+mn-cs"/>
              </a:rPr>
              <a:t> (</a:t>
            </a:r>
            <a:r>
              <a:rPr lang="zh-CN" altLang="en-US" sz="1200" b="0" i="0" u="none" strike="noStrike" kern="1200" baseline="0" dirty="0" smtClean="0">
                <a:solidFill>
                  <a:schemeClr val="tx1"/>
                </a:solidFill>
                <a:latin typeface="Arial" charset="0"/>
                <a:ea typeface="宋体" charset="-122"/>
                <a:cs typeface="+mn-cs"/>
              </a:rPr>
              <a:t>这里只是为了说明问题的方便。实际上，对于密集波分复用，光载波的间隔一般是</a:t>
            </a:r>
            <a:r>
              <a:rPr lang="en-US" altLang="zh-CN" sz="1200" b="0" i="0" u="none" strike="noStrike" kern="1200" baseline="0" dirty="0" smtClean="0">
                <a:solidFill>
                  <a:schemeClr val="tx1"/>
                </a:solidFill>
                <a:latin typeface="Arial" charset="0"/>
                <a:ea typeface="宋体" charset="-122"/>
                <a:cs typeface="+mn-cs"/>
              </a:rPr>
              <a:t>0.8 </a:t>
            </a:r>
            <a:r>
              <a:rPr lang="zh-CN" altLang="en-US" sz="1200" b="0" i="0" u="none" strike="noStrike" kern="1200" baseline="0" dirty="0" smtClean="0">
                <a:solidFill>
                  <a:schemeClr val="tx1"/>
                </a:solidFill>
                <a:latin typeface="Arial" charset="0"/>
                <a:ea typeface="宋体" charset="-122"/>
                <a:cs typeface="+mn-cs"/>
              </a:rPr>
              <a:t>或</a:t>
            </a:r>
            <a:r>
              <a:rPr lang="en-US" altLang="zh-CN" sz="1200" b="0" i="0" u="none" strike="noStrike" kern="1200" baseline="0" dirty="0" smtClean="0">
                <a:solidFill>
                  <a:schemeClr val="tx1"/>
                </a:solidFill>
                <a:latin typeface="Arial" charset="0"/>
                <a:ea typeface="宋体" charset="-122"/>
                <a:cs typeface="+mn-cs"/>
              </a:rPr>
              <a:t>1.6nm) </a:t>
            </a:r>
            <a:r>
              <a:rPr lang="zh-CN" altLang="en-US" sz="1200" b="0" i="0" u="none" strike="noStrike" kern="1200" baseline="0" dirty="0" smtClean="0">
                <a:solidFill>
                  <a:schemeClr val="tx1"/>
                </a:solidFill>
                <a:latin typeface="Arial" charset="0"/>
                <a:ea typeface="宋体" charset="-122"/>
                <a:cs typeface="+mn-cs"/>
              </a:rPr>
              <a:t>。这</a:t>
            </a:r>
            <a:r>
              <a:rPr lang="en-US" altLang="zh-CN" sz="1200" b="0" i="0" u="none" strike="noStrike" kern="1200" baseline="0" dirty="0" smtClean="0">
                <a:solidFill>
                  <a:schemeClr val="tx1"/>
                </a:solidFill>
                <a:latin typeface="Arial" charset="0"/>
                <a:ea typeface="宋体" charset="-122"/>
                <a:cs typeface="+mn-cs"/>
              </a:rPr>
              <a:t>8 </a:t>
            </a:r>
            <a:r>
              <a:rPr lang="zh-CN" altLang="en-US" sz="1200" b="0" i="0" u="none" strike="noStrike" kern="1200" baseline="0" dirty="0" smtClean="0">
                <a:solidFill>
                  <a:schemeClr val="tx1"/>
                </a:solidFill>
                <a:latin typeface="Arial" charset="0"/>
                <a:ea typeface="宋体" charset="-122"/>
                <a:cs typeface="+mn-cs"/>
              </a:rPr>
              <a:t>个波长很接近的光载波经过光复用器</a:t>
            </a:r>
            <a:r>
              <a:rPr lang="en-US" altLang="zh-CN" sz="1200" b="0" i="0" u="none" strike="noStrike" kern="1200" baseline="0" dirty="0" smtClean="0">
                <a:solidFill>
                  <a:schemeClr val="tx1"/>
                </a:solidFill>
                <a:latin typeface="Arial" charset="0"/>
                <a:ea typeface="宋体" charset="-122"/>
                <a:cs typeface="+mn-cs"/>
              </a:rPr>
              <a:t>(</a:t>
            </a:r>
            <a:r>
              <a:rPr lang="zh-CN" altLang="en-US" sz="1200" b="0" i="0" u="none" strike="noStrike" kern="1200" baseline="0" dirty="0" smtClean="0">
                <a:solidFill>
                  <a:schemeClr val="tx1"/>
                </a:solidFill>
                <a:latin typeface="Arial" charset="0"/>
                <a:ea typeface="宋体" charset="-122"/>
                <a:cs typeface="+mn-cs"/>
              </a:rPr>
              <a:t>波分复用的复用器又称为合波器</a:t>
            </a:r>
            <a:r>
              <a:rPr lang="en-US" altLang="zh-CN" sz="1200" b="0" i="0" u="none" strike="noStrike" kern="1200" baseline="0" dirty="0" smtClean="0">
                <a:solidFill>
                  <a:schemeClr val="tx1"/>
                </a:solidFill>
                <a:latin typeface="Arial" charset="0"/>
                <a:ea typeface="宋体" charset="-122"/>
                <a:cs typeface="+mn-cs"/>
              </a:rPr>
              <a:t>)</a:t>
            </a:r>
            <a:r>
              <a:rPr lang="zh-CN" altLang="en-US" sz="1200" b="0" i="0" u="none" strike="noStrike" kern="1200" baseline="0" dirty="0" smtClean="0">
                <a:solidFill>
                  <a:schemeClr val="tx1"/>
                </a:solidFill>
                <a:latin typeface="Arial" charset="0"/>
                <a:ea typeface="宋体" charset="-122"/>
                <a:cs typeface="+mn-cs"/>
              </a:rPr>
              <a:t>后，就在一根光纤中传输。因此，在一根光纤上数据传输的总速率就达到了</a:t>
            </a:r>
            <a:r>
              <a:rPr lang="en-US" altLang="zh-CN" sz="1200" b="0" i="0" u="none" strike="noStrike" kern="1200" baseline="0" dirty="0" smtClean="0">
                <a:solidFill>
                  <a:schemeClr val="tx1"/>
                </a:solidFill>
                <a:latin typeface="Arial" charset="0"/>
                <a:ea typeface="宋体" charset="-122"/>
                <a:cs typeface="+mn-cs"/>
              </a:rPr>
              <a:t>8 x 2.5 </a:t>
            </a:r>
            <a:r>
              <a:rPr lang="en-US" altLang="zh-CN" sz="1200" b="0" i="1" u="none" strike="noStrike" kern="1200" baseline="0" dirty="0" smtClean="0">
                <a:solidFill>
                  <a:schemeClr val="tx1"/>
                </a:solidFill>
                <a:latin typeface="Arial" charset="0"/>
                <a:ea typeface="宋体" charset="-122"/>
                <a:cs typeface="+mn-cs"/>
              </a:rPr>
              <a:t>Gb/s </a:t>
            </a:r>
            <a:r>
              <a:rPr lang="en-US" altLang="zh-CN" sz="1200" b="0" i="0" u="none" strike="noStrike" kern="1200" baseline="0" dirty="0" smtClean="0">
                <a:solidFill>
                  <a:schemeClr val="tx1"/>
                </a:solidFill>
                <a:latin typeface="Arial" charset="0"/>
                <a:ea typeface="宋体" charset="-122"/>
                <a:cs typeface="+mn-cs"/>
              </a:rPr>
              <a:t>= 20 Gb/s</a:t>
            </a:r>
          </a:p>
          <a:p>
            <a:r>
              <a:rPr lang="zh-CN" altLang="en-US" sz="1200" b="0" i="0" u="none" strike="noStrike" kern="1200" baseline="0" dirty="0" smtClean="0">
                <a:solidFill>
                  <a:schemeClr val="tx1"/>
                </a:solidFill>
                <a:latin typeface="Arial" charset="0"/>
                <a:ea typeface="宋体" charset="-122"/>
                <a:cs typeface="+mn-cs"/>
              </a:rPr>
              <a:t>在地下铺设光缆是耗资很大的工程。因此人们总是在一根光缆中放入尽可能多的光纤</a:t>
            </a:r>
            <a:r>
              <a:rPr lang="en-US" altLang="zh-CN" sz="1200" b="0" i="0" u="none" strike="noStrike" kern="1200" baseline="0" dirty="0" smtClean="0">
                <a:solidFill>
                  <a:schemeClr val="tx1"/>
                </a:solidFill>
                <a:latin typeface="Arial" charset="0"/>
                <a:ea typeface="宋体" charset="-122"/>
                <a:cs typeface="+mn-cs"/>
              </a:rPr>
              <a:t>(</a:t>
            </a:r>
            <a:r>
              <a:rPr lang="zh-CN" altLang="en-US" sz="1200" b="0" i="0" u="none" strike="noStrike" kern="1200" baseline="0" dirty="0" smtClean="0">
                <a:solidFill>
                  <a:schemeClr val="tx1"/>
                </a:solidFill>
                <a:latin typeface="Arial" charset="0"/>
                <a:ea typeface="宋体" charset="-122"/>
                <a:cs typeface="+mn-cs"/>
              </a:rPr>
              <a:t>例如，放入</a:t>
            </a:r>
            <a:r>
              <a:rPr lang="en-US" altLang="zh-CN" sz="1200" b="0" i="0" u="none" strike="noStrike" kern="1200" baseline="0" dirty="0" smtClean="0">
                <a:solidFill>
                  <a:schemeClr val="tx1"/>
                </a:solidFill>
                <a:latin typeface="Arial" charset="0"/>
                <a:ea typeface="宋体" charset="-122"/>
                <a:cs typeface="+mn-cs"/>
              </a:rPr>
              <a:t>1∞</a:t>
            </a:r>
            <a:r>
              <a:rPr lang="zh-CN" altLang="en-US" sz="1200" b="0" i="0" u="none" strike="noStrike" kern="1200" baseline="0" dirty="0" smtClean="0">
                <a:solidFill>
                  <a:schemeClr val="tx1"/>
                </a:solidFill>
                <a:latin typeface="Arial" charset="0"/>
                <a:ea typeface="宋体" charset="-122"/>
                <a:cs typeface="+mn-cs"/>
              </a:rPr>
              <a:t>根以上的光纤</a:t>
            </a:r>
            <a:r>
              <a:rPr lang="en-US" altLang="zh-CN" sz="1200" b="0" i="0" u="none" strike="noStrike" kern="1200" baseline="0" dirty="0" smtClean="0">
                <a:solidFill>
                  <a:schemeClr val="tx1"/>
                </a:solidFill>
                <a:latin typeface="Arial" charset="0"/>
                <a:ea typeface="宋体" charset="-122"/>
                <a:cs typeface="+mn-cs"/>
              </a:rPr>
              <a:t>)</a:t>
            </a:r>
            <a:r>
              <a:rPr lang="zh-CN" altLang="en-US" sz="1200" b="0" i="0" u="none" strike="noStrike" kern="1200" baseline="0" dirty="0" smtClean="0">
                <a:solidFill>
                  <a:schemeClr val="tx1"/>
                </a:solidFill>
                <a:latin typeface="Arial" charset="0"/>
                <a:ea typeface="宋体" charset="-122"/>
                <a:cs typeface="+mn-cs"/>
              </a:rPr>
              <a:t>，然后对每一根光纤使用密集波分复用技术。因此，对于具有</a:t>
            </a:r>
            <a:r>
              <a:rPr lang="en-US" altLang="zh-CN" sz="1200" b="0" i="0" u="none" strike="noStrike" kern="1200" baseline="0" dirty="0" smtClean="0">
                <a:solidFill>
                  <a:schemeClr val="tx1"/>
                </a:solidFill>
                <a:latin typeface="Arial" charset="0"/>
                <a:ea typeface="宋体" charset="-122"/>
                <a:cs typeface="+mn-cs"/>
              </a:rPr>
              <a:t>100 </a:t>
            </a:r>
            <a:r>
              <a:rPr lang="zh-CN" altLang="en-US" sz="1200" b="0" i="0" u="none" strike="noStrike" kern="1200" baseline="0" dirty="0" smtClean="0">
                <a:solidFill>
                  <a:schemeClr val="tx1"/>
                </a:solidFill>
                <a:latin typeface="Arial" charset="0"/>
                <a:ea typeface="宋体" charset="-122"/>
                <a:cs typeface="+mn-cs"/>
              </a:rPr>
              <a:t>根速率为</a:t>
            </a:r>
            <a:r>
              <a:rPr lang="en-US" altLang="zh-CN" sz="1200" b="0" i="0" u="none" strike="noStrike" kern="1200" baseline="0" dirty="0" smtClean="0">
                <a:solidFill>
                  <a:schemeClr val="tx1"/>
                </a:solidFill>
                <a:latin typeface="Arial" charset="0"/>
                <a:ea typeface="宋体" charset="-122"/>
                <a:cs typeface="+mn-cs"/>
              </a:rPr>
              <a:t>2.5 Gb/s </a:t>
            </a:r>
            <a:r>
              <a:rPr lang="zh-CN" altLang="en-US" sz="1200" b="0" i="0" u="none" strike="noStrike" kern="1200" baseline="0" dirty="0" smtClean="0">
                <a:solidFill>
                  <a:schemeClr val="tx1"/>
                </a:solidFill>
                <a:latin typeface="Arial" charset="0"/>
                <a:ea typeface="宋体" charset="-122"/>
                <a:cs typeface="+mn-cs"/>
              </a:rPr>
              <a:t>光纤的光缆，采用</a:t>
            </a:r>
            <a:r>
              <a:rPr lang="en-US" altLang="zh-CN" sz="1200" b="0" i="0" u="none" strike="noStrike" kern="1200" baseline="0" dirty="0" smtClean="0">
                <a:solidFill>
                  <a:schemeClr val="tx1"/>
                </a:solidFill>
                <a:latin typeface="Arial" charset="0"/>
                <a:ea typeface="宋体" charset="-122"/>
                <a:cs typeface="+mn-cs"/>
              </a:rPr>
              <a:t>16 </a:t>
            </a:r>
            <a:r>
              <a:rPr lang="zh-CN" altLang="en-US" sz="1200" b="0" i="0" u="none" strike="noStrike" kern="1200" baseline="0" dirty="0" smtClean="0">
                <a:solidFill>
                  <a:schemeClr val="tx1"/>
                </a:solidFill>
                <a:latin typeface="Arial" charset="0"/>
                <a:ea typeface="宋体" charset="-122"/>
                <a:cs typeface="+mn-cs"/>
              </a:rPr>
              <a:t>倍的密集波分复用，得到一根光缆的总数据率为</a:t>
            </a:r>
            <a:r>
              <a:rPr lang="en-US" altLang="zh-CN" sz="1200" b="0" i="0" u="none" strike="noStrike" kern="1200" baseline="0" dirty="0" smtClean="0">
                <a:solidFill>
                  <a:schemeClr val="tx1"/>
                </a:solidFill>
                <a:latin typeface="Arial" charset="0"/>
                <a:ea typeface="宋体" charset="-122"/>
                <a:cs typeface="+mn-cs"/>
              </a:rPr>
              <a:t>100 x 40 Gb/s </a:t>
            </a:r>
            <a:r>
              <a:rPr lang="zh-CN" altLang="en-US" sz="1200" b="0" i="0" u="none" strike="noStrike" kern="1200" baseline="0" dirty="0" smtClean="0">
                <a:solidFill>
                  <a:schemeClr val="tx1"/>
                </a:solidFill>
                <a:latin typeface="Arial" charset="0"/>
                <a:ea typeface="宋体" charset="-122"/>
                <a:cs typeface="+mn-cs"/>
              </a:rPr>
              <a:t>， 或</a:t>
            </a:r>
            <a:r>
              <a:rPr lang="en-US" altLang="zh-CN" sz="1200" b="0" i="0" u="none" strike="noStrike" kern="1200" baseline="0" dirty="0" smtClean="0">
                <a:solidFill>
                  <a:schemeClr val="tx1"/>
                </a:solidFill>
                <a:latin typeface="Arial" charset="0"/>
                <a:ea typeface="宋体" charset="-122"/>
                <a:cs typeface="+mn-cs"/>
              </a:rPr>
              <a:t>4 Tb/s </a:t>
            </a:r>
            <a:r>
              <a:rPr lang="zh-CN" altLang="en-US" sz="1200" b="0" i="0" u="none" strike="noStrike" kern="1200" baseline="0" dirty="0" smtClean="0">
                <a:solidFill>
                  <a:schemeClr val="tx1"/>
                </a:solidFill>
                <a:latin typeface="Arial" charset="0"/>
                <a:ea typeface="宋体" charset="-122"/>
                <a:cs typeface="+mn-cs"/>
              </a:rPr>
              <a:t>。这里的</a:t>
            </a:r>
            <a:r>
              <a:rPr lang="en-US" altLang="zh-CN" sz="1200" b="0" i="0" u="none" strike="noStrike" kern="1200" baseline="0" dirty="0" smtClean="0">
                <a:solidFill>
                  <a:schemeClr val="tx1"/>
                </a:solidFill>
                <a:latin typeface="Arial" charset="0"/>
                <a:ea typeface="宋体" charset="-122"/>
                <a:cs typeface="+mn-cs"/>
              </a:rPr>
              <a:t>T </a:t>
            </a:r>
            <a:r>
              <a:rPr lang="zh-CN" altLang="en-US" sz="1200" b="0" i="0" u="none" strike="noStrike" kern="1200" baseline="0" dirty="0" smtClean="0">
                <a:solidFill>
                  <a:schemeClr val="tx1"/>
                </a:solidFill>
                <a:latin typeface="Arial" charset="0"/>
                <a:ea typeface="宋体" charset="-122"/>
                <a:cs typeface="+mn-cs"/>
              </a:rPr>
              <a:t>为</a:t>
            </a:r>
            <a:r>
              <a:rPr lang="en-US" altLang="zh-CN" sz="1200" b="0" i="0" u="none" strike="noStrike" kern="1200" baseline="0" dirty="0" smtClean="0">
                <a:solidFill>
                  <a:schemeClr val="tx1"/>
                </a:solidFill>
                <a:latin typeface="Arial" charset="0"/>
                <a:ea typeface="宋体" charset="-122"/>
                <a:cs typeface="+mn-cs"/>
              </a:rPr>
              <a:t>10 12 </a:t>
            </a:r>
            <a:r>
              <a:rPr lang="zh-CN" altLang="en-US" sz="1200" b="0" i="0" u="none" strike="noStrike" kern="1200" baseline="0" dirty="0" smtClean="0">
                <a:solidFill>
                  <a:schemeClr val="tx1"/>
                </a:solidFill>
                <a:latin typeface="Arial" charset="0"/>
                <a:ea typeface="宋体" charset="-122"/>
                <a:cs typeface="+mn-cs"/>
              </a:rPr>
              <a:t>，中文名词是</a:t>
            </a:r>
            <a:r>
              <a:rPr lang="en-US" altLang="zh-CN" sz="1200" b="0" i="0" u="none" strike="noStrike" kern="1200" baseline="0" dirty="0" smtClean="0">
                <a:solidFill>
                  <a:schemeClr val="tx1"/>
                </a:solidFill>
                <a:latin typeface="Arial" charset="0"/>
                <a:ea typeface="宋体" charset="-122"/>
                <a:cs typeface="+mn-cs"/>
              </a:rPr>
              <a:t>"</a:t>
            </a:r>
            <a:r>
              <a:rPr lang="zh-CN" altLang="en-US" sz="1200" b="0" i="0" u="none" strike="noStrike" kern="1200" baseline="0" dirty="0" smtClean="0">
                <a:solidFill>
                  <a:schemeClr val="tx1"/>
                </a:solidFill>
                <a:latin typeface="Arial" charset="0"/>
                <a:ea typeface="宋体" charset="-122"/>
                <a:cs typeface="+mn-cs"/>
              </a:rPr>
              <a:t>太</a:t>
            </a:r>
            <a:r>
              <a:rPr lang="en-US" altLang="zh-CN" sz="1200" b="0" i="0" u="none" strike="noStrike" kern="1200" baseline="0" dirty="0" smtClean="0">
                <a:solidFill>
                  <a:schemeClr val="tx1"/>
                </a:solidFill>
                <a:latin typeface="Arial" charset="0"/>
                <a:ea typeface="宋体" charset="-122"/>
                <a:cs typeface="+mn-cs"/>
              </a:rPr>
              <a:t>"</a:t>
            </a:r>
            <a:r>
              <a:rPr lang="zh-CN" altLang="en-US" sz="1200" b="0" i="0" u="none" strike="noStrike" kern="1200" baseline="0" dirty="0" smtClean="0">
                <a:solidFill>
                  <a:schemeClr val="tx1"/>
                </a:solidFill>
                <a:latin typeface="Arial" charset="0"/>
                <a:ea typeface="宋体" charset="-122"/>
                <a:cs typeface="+mn-cs"/>
              </a:rPr>
              <a:t>，即</a:t>
            </a:r>
            <a:r>
              <a:rPr lang="en-US" altLang="zh-CN" sz="1200" b="0" i="0" u="none" strike="noStrike" kern="1200" baseline="0" dirty="0" smtClean="0">
                <a:solidFill>
                  <a:schemeClr val="tx1"/>
                </a:solidFill>
                <a:latin typeface="Arial" charset="0"/>
                <a:ea typeface="宋体" charset="-122"/>
                <a:cs typeface="+mn-cs"/>
              </a:rPr>
              <a:t>"</a:t>
            </a:r>
            <a:r>
              <a:rPr lang="zh-CN" altLang="en-US" sz="1200" b="0" i="0" u="none" strike="noStrike" kern="1200" baseline="0" dirty="0" smtClean="0">
                <a:solidFill>
                  <a:schemeClr val="tx1"/>
                </a:solidFill>
                <a:latin typeface="Arial" charset="0"/>
                <a:ea typeface="宋体" charset="-122"/>
                <a:cs typeface="+mn-cs"/>
              </a:rPr>
              <a:t>兆兆</a:t>
            </a:r>
            <a:r>
              <a:rPr lang="en-US" altLang="zh-CN" sz="1200" b="0" i="0" u="none" strike="noStrike" kern="1200" baseline="0" dirty="0" smtClean="0">
                <a:solidFill>
                  <a:schemeClr val="tx1"/>
                </a:solidFill>
                <a:latin typeface="Arial" charset="0"/>
                <a:ea typeface="宋体" charset="-122"/>
                <a:cs typeface="+mn-cs"/>
              </a:rPr>
              <a:t>"</a:t>
            </a:r>
            <a:r>
              <a:rPr lang="zh-CN" altLang="en-US" sz="1200" b="0" i="0" u="none" strike="noStrike" kern="1200" baseline="0" dirty="0" smtClean="0">
                <a:solidFill>
                  <a:schemeClr val="tx1"/>
                </a:solidFill>
                <a:latin typeface="Arial" charset="0"/>
                <a:ea typeface="宋体" charset="-122"/>
                <a:cs typeface="+mn-cs"/>
              </a:rPr>
              <a:t>。</a:t>
            </a:r>
            <a:endParaRPr lang="zh-CN" altLang="en-US" dirty="0"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1368094-E5F6-48BC-AB8C-BE7F8CCC8D05}" type="slidenum">
              <a:rPr lang="zh-CN" altLang="en-US" smtClean="0">
                <a:latin typeface="Tahoma" pitchFamily="34" charset="0"/>
              </a:rPr>
              <a:pPr eaLnBrk="1" hangingPunct="1"/>
              <a:t>69</a:t>
            </a:fld>
            <a:endParaRPr lang="en-US" altLang="zh-CN" smtClean="0">
              <a:latin typeface="Tahoma" pitchFamily="34" charset="0"/>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u="none" strike="noStrike" kern="1200" baseline="0" dirty="0" smtClean="0">
                <a:solidFill>
                  <a:schemeClr val="tx1"/>
                </a:solidFill>
                <a:latin typeface="Arial" charset="0"/>
                <a:ea typeface="宋体" charset="-122"/>
                <a:cs typeface="+mn-cs"/>
              </a:rPr>
              <a:t>在</a:t>
            </a:r>
            <a:r>
              <a:rPr lang="en-US" altLang="zh-CN" sz="1200" b="0" i="0" u="none" strike="noStrike" kern="1200" baseline="0" dirty="0" smtClean="0">
                <a:solidFill>
                  <a:schemeClr val="tx1"/>
                </a:solidFill>
                <a:latin typeface="Arial" charset="0"/>
                <a:ea typeface="宋体" charset="-122"/>
                <a:cs typeface="+mn-cs"/>
              </a:rPr>
              <a:t>CDMA </a:t>
            </a:r>
            <a:r>
              <a:rPr lang="zh-CN" altLang="en-US" sz="1200" b="0" i="0" u="none" strike="noStrike" kern="1200" baseline="0" dirty="0" smtClean="0">
                <a:solidFill>
                  <a:schemeClr val="tx1"/>
                </a:solidFill>
                <a:latin typeface="Arial" charset="0"/>
                <a:ea typeface="宋体" charset="-122"/>
                <a:cs typeface="+mn-cs"/>
              </a:rPr>
              <a:t>中，每一个比特时间再划分为</a:t>
            </a:r>
            <a:r>
              <a:rPr lang="en-US" altLang="zh-CN" sz="1200" b="0" i="0" u="none" strike="noStrike" kern="1200" baseline="0" dirty="0" smtClean="0">
                <a:solidFill>
                  <a:schemeClr val="tx1"/>
                </a:solidFill>
                <a:latin typeface="Arial" charset="0"/>
                <a:ea typeface="宋体" charset="-122"/>
                <a:cs typeface="+mn-cs"/>
              </a:rPr>
              <a:t>m </a:t>
            </a:r>
            <a:r>
              <a:rPr lang="zh-CN" altLang="en-US" sz="1200" b="0" i="0" u="none" strike="noStrike" kern="1200" baseline="0" dirty="0" smtClean="0">
                <a:solidFill>
                  <a:schemeClr val="tx1"/>
                </a:solidFill>
                <a:latin typeface="Arial" charset="0"/>
                <a:ea typeface="宋体" charset="-122"/>
                <a:cs typeface="+mn-cs"/>
              </a:rPr>
              <a:t>个短的间隔，称为码片</a:t>
            </a:r>
            <a:r>
              <a:rPr lang="en-US" altLang="zh-CN" sz="1200" b="0" i="0" u="none" strike="noStrike" kern="1200" baseline="0" dirty="0" smtClean="0">
                <a:solidFill>
                  <a:schemeClr val="tx1"/>
                </a:solidFill>
                <a:latin typeface="Arial" charset="0"/>
                <a:ea typeface="宋体" charset="-122"/>
                <a:cs typeface="+mn-cs"/>
              </a:rPr>
              <a:t>(chip)</a:t>
            </a:r>
            <a:r>
              <a:rPr lang="zh-CN" altLang="en-US" sz="1200" b="0" i="0" u="none" strike="noStrike" kern="1200" baseline="0" dirty="0" smtClean="0">
                <a:solidFill>
                  <a:schemeClr val="tx1"/>
                </a:solidFill>
                <a:latin typeface="Arial" charset="0"/>
                <a:ea typeface="宋体" charset="-122"/>
                <a:cs typeface="+mn-cs"/>
              </a:rPr>
              <a:t>。通常</a:t>
            </a:r>
            <a:r>
              <a:rPr lang="en-US" altLang="zh-CN" sz="1200" b="0" i="0" u="none" strike="noStrike" kern="1200" baseline="0" dirty="0" smtClean="0">
                <a:solidFill>
                  <a:schemeClr val="tx1"/>
                </a:solidFill>
                <a:latin typeface="Arial" charset="0"/>
                <a:ea typeface="宋体" charset="-122"/>
                <a:cs typeface="+mn-cs"/>
              </a:rPr>
              <a:t>m </a:t>
            </a:r>
            <a:r>
              <a:rPr lang="zh-CN" altLang="en-US" sz="1200" b="0" i="0" u="none" strike="noStrike" kern="1200" baseline="0" dirty="0" smtClean="0">
                <a:solidFill>
                  <a:schemeClr val="tx1"/>
                </a:solidFill>
                <a:latin typeface="Arial" charset="0"/>
                <a:ea typeface="宋体" charset="-122"/>
                <a:cs typeface="+mn-cs"/>
              </a:rPr>
              <a:t>的值是</a:t>
            </a:r>
            <a:r>
              <a:rPr lang="en-US" altLang="zh-CN" sz="1200" b="0" i="0" u="none" strike="noStrike" kern="1200" baseline="0" dirty="0" smtClean="0">
                <a:solidFill>
                  <a:schemeClr val="tx1"/>
                </a:solidFill>
                <a:latin typeface="Arial" charset="0"/>
                <a:ea typeface="宋体" charset="-122"/>
                <a:cs typeface="+mn-cs"/>
              </a:rPr>
              <a:t>64 </a:t>
            </a:r>
            <a:r>
              <a:rPr lang="zh-CN" altLang="en-US" sz="1200" b="0" i="0" u="none" strike="noStrike" kern="1200" baseline="0" dirty="0" smtClean="0">
                <a:solidFill>
                  <a:schemeClr val="tx1"/>
                </a:solidFill>
                <a:latin typeface="Arial" charset="0"/>
                <a:ea typeface="宋体" charset="-122"/>
                <a:cs typeface="+mn-cs"/>
              </a:rPr>
              <a:t>或</a:t>
            </a:r>
            <a:r>
              <a:rPr lang="en-US" altLang="zh-CN" sz="1200" b="0" i="0" u="none" strike="noStrike" kern="1200" baseline="0" dirty="0" smtClean="0">
                <a:solidFill>
                  <a:schemeClr val="tx1"/>
                </a:solidFill>
                <a:latin typeface="Arial" charset="0"/>
                <a:ea typeface="宋体" charset="-122"/>
                <a:cs typeface="+mn-cs"/>
              </a:rPr>
              <a:t>128 </a:t>
            </a:r>
            <a:r>
              <a:rPr lang="zh-CN" altLang="en-US" sz="1200" b="0" i="0" u="none" strike="noStrike" kern="1200" baseline="0" dirty="0" smtClean="0">
                <a:solidFill>
                  <a:schemeClr val="tx1"/>
                </a:solidFill>
                <a:latin typeface="Arial" charset="0"/>
                <a:ea typeface="宋体" charset="-122"/>
                <a:cs typeface="+mn-cs"/>
              </a:rPr>
              <a:t>。在下面的原理性说明中，为了画图简单起见，我们设</a:t>
            </a:r>
            <a:r>
              <a:rPr lang="en-US" altLang="zh-CN" sz="1200" b="0" i="0" u="none" strike="noStrike" kern="1200" baseline="0" dirty="0" smtClean="0">
                <a:solidFill>
                  <a:schemeClr val="tx1"/>
                </a:solidFill>
                <a:latin typeface="Arial" charset="0"/>
                <a:ea typeface="宋体" charset="-122"/>
                <a:cs typeface="+mn-cs"/>
              </a:rPr>
              <a:t>m </a:t>
            </a:r>
            <a:r>
              <a:rPr lang="zh-CN" altLang="en-US" sz="1200" b="0" i="0" u="none" strike="noStrike" kern="1200" baseline="0" dirty="0" smtClean="0">
                <a:solidFill>
                  <a:schemeClr val="tx1"/>
                </a:solidFill>
                <a:latin typeface="Arial" charset="0"/>
                <a:ea typeface="宋体" charset="-122"/>
                <a:cs typeface="+mn-cs"/>
              </a:rPr>
              <a:t>为</a:t>
            </a:r>
            <a:r>
              <a:rPr lang="en-US" altLang="zh-CN" sz="1200" b="0" i="0" u="none" strike="noStrike" kern="1200" baseline="0" dirty="0" smtClean="0">
                <a:solidFill>
                  <a:schemeClr val="tx1"/>
                </a:solidFill>
                <a:latin typeface="Arial" charset="0"/>
                <a:ea typeface="宋体" charset="-122"/>
                <a:cs typeface="+mn-cs"/>
              </a:rPr>
              <a:t>8 </a:t>
            </a:r>
            <a:r>
              <a:rPr lang="zh-CN" altLang="en-US" sz="1200" b="0" i="0" u="none" strike="noStrike" kern="1200" baseline="0" dirty="0" smtClean="0">
                <a:solidFill>
                  <a:schemeClr val="tx1"/>
                </a:solidFill>
                <a:latin typeface="Arial" charset="0"/>
                <a:ea typeface="宋体" charset="-122"/>
                <a:cs typeface="+mn-cs"/>
              </a:rPr>
              <a:t>。</a:t>
            </a:r>
          </a:p>
          <a:p>
            <a:r>
              <a:rPr lang="zh-CN" altLang="en-US" sz="1200" b="0" i="0" u="none" strike="noStrike" kern="1200" baseline="0" dirty="0" smtClean="0">
                <a:solidFill>
                  <a:schemeClr val="tx1"/>
                </a:solidFill>
                <a:latin typeface="Arial" charset="0"/>
                <a:ea typeface="宋体" charset="-122"/>
                <a:cs typeface="+mn-cs"/>
              </a:rPr>
              <a:t>使用</a:t>
            </a:r>
            <a:r>
              <a:rPr lang="en-US" altLang="zh-CN" sz="1200" b="0" i="0" u="none" strike="noStrike" kern="1200" baseline="0" dirty="0" smtClean="0">
                <a:solidFill>
                  <a:schemeClr val="tx1"/>
                </a:solidFill>
                <a:latin typeface="Arial" charset="0"/>
                <a:ea typeface="宋体" charset="-122"/>
                <a:cs typeface="+mn-cs"/>
              </a:rPr>
              <a:t>CDMA </a:t>
            </a:r>
            <a:r>
              <a:rPr lang="zh-CN" altLang="en-US" sz="1200" b="0" i="0" u="none" strike="noStrike" kern="1200" baseline="0" dirty="0" smtClean="0">
                <a:solidFill>
                  <a:schemeClr val="tx1"/>
                </a:solidFill>
                <a:latin typeface="Arial" charset="0"/>
                <a:ea typeface="宋体" charset="-122"/>
                <a:cs typeface="+mn-cs"/>
              </a:rPr>
              <a:t>的每一个站被指派一个唯一的</a:t>
            </a:r>
            <a:r>
              <a:rPr lang="en-US" altLang="zh-CN" sz="1200" b="0" i="0" u="none" strike="noStrike" kern="1200" baseline="0" dirty="0" smtClean="0">
                <a:solidFill>
                  <a:schemeClr val="tx1"/>
                </a:solidFill>
                <a:latin typeface="Arial" charset="0"/>
                <a:ea typeface="宋体" charset="-122"/>
                <a:cs typeface="+mn-cs"/>
              </a:rPr>
              <a:t>m bit </a:t>
            </a:r>
            <a:r>
              <a:rPr lang="zh-CN" altLang="en-US" sz="1200" b="0" i="0" u="none" strike="noStrike" kern="1200" baseline="0" dirty="0" smtClean="0">
                <a:solidFill>
                  <a:schemeClr val="tx1"/>
                </a:solidFill>
                <a:latin typeface="Arial" charset="0"/>
                <a:ea typeface="宋体" charset="-122"/>
                <a:cs typeface="+mn-cs"/>
              </a:rPr>
              <a:t>码片序列</a:t>
            </a:r>
            <a:r>
              <a:rPr lang="en-US" altLang="zh-CN" sz="1200" b="0" i="0" u="none" strike="noStrike" kern="1200" baseline="0" dirty="0" smtClean="0">
                <a:solidFill>
                  <a:schemeClr val="tx1"/>
                </a:solidFill>
                <a:latin typeface="Arial" charset="0"/>
                <a:ea typeface="宋体" charset="-122"/>
                <a:cs typeface="+mn-cs"/>
              </a:rPr>
              <a:t>(chip sequence)</a:t>
            </a:r>
            <a:r>
              <a:rPr lang="zh-CN" altLang="en-US" sz="1200" b="0" i="0" u="none" strike="noStrike" kern="1200" baseline="0" dirty="0" smtClean="0">
                <a:solidFill>
                  <a:schemeClr val="tx1"/>
                </a:solidFill>
                <a:latin typeface="Arial" charset="0"/>
                <a:ea typeface="宋体" charset="-122"/>
                <a:cs typeface="+mn-cs"/>
              </a:rPr>
              <a:t>。一个站如果要发送比特</a:t>
            </a:r>
            <a:r>
              <a:rPr lang="en-US" altLang="zh-CN" sz="1200" b="0" i="0" u="none" strike="noStrike" kern="1200" baseline="0" dirty="0" smtClean="0">
                <a:solidFill>
                  <a:schemeClr val="tx1"/>
                </a:solidFill>
                <a:latin typeface="Arial" charset="0"/>
                <a:ea typeface="宋体" charset="-122"/>
                <a:cs typeface="+mn-cs"/>
              </a:rPr>
              <a:t>1 </a:t>
            </a:r>
            <a:r>
              <a:rPr lang="zh-CN" altLang="en-US" sz="1200" b="0" i="0" u="none" strike="noStrike" kern="1200" baseline="0" dirty="0" smtClean="0">
                <a:solidFill>
                  <a:schemeClr val="tx1"/>
                </a:solidFill>
                <a:latin typeface="Arial" charset="0"/>
                <a:ea typeface="宋体" charset="-122"/>
                <a:cs typeface="+mn-cs"/>
              </a:rPr>
              <a:t>，则发送它自己的</a:t>
            </a:r>
            <a:r>
              <a:rPr lang="en-US" altLang="zh-CN" sz="1200" b="0" i="0" u="none" strike="noStrike" kern="1200" baseline="0" dirty="0" smtClean="0">
                <a:solidFill>
                  <a:schemeClr val="tx1"/>
                </a:solidFill>
                <a:latin typeface="Arial" charset="0"/>
                <a:ea typeface="宋体" charset="-122"/>
                <a:cs typeface="+mn-cs"/>
              </a:rPr>
              <a:t>m bit </a:t>
            </a:r>
            <a:r>
              <a:rPr lang="zh-CN" altLang="en-US" sz="1200" b="0" i="0" u="none" strike="noStrike" kern="1200" baseline="0" dirty="0" smtClean="0">
                <a:solidFill>
                  <a:schemeClr val="tx1"/>
                </a:solidFill>
                <a:latin typeface="Arial" charset="0"/>
                <a:ea typeface="宋体" charset="-122"/>
                <a:cs typeface="+mn-cs"/>
              </a:rPr>
              <a:t>码片序列。如果要发送比特</a:t>
            </a:r>
            <a:r>
              <a:rPr lang="en-US" altLang="zh-CN" sz="1200" b="0" i="0" u="none" strike="noStrike" kern="1200" baseline="0" dirty="0" smtClean="0">
                <a:solidFill>
                  <a:schemeClr val="tx1"/>
                </a:solidFill>
                <a:latin typeface="Arial" charset="0"/>
                <a:ea typeface="宋体" charset="-122"/>
                <a:cs typeface="+mn-cs"/>
              </a:rPr>
              <a:t>0 </a:t>
            </a:r>
            <a:r>
              <a:rPr lang="zh-CN" altLang="en-US" sz="1200" b="0" i="0" u="none" strike="noStrike" kern="1200" baseline="0" dirty="0" smtClean="0">
                <a:solidFill>
                  <a:schemeClr val="tx1"/>
                </a:solidFill>
                <a:latin typeface="Arial" charset="0"/>
                <a:ea typeface="宋体" charset="-122"/>
                <a:cs typeface="+mn-cs"/>
              </a:rPr>
              <a:t>，则发送该码片序列的二进制反码。例如，指派给</a:t>
            </a:r>
            <a:r>
              <a:rPr lang="en-US" altLang="zh-CN" sz="1200" b="0" i="0" u="none" strike="noStrike" kern="1200" baseline="0" dirty="0" smtClean="0">
                <a:solidFill>
                  <a:schemeClr val="tx1"/>
                </a:solidFill>
                <a:latin typeface="Arial" charset="0"/>
                <a:ea typeface="宋体" charset="-122"/>
                <a:cs typeface="+mn-cs"/>
              </a:rPr>
              <a:t>S </a:t>
            </a:r>
            <a:r>
              <a:rPr lang="zh-CN" altLang="en-US" sz="1200" b="0" i="0" u="none" strike="noStrike" kern="1200" baseline="0" dirty="0" smtClean="0">
                <a:solidFill>
                  <a:schemeClr val="tx1"/>
                </a:solidFill>
                <a:latin typeface="Arial" charset="0"/>
                <a:ea typeface="宋体" charset="-122"/>
                <a:cs typeface="+mn-cs"/>
              </a:rPr>
              <a:t>站的</a:t>
            </a:r>
            <a:r>
              <a:rPr lang="en-US" altLang="zh-CN" sz="1200" b="0" i="0" u="none" strike="noStrike" kern="1200" baseline="0" dirty="0" smtClean="0">
                <a:solidFill>
                  <a:schemeClr val="tx1"/>
                </a:solidFill>
                <a:latin typeface="Arial" charset="0"/>
                <a:ea typeface="宋体" charset="-122"/>
                <a:cs typeface="+mn-cs"/>
              </a:rPr>
              <a:t>8 bit </a:t>
            </a:r>
            <a:r>
              <a:rPr lang="zh-CN" altLang="en-US" sz="1200" b="0" i="0" u="none" strike="noStrike" kern="1200" baseline="0" dirty="0" smtClean="0">
                <a:solidFill>
                  <a:schemeClr val="tx1"/>
                </a:solidFill>
                <a:latin typeface="Arial" charset="0"/>
                <a:ea typeface="宋体" charset="-122"/>
                <a:cs typeface="+mn-cs"/>
              </a:rPr>
              <a:t>码片序列是</a:t>
            </a:r>
            <a:r>
              <a:rPr lang="en-US" altLang="zh-CN" sz="1200" b="0" i="0" u="none" strike="noStrike" kern="1200" baseline="0" dirty="0" smtClean="0">
                <a:solidFill>
                  <a:schemeClr val="tx1"/>
                </a:solidFill>
                <a:latin typeface="Arial" charset="0"/>
                <a:ea typeface="宋体" charset="-122"/>
                <a:cs typeface="+mn-cs"/>
              </a:rPr>
              <a:t>00011011 </a:t>
            </a:r>
            <a:r>
              <a:rPr lang="zh-CN" altLang="en-US" sz="1200" b="0" i="0" u="none" strike="noStrike" kern="1200" baseline="0" dirty="0" smtClean="0">
                <a:solidFill>
                  <a:schemeClr val="tx1"/>
                </a:solidFill>
                <a:latin typeface="Arial" charset="0"/>
                <a:ea typeface="宋体" charset="-122"/>
                <a:cs typeface="+mn-cs"/>
              </a:rPr>
              <a:t>。当</a:t>
            </a:r>
            <a:r>
              <a:rPr lang="en-US" altLang="zh-CN" sz="1200" b="0" i="0" u="none" strike="noStrike" kern="1200" baseline="0" dirty="0" smtClean="0">
                <a:solidFill>
                  <a:schemeClr val="tx1"/>
                </a:solidFill>
                <a:latin typeface="Arial" charset="0"/>
                <a:ea typeface="宋体" charset="-122"/>
                <a:cs typeface="+mn-cs"/>
              </a:rPr>
              <a:t>S </a:t>
            </a:r>
            <a:r>
              <a:rPr lang="zh-CN" altLang="en-US" sz="1200" b="0" i="0" u="none" strike="noStrike" kern="1200" baseline="0" dirty="0" smtClean="0">
                <a:solidFill>
                  <a:schemeClr val="tx1"/>
                </a:solidFill>
                <a:latin typeface="Arial" charset="0"/>
                <a:ea typeface="宋体" charset="-122"/>
                <a:cs typeface="+mn-cs"/>
              </a:rPr>
              <a:t>发送比特</a:t>
            </a:r>
            <a:r>
              <a:rPr lang="en-US" altLang="zh-CN" sz="1200" b="0" i="0" u="none" strike="noStrike" kern="1200" baseline="0" dirty="0" smtClean="0">
                <a:solidFill>
                  <a:schemeClr val="tx1"/>
                </a:solidFill>
                <a:latin typeface="Arial" charset="0"/>
                <a:ea typeface="宋体" charset="-122"/>
                <a:cs typeface="+mn-cs"/>
              </a:rPr>
              <a:t>1 </a:t>
            </a:r>
            <a:r>
              <a:rPr lang="zh-CN" altLang="en-US" sz="1200" b="0" i="0" u="none" strike="noStrike" kern="1200" baseline="0" dirty="0" smtClean="0">
                <a:solidFill>
                  <a:schemeClr val="tx1"/>
                </a:solidFill>
                <a:latin typeface="Arial" charset="0"/>
                <a:ea typeface="宋体" charset="-122"/>
                <a:cs typeface="+mn-cs"/>
              </a:rPr>
              <a:t>时，它就发送序列</a:t>
            </a:r>
            <a:r>
              <a:rPr lang="en-US" altLang="zh-CN" sz="1200" b="0" i="0" u="none" strike="noStrike" kern="1200" baseline="0" dirty="0" smtClean="0">
                <a:solidFill>
                  <a:schemeClr val="tx1"/>
                </a:solidFill>
                <a:latin typeface="Arial" charset="0"/>
                <a:ea typeface="宋体" charset="-122"/>
                <a:cs typeface="+mn-cs"/>
              </a:rPr>
              <a:t>00011011</a:t>
            </a:r>
            <a:r>
              <a:rPr lang="zh-CN" altLang="en-US" sz="1200" b="0" i="0" u="none" strike="noStrike" kern="1200" baseline="0" dirty="0" smtClean="0">
                <a:solidFill>
                  <a:schemeClr val="tx1"/>
                </a:solidFill>
                <a:latin typeface="Arial" charset="0"/>
                <a:ea typeface="宋体" charset="-122"/>
                <a:cs typeface="+mn-cs"/>
              </a:rPr>
              <a:t>，而当</a:t>
            </a:r>
            <a:r>
              <a:rPr lang="en-US" altLang="zh-CN" sz="1200" b="0" i="0" u="none" strike="noStrike" kern="1200" baseline="0" dirty="0" smtClean="0">
                <a:solidFill>
                  <a:schemeClr val="tx1"/>
                </a:solidFill>
                <a:latin typeface="Arial" charset="0"/>
                <a:ea typeface="宋体" charset="-122"/>
                <a:cs typeface="+mn-cs"/>
              </a:rPr>
              <a:t>S </a:t>
            </a:r>
            <a:r>
              <a:rPr lang="zh-CN" altLang="en-US" sz="1200" b="0" i="0" u="none" strike="noStrike" kern="1200" baseline="0" dirty="0" smtClean="0">
                <a:solidFill>
                  <a:schemeClr val="tx1"/>
                </a:solidFill>
                <a:latin typeface="Arial" charset="0"/>
                <a:ea typeface="宋体" charset="-122"/>
                <a:cs typeface="+mn-cs"/>
              </a:rPr>
              <a:t>发送比特</a:t>
            </a:r>
            <a:r>
              <a:rPr lang="en-US" altLang="zh-CN" sz="1200" b="0" i="0" u="none" strike="noStrike" kern="1200" baseline="0" dirty="0" smtClean="0">
                <a:solidFill>
                  <a:schemeClr val="tx1"/>
                </a:solidFill>
                <a:latin typeface="Arial" charset="0"/>
                <a:ea typeface="宋体" charset="-122"/>
                <a:cs typeface="+mn-cs"/>
              </a:rPr>
              <a:t>O </a:t>
            </a:r>
            <a:r>
              <a:rPr lang="zh-CN" altLang="en-US" sz="1200" b="0" i="0" u="none" strike="noStrike" kern="1200" baseline="0" dirty="0" smtClean="0">
                <a:solidFill>
                  <a:schemeClr val="tx1"/>
                </a:solidFill>
                <a:latin typeface="Arial" charset="0"/>
                <a:ea typeface="宋体" charset="-122"/>
                <a:cs typeface="+mn-cs"/>
              </a:rPr>
              <a:t>时，就发送</a:t>
            </a:r>
            <a:r>
              <a:rPr lang="en-US" altLang="zh-CN" sz="1200" b="0" i="0" u="none" strike="noStrike" kern="1200" baseline="0" dirty="0" smtClean="0">
                <a:solidFill>
                  <a:schemeClr val="tx1"/>
                </a:solidFill>
                <a:latin typeface="Arial" charset="0"/>
                <a:ea typeface="宋体" charset="-122"/>
                <a:cs typeface="+mn-cs"/>
              </a:rPr>
              <a:t>11100100</a:t>
            </a:r>
          </a:p>
          <a:p>
            <a:r>
              <a:rPr lang="zh-CN" altLang="en-US" sz="1200" b="0" i="0" u="none" strike="noStrike" kern="1200" baseline="0" dirty="0" smtClean="0">
                <a:solidFill>
                  <a:schemeClr val="tx1"/>
                </a:solidFill>
                <a:latin typeface="Arial" charset="0"/>
                <a:ea typeface="宋体" charset="-122"/>
                <a:cs typeface="+mn-cs"/>
              </a:rPr>
              <a:t>现假定</a:t>
            </a:r>
            <a:r>
              <a:rPr lang="en-US" altLang="zh-CN" sz="1200" b="0" i="0" u="none" strike="noStrike" kern="1200" baseline="0" dirty="0" smtClean="0">
                <a:solidFill>
                  <a:schemeClr val="tx1"/>
                </a:solidFill>
                <a:latin typeface="Arial" charset="0"/>
                <a:ea typeface="宋体" charset="-122"/>
                <a:cs typeface="+mn-cs"/>
              </a:rPr>
              <a:t>S </a:t>
            </a:r>
            <a:r>
              <a:rPr lang="zh-CN" altLang="en-US" sz="1200" b="0" i="0" u="none" strike="noStrike" kern="1200" baseline="0" dirty="0" smtClean="0">
                <a:solidFill>
                  <a:schemeClr val="tx1"/>
                </a:solidFill>
                <a:latin typeface="Arial" charset="0"/>
                <a:ea typeface="宋体" charset="-122"/>
                <a:cs typeface="+mn-cs"/>
              </a:rPr>
              <a:t>站要发送信息的数据率为</a:t>
            </a:r>
            <a:r>
              <a:rPr lang="en-US" altLang="zh-CN" sz="1200" b="0" i="0" u="none" strike="noStrike" kern="1200" baseline="0" dirty="0" smtClean="0">
                <a:solidFill>
                  <a:schemeClr val="tx1"/>
                </a:solidFill>
                <a:latin typeface="Arial" charset="0"/>
                <a:ea typeface="宋体" charset="-122"/>
                <a:cs typeface="+mn-cs"/>
              </a:rPr>
              <a:t>b b/s </a:t>
            </a:r>
            <a:r>
              <a:rPr lang="zh-CN" altLang="en-US" sz="1200" b="0" i="0" u="none" strike="noStrike" kern="1200" baseline="0" dirty="0" smtClean="0">
                <a:solidFill>
                  <a:schemeClr val="tx1"/>
                </a:solidFill>
                <a:latin typeface="Arial" charset="0"/>
                <a:ea typeface="宋体" charset="-122"/>
                <a:cs typeface="+mn-cs"/>
              </a:rPr>
              <a:t>。由于每一个比特要转换成</a:t>
            </a:r>
            <a:r>
              <a:rPr lang="en-US" altLang="zh-CN" sz="1200" b="0" i="0" u="none" strike="noStrike" kern="1200" baseline="0" dirty="0" smtClean="0">
                <a:solidFill>
                  <a:schemeClr val="tx1"/>
                </a:solidFill>
                <a:latin typeface="Arial" charset="0"/>
                <a:ea typeface="宋体" charset="-122"/>
                <a:cs typeface="+mn-cs"/>
              </a:rPr>
              <a:t>m </a:t>
            </a:r>
            <a:r>
              <a:rPr lang="zh-CN" altLang="en-US" sz="1200" b="0" i="0" u="none" strike="noStrike" kern="1200" baseline="0" dirty="0" smtClean="0">
                <a:solidFill>
                  <a:schemeClr val="tx1"/>
                </a:solidFill>
                <a:latin typeface="Arial" charset="0"/>
                <a:ea typeface="宋体" charset="-122"/>
                <a:cs typeface="+mn-cs"/>
              </a:rPr>
              <a:t>个比特的码片，因此</a:t>
            </a:r>
            <a:r>
              <a:rPr lang="en-US" altLang="zh-CN" sz="1200" b="0" i="0" u="none" strike="noStrike" kern="1200" baseline="0" dirty="0" smtClean="0">
                <a:solidFill>
                  <a:schemeClr val="tx1"/>
                </a:solidFill>
                <a:latin typeface="Arial" charset="0"/>
                <a:ea typeface="宋体" charset="-122"/>
                <a:cs typeface="+mn-cs"/>
              </a:rPr>
              <a:t>S </a:t>
            </a:r>
            <a:r>
              <a:rPr lang="zh-CN" altLang="en-US" sz="1200" b="0" i="0" u="none" strike="noStrike" kern="1200" baseline="0" dirty="0" smtClean="0">
                <a:solidFill>
                  <a:schemeClr val="tx1"/>
                </a:solidFill>
                <a:latin typeface="Arial" charset="0"/>
                <a:ea typeface="宋体" charset="-122"/>
                <a:cs typeface="+mn-cs"/>
              </a:rPr>
              <a:t>站实际上发送的数据率提高到</a:t>
            </a:r>
            <a:r>
              <a:rPr lang="en-US" altLang="zh-CN" sz="1200" b="0" i="0" u="none" strike="noStrike" kern="1200" baseline="0" dirty="0" err="1" smtClean="0">
                <a:solidFill>
                  <a:schemeClr val="tx1"/>
                </a:solidFill>
                <a:latin typeface="Arial" charset="0"/>
                <a:ea typeface="宋体" charset="-122"/>
                <a:cs typeface="+mn-cs"/>
              </a:rPr>
              <a:t>mb</a:t>
            </a:r>
            <a:r>
              <a:rPr lang="en-US" altLang="zh-CN" sz="1200" b="0" i="0" u="none" strike="noStrike" kern="1200" baseline="0" dirty="0" smtClean="0">
                <a:solidFill>
                  <a:schemeClr val="tx1"/>
                </a:solidFill>
                <a:latin typeface="Arial" charset="0"/>
                <a:ea typeface="宋体" charset="-122"/>
                <a:cs typeface="+mn-cs"/>
              </a:rPr>
              <a:t> b/s </a:t>
            </a:r>
            <a:r>
              <a:rPr lang="zh-CN" altLang="en-US" sz="1200" b="0" i="0" u="none" strike="noStrike" kern="1200" baseline="0" dirty="0" smtClean="0">
                <a:solidFill>
                  <a:schemeClr val="tx1"/>
                </a:solidFill>
                <a:latin typeface="Arial" charset="0"/>
                <a:ea typeface="宋体" charset="-122"/>
                <a:cs typeface="+mn-cs"/>
              </a:rPr>
              <a:t>， 同时</a:t>
            </a:r>
            <a:r>
              <a:rPr lang="en-US" altLang="zh-CN" sz="1200" b="0" i="0" u="none" strike="noStrike" kern="1200" baseline="0" dirty="0" smtClean="0">
                <a:solidFill>
                  <a:schemeClr val="tx1"/>
                </a:solidFill>
                <a:latin typeface="Arial" charset="0"/>
                <a:ea typeface="宋体" charset="-122"/>
                <a:cs typeface="+mn-cs"/>
              </a:rPr>
              <a:t>S </a:t>
            </a:r>
            <a:r>
              <a:rPr lang="zh-CN" altLang="en-US" sz="1200" b="0" i="0" u="none" strike="noStrike" kern="1200" baseline="0" dirty="0" smtClean="0">
                <a:solidFill>
                  <a:schemeClr val="tx1"/>
                </a:solidFill>
                <a:latin typeface="Arial" charset="0"/>
                <a:ea typeface="宋体" charset="-122"/>
                <a:cs typeface="+mn-cs"/>
              </a:rPr>
              <a:t>站所占用的频带宽度也提高到原来数值的</a:t>
            </a:r>
            <a:r>
              <a:rPr lang="en-US" altLang="zh-CN" sz="1200" b="0" i="0" u="none" strike="noStrike" kern="1200" baseline="0" dirty="0" smtClean="0">
                <a:solidFill>
                  <a:schemeClr val="tx1"/>
                </a:solidFill>
                <a:latin typeface="Arial" charset="0"/>
                <a:ea typeface="宋体" charset="-122"/>
                <a:cs typeface="+mn-cs"/>
              </a:rPr>
              <a:t>m </a:t>
            </a:r>
            <a:r>
              <a:rPr lang="zh-CN" altLang="en-US" sz="1200" b="0" i="0" u="none" strike="noStrike" kern="1200" baseline="0" dirty="0" smtClean="0">
                <a:solidFill>
                  <a:schemeClr val="tx1"/>
                </a:solidFill>
                <a:latin typeface="Arial" charset="0"/>
                <a:ea typeface="宋体" charset="-122"/>
                <a:cs typeface="+mn-cs"/>
              </a:rPr>
              <a:t>倍。这种通信方式是扩频</a:t>
            </a:r>
            <a:r>
              <a:rPr lang="en-US" altLang="zh-CN" sz="1200" b="0" i="0" u="none" strike="noStrike" kern="1200" baseline="0" dirty="0" smtClean="0">
                <a:solidFill>
                  <a:schemeClr val="tx1"/>
                </a:solidFill>
                <a:latin typeface="Arial" charset="0"/>
                <a:ea typeface="宋体" charset="-122"/>
                <a:cs typeface="+mn-cs"/>
              </a:rPr>
              <a:t>(spread spectrum)</a:t>
            </a:r>
            <a:r>
              <a:rPr lang="zh-CN" altLang="en-US" sz="1200" b="0" i="0" u="none" strike="noStrike" kern="1200" baseline="0" dirty="0" smtClean="0">
                <a:solidFill>
                  <a:schemeClr val="tx1"/>
                </a:solidFill>
                <a:latin typeface="Arial" charset="0"/>
                <a:ea typeface="宋体" charset="-122"/>
                <a:cs typeface="+mn-cs"/>
              </a:rPr>
              <a:t>通信中的一种。</a:t>
            </a:r>
            <a:endParaRPr lang="en-US" altLang="zh-CN" sz="1200" b="0" i="0" u="none" strike="noStrike" kern="1200" baseline="0" dirty="0" smtClean="0">
              <a:solidFill>
                <a:schemeClr val="tx1"/>
              </a:solidFill>
              <a:latin typeface="Arial" charset="0"/>
              <a:ea typeface="宋体" charset="-122"/>
              <a:cs typeface="+mn-cs"/>
            </a:endParaRPr>
          </a:p>
          <a:p>
            <a:r>
              <a:rPr lang="zh-CN" altLang="en-US" sz="1200" b="0" i="0" kern="1200" dirty="0" smtClean="0">
                <a:solidFill>
                  <a:schemeClr val="tx1"/>
                </a:solidFill>
                <a:effectLst/>
                <a:latin typeface="Arial" charset="0"/>
                <a:ea typeface="宋体" charset="-122"/>
                <a:cs typeface="+mn-cs"/>
              </a:rPr>
              <a:t>白噪声是指功率谱密度在整个</a:t>
            </a:r>
            <a:r>
              <a:rPr lang="zh-CN" altLang="en-US" sz="1200" b="0" i="0" u="sng" kern="1200" dirty="0" smtClean="0">
                <a:solidFill>
                  <a:schemeClr val="tx1"/>
                </a:solidFill>
                <a:effectLst/>
                <a:latin typeface="Arial" charset="0"/>
                <a:ea typeface="宋体" charset="-122"/>
                <a:cs typeface="+mn-cs"/>
                <a:hlinkClick r:id="rId3"/>
              </a:rPr>
              <a:t>频域</a:t>
            </a:r>
            <a:r>
              <a:rPr lang="zh-CN" altLang="en-US" sz="1200" b="0" i="0" kern="1200" dirty="0" smtClean="0">
                <a:solidFill>
                  <a:schemeClr val="tx1"/>
                </a:solidFill>
                <a:effectLst/>
                <a:latin typeface="Arial" charset="0"/>
                <a:ea typeface="宋体" charset="-122"/>
                <a:cs typeface="+mn-cs"/>
              </a:rPr>
              <a:t>内均匀分布的噪声。 所有</a:t>
            </a:r>
            <a:r>
              <a:rPr lang="zh-CN" altLang="en-US" sz="1200" b="0" i="0" u="sng" kern="1200" dirty="0" smtClean="0">
                <a:solidFill>
                  <a:schemeClr val="tx1"/>
                </a:solidFill>
                <a:effectLst/>
                <a:latin typeface="Arial" charset="0"/>
                <a:ea typeface="宋体" charset="-122"/>
                <a:cs typeface="+mn-cs"/>
                <a:hlinkClick r:id="rId4"/>
              </a:rPr>
              <a:t>频率</a:t>
            </a:r>
            <a:r>
              <a:rPr lang="zh-CN" altLang="en-US" sz="1200" b="0" i="0" kern="1200" dirty="0" smtClean="0">
                <a:solidFill>
                  <a:schemeClr val="tx1"/>
                </a:solidFill>
                <a:effectLst/>
                <a:latin typeface="Arial" charset="0"/>
                <a:ea typeface="宋体" charset="-122"/>
                <a:cs typeface="+mn-cs"/>
              </a:rPr>
              <a:t>具有相同能量的随机噪声称为白噪声。从我们</a:t>
            </a:r>
            <a:r>
              <a:rPr lang="zh-CN" altLang="en-US" sz="1200" b="0" i="0" u="sng" kern="1200" dirty="0" smtClean="0">
                <a:solidFill>
                  <a:schemeClr val="tx1"/>
                </a:solidFill>
                <a:effectLst/>
                <a:latin typeface="Arial" charset="0"/>
                <a:ea typeface="宋体" charset="-122"/>
                <a:cs typeface="+mn-cs"/>
                <a:hlinkClick r:id="rId5"/>
              </a:rPr>
              <a:t>耳朵</a:t>
            </a:r>
            <a:r>
              <a:rPr lang="zh-CN" altLang="en-US" sz="1200" b="0" i="0" kern="1200" dirty="0" smtClean="0">
                <a:solidFill>
                  <a:schemeClr val="tx1"/>
                </a:solidFill>
                <a:effectLst/>
                <a:latin typeface="Arial" charset="0"/>
                <a:ea typeface="宋体" charset="-122"/>
                <a:cs typeface="+mn-cs"/>
              </a:rPr>
              <a:t>的频率响应听起来它是非常明亮的“咝”声（每高一个八度，频率就升高一倍。因此高频率区的能量也显著增强）。</a:t>
            </a:r>
            <a:endParaRPr lang="en-US" altLang="zh-CN" sz="1200" b="0" i="0" u="none" strike="noStrike" kern="1200" baseline="0" dirty="0" smtClean="0">
              <a:solidFill>
                <a:schemeClr val="tx1"/>
              </a:solidFill>
              <a:latin typeface="Arial" charset="0"/>
              <a:ea typeface="宋体"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41D33B85-EFCF-4EDD-AF33-AAE90BFD1C42}" type="slidenum">
              <a:rPr lang="zh-CN" altLang="en-US" smtClean="0">
                <a:latin typeface="Tahoma" pitchFamily="34" charset="0"/>
              </a:rPr>
              <a:pPr eaLnBrk="1" hangingPunct="1"/>
              <a:t>7</a:t>
            </a:fld>
            <a:endParaRPr lang="en-US" altLang="zh-CN" smtClean="0">
              <a:latin typeface="Tahoma" pitchFamily="34"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t>双绞：</a:t>
            </a:r>
            <a:endParaRPr lang="en-US" altLang="zh-CN" smtClean="0"/>
          </a:p>
          <a:p>
            <a:pPr eaLnBrk="1" hangingPunct="1"/>
            <a:r>
              <a:rPr lang="zh-CN" altLang="en-US" smtClean="0"/>
              <a:t>每对线电流方向相反，磁场抵消</a:t>
            </a:r>
            <a:endParaRPr lang="en-US" altLang="zh-CN" smtClean="0"/>
          </a:p>
          <a:p>
            <a:pPr eaLnBrk="1" hangingPunct="1"/>
            <a:r>
              <a:rPr lang="zh-CN" altLang="en-US" smtClean="0"/>
              <a:t>每条线一份数据，噪音一样，一份拷贝反转后可以通过比较滤除噪声。</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86D33282-54C3-4993-9629-FE7ECA6CAE46}" type="slidenum">
              <a:rPr lang="zh-CN" altLang="en-US" smtClean="0">
                <a:latin typeface="Tahoma" pitchFamily="34" charset="0"/>
              </a:rPr>
              <a:pPr eaLnBrk="1" hangingPunct="1"/>
              <a:t>70</a:t>
            </a:fld>
            <a:endParaRPr lang="en-US" altLang="zh-CN" smtClean="0">
              <a:latin typeface="Tahoma" pitchFamily="34" charset="0"/>
            </a:endParaRPr>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单向通信：电视广播</a:t>
            </a:r>
            <a:endParaRPr lang="en-US" altLang="zh-CN" dirty="0" smtClean="0"/>
          </a:p>
          <a:p>
            <a:pPr eaLnBrk="1" hangingPunct="1"/>
            <a:r>
              <a:rPr lang="zh-CN" altLang="en-US" dirty="0" smtClean="0"/>
              <a:t>双向交替通信：</a:t>
            </a:r>
            <a:endParaRPr lang="en-US" altLang="zh-CN" dirty="0" smtClean="0"/>
          </a:p>
          <a:p>
            <a:pPr eaLnBrk="1" hangingPunct="1"/>
            <a:r>
              <a:rPr lang="zh-CN" altLang="en-US" dirty="0" smtClean="0"/>
              <a:t>双向同时通信</a:t>
            </a:r>
            <a:endParaRPr lang="en-US" altLang="zh-CN" dirty="0" smtClean="0"/>
          </a:p>
          <a:p>
            <a:pPr eaLnBrk="1" hangingPunct="1"/>
            <a:r>
              <a:rPr lang="zh-CN" altLang="en-US" dirty="0" smtClean="0"/>
              <a:t>有时也用单工表示双向交替通信</a:t>
            </a:r>
            <a:endParaRPr lang="en-US" altLang="zh-CN" dirty="0" smtClean="0"/>
          </a:p>
          <a:p>
            <a:pPr eaLnBrk="1" hangingPunct="1"/>
            <a:endParaRPr lang="zh-CN" altLang="en-US" dirty="0"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C19FA083-20DF-4CB2-B0B7-5B402F08A159}" type="slidenum">
              <a:rPr lang="zh-CN" altLang="en-US" smtClean="0">
                <a:latin typeface="Tahoma" pitchFamily="34" charset="0"/>
              </a:rPr>
              <a:pPr eaLnBrk="1" hangingPunct="1"/>
              <a:t>71</a:t>
            </a:fld>
            <a:endParaRPr lang="en-US" altLang="zh-CN" smtClean="0">
              <a:latin typeface="Tahoma" pitchFamily="34" charset="0"/>
            </a:endParaRPr>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8BA50313-A710-464F-BC0D-9C90FA41DD19}" type="slidenum">
              <a:rPr lang="zh-CN" altLang="en-US" smtClean="0">
                <a:latin typeface="Tahoma" pitchFamily="34" charset="0"/>
              </a:rPr>
              <a:pPr eaLnBrk="1" hangingPunct="1"/>
              <a:t>72</a:t>
            </a:fld>
            <a:endParaRPr lang="en-US" altLang="zh-CN" smtClean="0">
              <a:latin typeface="Tahoma" pitchFamily="34" charset="0"/>
            </a:endParaRPr>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幻灯片图像占位符 1"/>
          <p:cNvSpPr>
            <a:spLocks noGrp="1" noRot="1" noChangeAspect="1" noTextEdit="1"/>
          </p:cNvSpPr>
          <p:nvPr>
            <p:ph type="sldImg"/>
          </p:nvPr>
        </p:nvSpPr>
        <p:spPr>
          <a:ln/>
        </p:spPr>
      </p:sp>
      <p:sp>
        <p:nvSpPr>
          <p:cNvPr id="1515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zh-CN" altLang="en-US" smtClean="0"/>
          </a:p>
        </p:txBody>
      </p:sp>
      <p:sp>
        <p:nvSpPr>
          <p:cNvPr id="1515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12B04F0C-2AC9-469C-9C3F-7E9FBBBB9ABD}" type="slidenum">
              <a:rPr lang="zh-CN" altLang="en-US" smtClean="0">
                <a:latin typeface="Tahoma" pitchFamily="34" charset="0"/>
              </a:rPr>
              <a:pPr eaLnBrk="1" hangingPunct="1"/>
              <a:t>73</a:t>
            </a:fld>
            <a:endParaRPr lang="en-US" altLang="zh-CN" smtClean="0">
              <a:latin typeface="Tahoma"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F482DA05-0503-4DEF-8AFD-8E366D1270E3}" type="slidenum">
              <a:rPr lang="zh-CN" altLang="en-US" smtClean="0">
                <a:latin typeface="Tahoma" pitchFamily="34" charset="0"/>
              </a:rPr>
              <a:pPr eaLnBrk="1" hangingPunct="1"/>
              <a:t>8</a:t>
            </a:fld>
            <a:endParaRPr lang="en-US" altLang="zh-CN" smtClean="0">
              <a:latin typeface="Tahoma" pitchFamily="34"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物理特性</a:t>
            </a:r>
            <a:endParaRPr lang="en-US" altLang="zh-CN" dirty="0" smtClean="0"/>
          </a:p>
          <a:p>
            <a:pPr eaLnBrk="1" hangingPunct="1"/>
            <a:r>
              <a:rPr lang="zh-CN" altLang="en-US" dirty="0" smtClean="0"/>
              <a:t>传输特性：信号、容量、频率范围</a:t>
            </a:r>
            <a:endParaRPr lang="en-US" altLang="zh-CN" dirty="0" smtClean="0"/>
          </a:p>
          <a:p>
            <a:pPr eaLnBrk="1" hangingPunct="1"/>
            <a:r>
              <a:rPr lang="zh-CN" altLang="en-US" dirty="0" smtClean="0"/>
              <a:t>连通特性</a:t>
            </a:r>
            <a:endParaRPr lang="en-US" altLang="zh-CN" dirty="0" smtClean="0"/>
          </a:p>
          <a:p>
            <a:pPr eaLnBrk="1" hangingPunct="1"/>
            <a:r>
              <a:rPr lang="zh-CN" altLang="en-US" dirty="0" smtClean="0"/>
              <a:t>范围</a:t>
            </a:r>
            <a:endParaRPr lang="en-US" altLang="zh-CN" dirty="0" smtClean="0"/>
          </a:p>
          <a:p>
            <a:pPr eaLnBrk="1" hangingPunct="1"/>
            <a:r>
              <a:rPr lang="zh-CN" altLang="en-US" dirty="0" smtClean="0"/>
              <a:t>抗干扰性</a:t>
            </a:r>
            <a:endParaRPr lang="en-US" altLang="zh-CN" dirty="0" smtClean="0"/>
          </a:p>
          <a:p>
            <a:pPr eaLnBrk="1" hangingPunct="1"/>
            <a:r>
              <a:rPr lang="zh-CN" altLang="en-US" dirty="0" smtClean="0"/>
              <a:t>价格</a:t>
            </a:r>
            <a:endParaRPr lang="en-US" altLang="zh-CN"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9612CF57-9AF6-416E-B41D-F15962CF186D}" type="slidenum">
              <a:rPr lang="zh-CN" altLang="en-US" smtClean="0">
                <a:latin typeface="Tahoma" pitchFamily="34" charset="0"/>
              </a:rPr>
              <a:pPr eaLnBrk="1" hangingPunct="1"/>
              <a:t>9</a:t>
            </a:fld>
            <a:endParaRPr lang="en-US" altLang="zh-CN" smtClean="0">
              <a:latin typeface="Tahoma" pitchFamily="34"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latin typeface="Tahoma" pitchFamily="34" charset="0"/>
              </a:rPr>
              <a:t>Workmanship</a:t>
            </a:r>
            <a:r>
              <a:rPr lang="zh-CN" altLang="en-US" smtClean="0">
                <a:latin typeface="Tahoma" pitchFamily="34" charset="0"/>
              </a:rPr>
              <a:t>：工艺要求高</a:t>
            </a:r>
            <a:endParaRPr lang="zh-CN"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vmlDrawing" Target="../drawings/vmlDrawing1.vml"/><Relationship Id="rId5" Type="http://schemas.openxmlformats.org/officeDocument/2006/relationships/image" Target="../media/image1.png"/><Relationship Id="rId4" Type="http://schemas.openxmlformats.org/officeDocument/2006/relationships/oleObject" Target="../embeddings/oleObject1.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AutoShape 7"/>
          <p:cNvSpPr>
            <a:spLocks noChangeArrowheads="1"/>
          </p:cNvSpPr>
          <p:nvPr/>
        </p:nvSpPr>
        <p:spPr bwMode="auto">
          <a:xfrm>
            <a:off x="685800" y="2393950"/>
            <a:ext cx="7772400" cy="109538"/>
          </a:xfrm>
          <a:custGeom>
            <a:avLst/>
            <a:gdLst>
              <a:gd name="T0" fmla="*/ 0 w 1000"/>
              <a:gd name="T1" fmla="*/ 0 h 1000"/>
              <a:gd name="T2" fmla="*/ 618 w 1000"/>
              <a:gd name="T3" fmla="*/ 0 h 1000"/>
              <a:gd name="T4" fmla="*/ 618 w 1000"/>
              <a:gd name="T5" fmla="*/ 1000 h 1000"/>
              <a:gd name="T6" fmla="*/ 0 w 1000"/>
              <a:gd name="T7" fmla="*/ 1000 h 1000"/>
              <a:gd name="T8" fmla="*/ 0 w 1000"/>
              <a:gd name="T9" fmla="*/ 0 h 1000"/>
              <a:gd name="T10" fmla="*/ 1000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zh-CN" altLang="en-US"/>
          </a:p>
        </p:txBody>
      </p:sp>
      <p:sp>
        <p:nvSpPr>
          <p:cNvPr id="1027074" name="Rectangle 2"/>
          <p:cNvSpPr>
            <a:spLocks noGrp="1" noChangeArrowheads="1"/>
          </p:cNvSpPr>
          <p:nvPr>
            <p:ph type="ctrTitle"/>
          </p:nvPr>
        </p:nvSpPr>
        <p:spPr>
          <a:xfrm>
            <a:off x="685800" y="990600"/>
            <a:ext cx="7772400" cy="1371600"/>
          </a:xfrm>
        </p:spPr>
        <p:txBody>
          <a:bodyPr/>
          <a:lstStyle>
            <a:lvl1pPr>
              <a:defRPr sz="4000"/>
            </a:lvl1pPr>
          </a:lstStyle>
          <a:p>
            <a:r>
              <a:rPr lang="zh-CN" altLang="en-US"/>
              <a:t>单击此处编辑母版标题样式</a:t>
            </a:r>
          </a:p>
        </p:txBody>
      </p:sp>
      <p:sp>
        <p:nvSpPr>
          <p:cNvPr id="1027075" name="Rectangle 3"/>
          <p:cNvSpPr>
            <a:spLocks noGrp="1" noChangeArrowheads="1"/>
          </p:cNvSpPr>
          <p:nvPr>
            <p:ph type="subTitle" idx="1"/>
          </p:nvPr>
        </p:nvSpPr>
        <p:spPr>
          <a:xfrm>
            <a:off x="1447800" y="3429000"/>
            <a:ext cx="7010400" cy="1600200"/>
          </a:xfrm>
        </p:spPr>
        <p:txBody>
          <a:bodyPr/>
          <a:lstStyle>
            <a:lvl1pPr marL="0" indent="0">
              <a:buFont typeface="Wingdings" pitchFamily="2" charset="2"/>
              <a:buNone/>
              <a:defRPr sz="2800"/>
            </a:lvl1pPr>
          </a:lstStyle>
          <a:p>
            <a:r>
              <a:rPr lang="zh-CN" altLang="en-US"/>
              <a:t>单击此处编辑母版副标题样式</a:t>
            </a:r>
          </a:p>
        </p:txBody>
      </p:sp>
      <p:sp>
        <p:nvSpPr>
          <p:cNvPr id="5" name="Rectangle 4"/>
          <p:cNvSpPr>
            <a:spLocks noGrp="1" noChangeArrowheads="1"/>
          </p:cNvSpPr>
          <p:nvPr>
            <p:ph type="dt" sz="half" idx="10"/>
          </p:nvPr>
        </p:nvSpPr>
        <p:spPr>
          <a:xfrm>
            <a:off x="685800" y="6248400"/>
            <a:ext cx="1905000" cy="457200"/>
          </a:xfrm>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xfrm>
            <a:off x="3124200" y="6248400"/>
            <a:ext cx="2895600" cy="457200"/>
          </a:xfrm>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xfrm>
            <a:off x="6553200" y="6248400"/>
            <a:ext cx="1905000" cy="457200"/>
          </a:xfrm>
        </p:spPr>
        <p:txBody>
          <a:bodyPr/>
          <a:lstStyle>
            <a:lvl1pPr>
              <a:defRPr/>
            </a:lvl1pPr>
          </a:lstStyle>
          <a:p>
            <a:pPr>
              <a:defRPr/>
            </a:pPr>
            <a:fld id="{EED928DF-B880-401E-BD00-5FE67F1FCE36}" type="slidenum">
              <a:rPr lang="zh-CN" altLang="en-US"/>
              <a:pPr>
                <a:defRPr/>
              </a:pPr>
              <a:t>‹#›</a:t>
            </a:fld>
            <a:endParaRPr lang="en-US" altLang="zh-CN"/>
          </a:p>
        </p:txBody>
      </p:sp>
    </p:spTree>
    <p:extLst>
      <p:ext uri="{BB962C8B-B14F-4D97-AF65-F5344CB8AC3E}">
        <p14:creationId xmlns:p14="http://schemas.microsoft.com/office/powerpoint/2010/main" val="1469658658"/>
      </p:ext>
    </p:extLst>
  </p:cSld>
  <p:clrMapOvr>
    <a:masterClrMapping/>
  </p:clrMapOvr>
  <p:transition spd="med">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a:ln/>
        </p:spPr>
        <p:txBody>
          <a:bodyPr/>
          <a:lstStyle>
            <a:lvl1pPr>
              <a:defRPr/>
            </a:lvl1pPr>
          </a:lstStyle>
          <a:p>
            <a:pPr>
              <a:defRPr/>
            </a:pPr>
            <a:fld id="{1F779572-2C45-4B20-B752-70C907ECBC5E}" type="slidenum">
              <a:rPr lang="zh-CN" altLang="en-US"/>
              <a:pPr>
                <a:defRPr/>
              </a:pPr>
              <a:t>‹#›</a:t>
            </a:fld>
            <a:endParaRPr lang="en-US" altLang="zh-CN"/>
          </a:p>
        </p:txBody>
      </p:sp>
    </p:spTree>
    <p:extLst>
      <p:ext uri="{BB962C8B-B14F-4D97-AF65-F5344CB8AC3E}">
        <p14:creationId xmlns:p14="http://schemas.microsoft.com/office/powerpoint/2010/main" val="4184951275"/>
      </p:ext>
    </p:extLst>
  </p:cSld>
  <p:clrMapOvr>
    <a:masterClrMapping/>
  </p:clrMapOvr>
  <p:transition spd="med">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3838" y="304800"/>
            <a:ext cx="2001837" cy="5715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66738" y="304800"/>
            <a:ext cx="5854700" cy="5715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a:ln/>
        </p:spPr>
        <p:txBody>
          <a:bodyPr/>
          <a:lstStyle>
            <a:lvl1pPr>
              <a:defRPr/>
            </a:lvl1pPr>
          </a:lstStyle>
          <a:p>
            <a:pPr>
              <a:defRPr/>
            </a:pPr>
            <a:fld id="{02A401AB-8760-4BDC-9825-2D921C553C3D}" type="slidenum">
              <a:rPr lang="zh-CN" altLang="en-US"/>
              <a:pPr>
                <a:defRPr/>
              </a:pPr>
              <a:t>‹#›</a:t>
            </a:fld>
            <a:endParaRPr lang="en-US" altLang="zh-CN"/>
          </a:p>
        </p:txBody>
      </p:sp>
    </p:spTree>
    <p:extLst>
      <p:ext uri="{BB962C8B-B14F-4D97-AF65-F5344CB8AC3E}">
        <p14:creationId xmlns:p14="http://schemas.microsoft.com/office/powerpoint/2010/main" val="1468157498"/>
      </p:ext>
    </p:extLst>
  </p:cSld>
  <p:clrMapOvr>
    <a:masterClrMapping/>
  </p:clrMapOvr>
  <p:transition spd="med">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
        <p:nvSpPr>
          <p:cNvPr id="3" name="AutoShape 9"/>
          <p:cNvSpPr>
            <a:spLocks noChangeArrowheads="1"/>
          </p:cNvSpPr>
          <p:nvPr userDrawn="1"/>
        </p:nvSpPr>
        <p:spPr bwMode="auto">
          <a:xfrm>
            <a:off x="1714480" y="2786058"/>
            <a:ext cx="7127875"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ln>
            <a:solidFill>
              <a:schemeClr val="accent6">
                <a:lumMod val="75000"/>
              </a:schemeClr>
            </a:solidFill>
            <a:headEnd/>
            <a:tailEnd/>
          </a:ln>
        </p:spPr>
        <p:style>
          <a:lnRef idx="0">
            <a:schemeClr val="accent6"/>
          </a:lnRef>
          <a:fillRef idx="3">
            <a:schemeClr val="accent6"/>
          </a:fillRef>
          <a:effectRef idx="3">
            <a:schemeClr val="accent6"/>
          </a:effectRef>
          <a:fontRef idx="minor">
            <a:schemeClr val="lt1"/>
          </a:fontRef>
        </p:style>
        <p:txBody>
          <a:bodyPr/>
          <a:lstStyle/>
          <a:p>
            <a:pPr fontAlgn="auto">
              <a:spcBef>
                <a:spcPts val="0"/>
              </a:spcBef>
              <a:spcAft>
                <a:spcPts val="0"/>
              </a:spcAft>
              <a:defRPr/>
            </a:pPr>
            <a:endParaRPr lang="zh-CN" altLang="zh-CN" sz="2400">
              <a:latin typeface="Times New Roman" pitchFamily="18" charset="0"/>
            </a:endParaRPr>
          </a:p>
        </p:txBody>
      </p:sp>
      <p:pic>
        <p:nvPicPr>
          <p:cNvPr id="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7145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Object 2"/>
          <p:cNvGraphicFramePr>
            <a:graphicFrameLocks noChangeAspect="1"/>
          </p:cNvGraphicFramePr>
          <p:nvPr userDrawn="1"/>
        </p:nvGraphicFramePr>
        <p:xfrm>
          <a:off x="1714500" y="6127750"/>
          <a:ext cx="7429500" cy="730250"/>
        </p:xfrm>
        <a:graphic>
          <a:graphicData uri="http://schemas.openxmlformats.org/presentationml/2006/ole">
            <mc:AlternateContent xmlns:mc="http://schemas.openxmlformats.org/markup-compatibility/2006">
              <mc:Choice xmlns:v="urn:schemas-microsoft-com:vml" Requires="v">
                <p:oleObj spid="_x0000_s165944" name="位图图像" r:id="rId4" imgW="7430537" imgH="724001" progId="PBrush">
                  <p:embed/>
                </p:oleObj>
              </mc:Choice>
              <mc:Fallback>
                <p:oleObj name="位图图像" r:id="rId4" imgW="7430537" imgH="724001" progId="PBrush">
                  <p:embed/>
                  <p:pic>
                    <p:nvPicPr>
                      <p:cNvPr id="0" name=""/>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14500" y="6127750"/>
                        <a:ext cx="74295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标题 1"/>
          <p:cNvSpPr>
            <a:spLocks noGrp="1"/>
          </p:cNvSpPr>
          <p:nvPr>
            <p:ph type="ctrTitle"/>
          </p:nvPr>
        </p:nvSpPr>
        <p:spPr>
          <a:xfrm>
            <a:off x="1785918" y="1214422"/>
            <a:ext cx="6672282" cy="1470025"/>
          </a:xfr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771813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a:ln/>
        </p:spPr>
        <p:txBody>
          <a:bodyPr/>
          <a:lstStyle>
            <a:lvl1pPr>
              <a:defRPr/>
            </a:lvl1pPr>
          </a:lstStyle>
          <a:p>
            <a:pPr>
              <a:defRPr/>
            </a:pPr>
            <a:fld id="{51F1F94C-CB67-4739-8750-7D8ACDEEE809}" type="slidenum">
              <a:rPr lang="zh-CN" altLang="en-US"/>
              <a:pPr>
                <a:defRPr/>
              </a:pPr>
              <a:t>‹#›</a:t>
            </a:fld>
            <a:endParaRPr lang="en-US" altLang="zh-CN"/>
          </a:p>
        </p:txBody>
      </p:sp>
    </p:spTree>
    <p:extLst>
      <p:ext uri="{BB962C8B-B14F-4D97-AF65-F5344CB8AC3E}">
        <p14:creationId xmlns:p14="http://schemas.microsoft.com/office/powerpoint/2010/main" val="1566803232"/>
      </p:ext>
    </p:extLst>
  </p:cSld>
  <p:clrMapOvr>
    <a:masterClrMapping/>
  </p:clrMapOvr>
  <p:transition spd="med">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a:ln/>
        </p:spPr>
        <p:txBody>
          <a:bodyPr/>
          <a:lstStyle>
            <a:lvl1pPr>
              <a:defRPr/>
            </a:lvl1pPr>
          </a:lstStyle>
          <a:p>
            <a:pPr>
              <a:defRPr/>
            </a:pPr>
            <a:fld id="{A07D38DF-8405-47C8-90B9-933C8CB25F18}" type="slidenum">
              <a:rPr lang="zh-CN" altLang="en-US"/>
              <a:pPr>
                <a:defRPr/>
              </a:pPr>
              <a:t>‹#›</a:t>
            </a:fld>
            <a:endParaRPr lang="en-US" altLang="zh-CN"/>
          </a:p>
        </p:txBody>
      </p:sp>
    </p:spTree>
    <p:extLst>
      <p:ext uri="{BB962C8B-B14F-4D97-AF65-F5344CB8AC3E}">
        <p14:creationId xmlns:p14="http://schemas.microsoft.com/office/powerpoint/2010/main" val="2239385528"/>
      </p:ext>
    </p:extLst>
  </p:cSld>
  <p:clrMapOvr>
    <a:masterClrMapping/>
  </p:clrMapOvr>
  <p:transition spd="med">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667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34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a:ln/>
        </p:spPr>
        <p:txBody>
          <a:bodyPr/>
          <a:lstStyle>
            <a:lvl1pPr>
              <a:defRPr/>
            </a:lvl1pPr>
          </a:lstStyle>
          <a:p>
            <a:pPr>
              <a:defRPr/>
            </a:pPr>
            <a:fld id="{97BB3A92-A8CE-4BFD-BB90-ED90D8DE9C30}" type="slidenum">
              <a:rPr lang="zh-CN" altLang="en-US"/>
              <a:pPr>
                <a:defRPr/>
              </a:pPr>
              <a:t>‹#›</a:t>
            </a:fld>
            <a:endParaRPr lang="en-US" altLang="zh-CN"/>
          </a:p>
        </p:txBody>
      </p:sp>
    </p:spTree>
    <p:extLst>
      <p:ext uri="{BB962C8B-B14F-4D97-AF65-F5344CB8AC3E}">
        <p14:creationId xmlns:p14="http://schemas.microsoft.com/office/powerpoint/2010/main" val="3819148669"/>
      </p:ext>
    </p:extLst>
  </p:cSld>
  <p:clrMapOvr>
    <a:masterClrMapping/>
  </p:clrMapOvr>
  <p:transition spd="med">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8"/>
          <p:cNvSpPr>
            <a:spLocks noGrp="1" noChangeArrowheads="1"/>
          </p:cNvSpPr>
          <p:nvPr>
            <p:ph type="sldNum" sz="quarter" idx="12"/>
          </p:nvPr>
        </p:nvSpPr>
        <p:spPr>
          <a:ln/>
        </p:spPr>
        <p:txBody>
          <a:bodyPr/>
          <a:lstStyle>
            <a:lvl1pPr>
              <a:defRPr/>
            </a:lvl1pPr>
          </a:lstStyle>
          <a:p>
            <a:pPr>
              <a:defRPr/>
            </a:pPr>
            <a:fld id="{B529A293-B6C5-4D92-8F68-713AE1A7F523}" type="slidenum">
              <a:rPr lang="zh-CN" altLang="en-US"/>
              <a:pPr>
                <a:defRPr/>
              </a:pPr>
              <a:t>‹#›</a:t>
            </a:fld>
            <a:endParaRPr lang="en-US" altLang="zh-CN"/>
          </a:p>
        </p:txBody>
      </p:sp>
    </p:spTree>
    <p:extLst>
      <p:ext uri="{BB962C8B-B14F-4D97-AF65-F5344CB8AC3E}">
        <p14:creationId xmlns:p14="http://schemas.microsoft.com/office/powerpoint/2010/main" val="3435111218"/>
      </p:ext>
    </p:extLst>
  </p:cSld>
  <p:clrMapOvr>
    <a:masterClrMapping/>
  </p:clrMapOvr>
  <p:transition spd="med">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8"/>
          <p:cNvSpPr>
            <a:spLocks noGrp="1" noChangeArrowheads="1"/>
          </p:cNvSpPr>
          <p:nvPr>
            <p:ph type="sldNum" sz="quarter" idx="12"/>
          </p:nvPr>
        </p:nvSpPr>
        <p:spPr>
          <a:ln/>
        </p:spPr>
        <p:txBody>
          <a:bodyPr/>
          <a:lstStyle>
            <a:lvl1pPr>
              <a:defRPr/>
            </a:lvl1pPr>
          </a:lstStyle>
          <a:p>
            <a:pPr>
              <a:defRPr/>
            </a:pPr>
            <a:fld id="{29A7A684-5FE5-4FCC-9F58-821A4C20F631}" type="slidenum">
              <a:rPr lang="zh-CN" altLang="en-US"/>
              <a:pPr>
                <a:defRPr/>
              </a:pPr>
              <a:t>‹#›</a:t>
            </a:fld>
            <a:endParaRPr lang="en-US" altLang="zh-CN"/>
          </a:p>
        </p:txBody>
      </p:sp>
    </p:spTree>
    <p:extLst>
      <p:ext uri="{BB962C8B-B14F-4D97-AF65-F5344CB8AC3E}">
        <p14:creationId xmlns:p14="http://schemas.microsoft.com/office/powerpoint/2010/main" val="2363885582"/>
      </p:ext>
    </p:extLst>
  </p:cSld>
  <p:clrMapOvr>
    <a:masterClrMapping/>
  </p:clrMapOvr>
  <p:transition spd="med">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8"/>
          <p:cNvSpPr>
            <a:spLocks noGrp="1" noChangeArrowheads="1"/>
          </p:cNvSpPr>
          <p:nvPr>
            <p:ph type="sldNum" sz="quarter" idx="12"/>
          </p:nvPr>
        </p:nvSpPr>
        <p:spPr>
          <a:ln/>
        </p:spPr>
        <p:txBody>
          <a:bodyPr/>
          <a:lstStyle>
            <a:lvl1pPr>
              <a:defRPr/>
            </a:lvl1pPr>
          </a:lstStyle>
          <a:p>
            <a:pPr>
              <a:defRPr/>
            </a:pPr>
            <a:fld id="{F0615F27-FB94-45A3-B669-1F4E223D8984}" type="slidenum">
              <a:rPr lang="zh-CN" altLang="en-US"/>
              <a:pPr>
                <a:defRPr/>
              </a:pPr>
              <a:t>‹#›</a:t>
            </a:fld>
            <a:endParaRPr lang="en-US" altLang="zh-CN"/>
          </a:p>
        </p:txBody>
      </p:sp>
    </p:spTree>
    <p:extLst>
      <p:ext uri="{BB962C8B-B14F-4D97-AF65-F5344CB8AC3E}">
        <p14:creationId xmlns:p14="http://schemas.microsoft.com/office/powerpoint/2010/main" val="4212298898"/>
      </p:ext>
    </p:extLst>
  </p:cSld>
  <p:clrMapOvr>
    <a:masterClrMapping/>
  </p:clrMapOvr>
  <p:transition spd="med">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a:ln/>
        </p:spPr>
        <p:txBody>
          <a:bodyPr/>
          <a:lstStyle>
            <a:lvl1pPr>
              <a:defRPr/>
            </a:lvl1pPr>
          </a:lstStyle>
          <a:p>
            <a:pPr>
              <a:defRPr/>
            </a:pPr>
            <a:fld id="{9165E780-4647-4DBE-9723-045FA7EBDBB7}" type="slidenum">
              <a:rPr lang="zh-CN" altLang="en-US"/>
              <a:pPr>
                <a:defRPr/>
              </a:pPr>
              <a:t>‹#›</a:t>
            </a:fld>
            <a:endParaRPr lang="en-US" altLang="zh-CN"/>
          </a:p>
        </p:txBody>
      </p:sp>
    </p:spTree>
    <p:extLst>
      <p:ext uri="{BB962C8B-B14F-4D97-AF65-F5344CB8AC3E}">
        <p14:creationId xmlns:p14="http://schemas.microsoft.com/office/powerpoint/2010/main" val="3562492387"/>
      </p:ext>
    </p:extLst>
  </p:cSld>
  <p:clrMapOvr>
    <a:masterClrMapping/>
  </p:clrMapOvr>
  <p:transition spd="med">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a:ln/>
        </p:spPr>
        <p:txBody>
          <a:bodyPr/>
          <a:lstStyle>
            <a:lvl1pPr>
              <a:defRPr/>
            </a:lvl1pPr>
          </a:lstStyle>
          <a:p>
            <a:pPr>
              <a:defRPr/>
            </a:pPr>
            <a:fld id="{B58B9B90-46FB-49FF-AECE-829583DC0A06}" type="slidenum">
              <a:rPr lang="zh-CN" altLang="en-US"/>
              <a:pPr>
                <a:defRPr/>
              </a:pPr>
              <a:t>‹#›</a:t>
            </a:fld>
            <a:endParaRPr lang="en-US" altLang="zh-CN"/>
          </a:p>
        </p:txBody>
      </p:sp>
    </p:spTree>
    <p:extLst>
      <p:ext uri="{BB962C8B-B14F-4D97-AF65-F5344CB8AC3E}">
        <p14:creationId xmlns:p14="http://schemas.microsoft.com/office/powerpoint/2010/main" val="857503451"/>
      </p:ext>
    </p:extLst>
  </p:cSld>
  <p:clrMapOvr>
    <a:masterClrMapping/>
  </p:clrMapOvr>
  <p:transition spd="med">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574675" y="304800"/>
            <a:ext cx="80010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3075" name="Rectangle 3"/>
          <p:cNvSpPr>
            <a:spLocks noGrp="1" noChangeArrowheads="1"/>
          </p:cNvSpPr>
          <p:nvPr>
            <p:ph type="body" idx="1"/>
          </p:nvPr>
        </p:nvSpPr>
        <p:spPr bwMode="auto">
          <a:xfrm>
            <a:off x="566738" y="1752600"/>
            <a:ext cx="80010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076" name="AutoShape 4"/>
          <p:cNvSpPr>
            <a:spLocks noChangeArrowheads="1"/>
          </p:cNvSpPr>
          <p:nvPr/>
        </p:nvSpPr>
        <p:spPr bwMode="auto">
          <a:xfrm>
            <a:off x="609600" y="1566863"/>
            <a:ext cx="7958138" cy="109537"/>
          </a:xfrm>
          <a:custGeom>
            <a:avLst/>
            <a:gdLst>
              <a:gd name="T0" fmla="*/ 0 w 1000"/>
              <a:gd name="T1" fmla="*/ 0 h 1000"/>
              <a:gd name="T2" fmla="*/ 585 w 1000"/>
              <a:gd name="T3" fmla="*/ 0 h 1000"/>
              <a:gd name="T4" fmla="*/ 585 w 1000"/>
              <a:gd name="T5" fmla="*/ 1000 h 1000"/>
              <a:gd name="T6" fmla="*/ 0 w 1000"/>
              <a:gd name="T7" fmla="*/ 1000 h 1000"/>
              <a:gd name="T8" fmla="*/ 0 w 1000"/>
              <a:gd name="T9" fmla="*/ 0 h 1000"/>
              <a:gd name="T10" fmla="*/ 1000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zh-CN" altLang="en-US"/>
          </a:p>
        </p:txBody>
      </p:sp>
      <p:sp>
        <p:nvSpPr>
          <p:cNvPr id="3077" name="Line 5"/>
          <p:cNvSpPr>
            <a:spLocks noChangeShapeType="1"/>
          </p:cNvSpPr>
          <p:nvPr/>
        </p:nvSpPr>
        <p:spPr bwMode="auto">
          <a:xfrm flipV="1">
            <a:off x="609600" y="6172200"/>
            <a:ext cx="7924800" cy="0"/>
          </a:xfrm>
          <a:prstGeom prst="line">
            <a:avLst/>
          </a:prstGeom>
          <a:noFill/>
          <a:ln w="317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6054" name="Rectangle 6"/>
          <p:cNvSpPr>
            <a:spLocks noGrp="1" noChangeArrowheads="1"/>
          </p:cNvSpPr>
          <p:nvPr>
            <p:ph type="dt" sz="half" idx="2"/>
          </p:nvPr>
        </p:nvSpPr>
        <p:spPr bwMode="auto">
          <a:xfrm>
            <a:off x="609600" y="6245225"/>
            <a:ext cx="198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宋体" charset="-122"/>
              </a:defRPr>
            </a:lvl1pPr>
          </a:lstStyle>
          <a:p>
            <a:pPr>
              <a:defRPr/>
            </a:pPr>
            <a:endParaRPr lang="en-US" altLang="zh-CN"/>
          </a:p>
        </p:txBody>
      </p:sp>
      <p:sp>
        <p:nvSpPr>
          <p:cNvPr id="1026055" name="Rectangle 7"/>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a:ea typeface="宋体" charset="-122"/>
              </a:defRPr>
            </a:lvl1pPr>
          </a:lstStyle>
          <a:p>
            <a:pPr>
              <a:defRPr/>
            </a:pPr>
            <a:endParaRPr lang="en-US" altLang="zh-CN"/>
          </a:p>
        </p:txBody>
      </p:sp>
      <p:sp>
        <p:nvSpPr>
          <p:cNvPr id="1026056" name="Rectangle 8"/>
          <p:cNvSpPr>
            <a:spLocks noGrp="1" noChangeArrowheads="1"/>
          </p:cNvSpPr>
          <p:nvPr>
            <p:ph type="sldNum" sz="quarter" idx="4"/>
          </p:nvPr>
        </p:nvSpPr>
        <p:spPr bwMode="auto">
          <a:xfrm>
            <a:off x="6553200" y="6245225"/>
            <a:ext cx="198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宋体" charset="-122"/>
              </a:defRPr>
            </a:lvl1pPr>
          </a:lstStyle>
          <a:p>
            <a:pPr>
              <a:defRPr/>
            </a:pPr>
            <a:fld id="{D0AB29F3-A832-4A7D-8C0D-2FAB7EB2B6F4}"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836"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7" r:id="rId12"/>
  </p:sldLayoutIdLst>
  <p:transition spd="med">
    <p:random/>
  </p:transition>
  <p:timing>
    <p:tnLst>
      <p:par>
        <p:cTn id="1" dur="indefinite" restart="never" nodeType="tmRoot"/>
      </p:par>
    </p:tnLst>
  </p:timing>
  <p:txStyles>
    <p:title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charset="-122"/>
        </a:defRPr>
      </a:lvl2pPr>
      <a:lvl3pPr algn="l" rtl="0" eaLnBrk="0" fontAlgn="base" hangingPunct="0">
        <a:spcBef>
          <a:spcPct val="0"/>
        </a:spcBef>
        <a:spcAft>
          <a:spcPct val="0"/>
        </a:spcAft>
        <a:defRPr sz="3800">
          <a:solidFill>
            <a:schemeClr val="tx2"/>
          </a:solidFill>
          <a:latin typeface="Verdana" pitchFamily="34" charset="0"/>
          <a:ea typeface="宋体" charset="-122"/>
        </a:defRPr>
      </a:lvl3pPr>
      <a:lvl4pPr algn="l" rtl="0" eaLnBrk="0" fontAlgn="base" hangingPunct="0">
        <a:spcBef>
          <a:spcPct val="0"/>
        </a:spcBef>
        <a:spcAft>
          <a:spcPct val="0"/>
        </a:spcAft>
        <a:defRPr sz="3800">
          <a:solidFill>
            <a:schemeClr val="tx2"/>
          </a:solidFill>
          <a:latin typeface="Verdana" pitchFamily="34" charset="0"/>
          <a:ea typeface="宋体" charset="-122"/>
        </a:defRPr>
      </a:lvl4pPr>
      <a:lvl5pPr algn="l" rtl="0" eaLnBrk="0" fontAlgn="base" hangingPunct="0">
        <a:spcBef>
          <a:spcPct val="0"/>
        </a:spcBef>
        <a:spcAft>
          <a:spcPct val="0"/>
        </a:spcAft>
        <a:defRPr sz="3800">
          <a:solidFill>
            <a:schemeClr val="tx2"/>
          </a:solidFill>
          <a:latin typeface="Verdana" pitchFamily="34" charset="0"/>
          <a:ea typeface="宋体" charset="-122"/>
        </a:defRPr>
      </a:lvl5pPr>
      <a:lvl6pPr marL="457200" algn="l" rtl="0" fontAlgn="base">
        <a:spcBef>
          <a:spcPct val="0"/>
        </a:spcBef>
        <a:spcAft>
          <a:spcPct val="0"/>
        </a:spcAft>
        <a:defRPr sz="3800">
          <a:solidFill>
            <a:schemeClr val="tx2"/>
          </a:solidFill>
          <a:latin typeface="Verdana" pitchFamily="34" charset="0"/>
          <a:ea typeface="宋体" charset="-122"/>
        </a:defRPr>
      </a:lvl6pPr>
      <a:lvl7pPr marL="914400" algn="l" rtl="0" fontAlgn="base">
        <a:spcBef>
          <a:spcPct val="0"/>
        </a:spcBef>
        <a:spcAft>
          <a:spcPct val="0"/>
        </a:spcAft>
        <a:defRPr sz="3800">
          <a:solidFill>
            <a:schemeClr val="tx2"/>
          </a:solidFill>
          <a:latin typeface="Verdana" pitchFamily="34" charset="0"/>
          <a:ea typeface="宋体" charset="-122"/>
        </a:defRPr>
      </a:lvl7pPr>
      <a:lvl8pPr marL="1371600" algn="l" rtl="0" fontAlgn="base">
        <a:spcBef>
          <a:spcPct val="0"/>
        </a:spcBef>
        <a:spcAft>
          <a:spcPct val="0"/>
        </a:spcAft>
        <a:defRPr sz="3800">
          <a:solidFill>
            <a:schemeClr val="tx2"/>
          </a:solidFill>
          <a:latin typeface="Verdana" pitchFamily="34" charset="0"/>
          <a:ea typeface="宋体" charset="-122"/>
        </a:defRPr>
      </a:lvl8pPr>
      <a:lvl9pPr marL="1828800" algn="l" rtl="0" fontAlgn="base">
        <a:spcBef>
          <a:spcPct val="0"/>
        </a:spcBef>
        <a:spcAft>
          <a:spcPct val="0"/>
        </a:spcAft>
        <a:defRPr sz="3800">
          <a:solidFill>
            <a:schemeClr val="tx2"/>
          </a:solidFill>
          <a:latin typeface="Verdana" pitchFamily="34" charset="0"/>
          <a:ea typeface="宋体" charset="-122"/>
        </a:defRPr>
      </a:lvl9pPr>
    </p:titleStyle>
    <p:bodyStyle>
      <a:lvl1pPr marL="469900" indent="-469900" algn="l" rtl="0" eaLnBrk="0" fontAlgn="base" hangingPunct="0">
        <a:spcBef>
          <a:spcPct val="20000"/>
        </a:spcBef>
        <a:spcAft>
          <a:spcPct val="0"/>
        </a:spcAft>
        <a:buClr>
          <a:schemeClr val="accent2"/>
        </a:buClr>
        <a:buFont typeface="Wingdings" pitchFamily="2" charset="2"/>
        <a:buChar char="o"/>
        <a:defRPr sz="30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o"/>
        <a:defRPr sz="2300">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9.png"/><Relationship Id="rId5" Type="http://schemas.openxmlformats.org/officeDocument/2006/relationships/oleObject" Target="../embeddings/oleObject5.bin"/><Relationship Id="rId4" Type="http://schemas.openxmlformats.org/officeDocument/2006/relationships/hyperlink" Target="http://www.siemon.com/standards/twistedpair_cab_ind.asp"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11.png"/><Relationship Id="rId4" Type="http://schemas.openxmlformats.org/officeDocument/2006/relationships/oleObject" Target="../embeddings/oleObject6.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image" Target="../media/image12.png"/><Relationship Id="rId4" Type="http://schemas.openxmlformats.org/officeDocument/2006/relationships/oleObject" Target="../embeddings/oleObject7.bin"/></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ontrol" Target="../activeX/activeX1.xml"/><Relationship Id="rId1" Type="http://schemas.openxmlformats.org/officeDocument/2006/relationships/vmlDrawing" Target="../drawings/vmlDrawing7.vml"/><Relationship Id="rId5" Type="http://schemas.openxmlformats.org/officeDocument/2006/relationships/image" Target="../media/image1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image" Target="../media/image21.png"/><Relationship Id="rId18" Type="http://schemas.openxmlformats.org/officeDocument/2006/relationships/oleObject" Target="../embeddings/oleObject15.bin"/><Relationship Id="rId26" Type="http://schemas.openxmlformats.org/officeDocument/2006/relationships/oleObject" Target="../embeddings/oleObject19.bin"/><Relationship Id="rId3" Type="http://schemas.openxmlformats.org/officeDocument/2006/relationships/notesSlide" Target="../notesSlides/notesSlide24.xml"/><Relationship Id="rId21" Type="http://schemas.openxmlformats.org/officeDocument/2006/relationships/image" Target="../media/image25.png"/><Relationship Id="rId7" Type="http://schemas.openxmlformats.org/officeDocument/2006/relationships/image" Target="../media/image18.png"/><Relationship Id="rId12" Type="http://schemas.openxmlformats.org/officeDocument/2006/relationships/oleObject" Target="../embeddings/oleObject12.bin"/><Relationship Id="rId17" Type="http://schemas.openxmlformats.org/officeDocument/2006/relationships/image" Target="../media/image23.png"/><Relationship Id="rId25" Type="http://schemas.openxmlformats.org/officeDocument/2006/relationships/image" Target="../media/image27.png"/><Relationship Id="rId2" Type="http://schemas.openxmlformats.org/officeDocument/2006/relationships/slideLayout" Target="../slideLayouts/slideLayout7.xml"/><Relationship Id="rId16" Type="http://schemas.openxmlformats.org/officeDocument/2006/relationships/oleObject" Target="../embeddings/oleObject14.bin"/><Relationship Id="rId20" Type="http://schemas.openxmlformats.org/officeDocument/2006/relationships/oleObject" Target="../embeddings/oleObject16.bin"/><Relationship Id="rId1" Type="http://schemas.openxmlformats.org/officeDocument/2006/relationships/vmlDrawing" Target="../drawings/vmlDrawing8.vml"/><Relationship Id="rId6" Type="http://schemas.openxmlformats.org/officeDocument/2006/relationships/oleObject" Target="../embeddings/oleObject9.bin"/><Relationship Id="rId11" Type="http://schemas.openxmlformats.org/officeDocument/2006/relationships/image" Target="../media/image20.png"/><Relationship Id="rId24" Type="http://schemas.openxmlformats.org/officeDocument/2006/relationships/oleObject" Target="../embeddings/oleObject18.bin"/><Relationship Id="rId5" Type="http://schemas.openxmlformats.org/officeDocument/2006/relationships/image" Target="../media/image17.png"/><Relationship Id="rId15" Type="http://schemas.openxmlformats.org/officeDocument/2006/relationships/image" Target="../media/image22.png"/><Relationship Id="rId23" Type="http://schemas.openxmlformats.org/officeDocument/2006/relationships/image" Target="../media/image26.png"/><Relationship Id="rId10" Type="http://schemas.openxmlformats.org/officeDocument/2006/relationships/oleObject" Target="../embeddings/oleObject11.bin"/><Relationship Id="rId19" Type="http://schemas.openxmlformats.org/officeDocument/2006/relationships/image" Target="../media/image24.png"/><Relationship Id="rId4" Type="http://schemas.openxmlformats.org/officeDocument/2006/relationships/oleObject" Target="../embeddings/oleObject8.bin"/><Relationship Id="rId9" Type="http://schemas.openxmlformats.org/officeDocument/2006/relationships/image" Target="../media/image19.png"/><Relationship Id="rId14" Type="http://schemas.openxmlformats.org/officeDocument/2006/relationships/oleObject" Target="../embeddings/oleObject13.bin"/><Relationship Id="rId22" Type="http://schemas.openxmlformats.org/officeDocument/2006/relationships/oleObject" Target="../embeddings/oleObject17.bin"/><Relationship Id="rId27"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29.png"/><Relationship Id="rId4" Type="http://schemas.openxmlformats.org/officeDocument/2006/relationships/oleObject" Target="../embeddings/oleObject20.bin"/></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5.emf"/><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4.emf"/><Relationship Id="rId4" Type="http://schemas.openxmlformats.org/officeDocument/2006/relationships/oleObject" Target="../embeddings/oleObject2.bin"/></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4.emf"/><Relationship Id="rId5" Type="http://schemas.openxmlformats.org/officeDocument/2006/relationships/oleObject" Target="../embeddings/oleObject21.bin"/><Relationship Id="rId4" Type="http://schemas.openxmlformats.org/officeDocument/2006/relationships/image" Target="../media/image31.wmf"/></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34.wmf"/><Relationship Id="rId4" Type="http://schemas.openxmlformats.org/officeDocument/2006/relationships/oleObject" Target="../embeddings/oleObject22.bin"/></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ontrol" Target="../activeX/activeX2.xml"/><Relationship Id="rId1" Type="http://schemas.openxmlformats.org/officeDocument/2006/relationships/vmlDrawing" Target="../drawings/vmlDrawing12.vml"/><Relationship Id="rId5" Type="http://schemas.openxmlformats.org/officeDocument/2006/relationships/image" Target="../media/image36.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38.w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8.png"/><Relationship Id="rId4" Type="http://schemas.openxmlformats.org/officeDocument/2006/relationships/oleObject" Target="../embeddings/oleObject4.bin"/></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3"/>
          <p:cNvSpPr>
            <a:spLocks noGrp="1"/>
          </p:cNvSpPr>
          <p:nvPr>
            <p:ph type="ctrTitle"/>
          </p:nvPr>
        </p:nvSpPr>
        <p:spPr>
          <a:xfrm>
            <a:off x="1785938" y="1214438"/>
            <a:ext cx="6672262" cy="1470025"/>
          </a:xfrm>
        </p:spPr>
        <p:txBody>
          <a:bodyPr/>
          <a:lstStyle/>
          <a:p>
            <a:r>
              <a:rPr lang="en-US" altLang="zh-CN" smtClean="0"/>
              <a:t>OSI Layer 1:</a:t>
            </a:r>
            <a:br>
              <a:rPr lang="en-US" altLang="zh-CN" smtClean="0"/>
            </a:br>
            <a:r>
              <a:rPr lang="en-US" altLang="zh-CN" sz="4000" smtClean="0"/>
              <a:t>Physical Layer</a:t>
            </a:r>
            <a:endParaRPr lang="zh-CN" altLang="en-US" smtClean="0"/>
          </a:p>
        </p:txBody>
      </p:sp>
      <p:pic>
        <p:nvPicPr>
          <p:cNvPr id="6147" name="Picture 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15250" y="5286375"/>
            <a:ext cx="1079500" cy="88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3"/>
          <p:cNvSpPr>
            <a:spLocks noChangeArrowheads="1"/>
          </p:cNvSpPr>
          <p:nvPr/>
        </p:nvSpPr>
        <p:spPr bwMode="auto">
          <a:xfrm>
            <a:off x="2500313" y="3071813"/>
            <a:ext cx="41989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i="1"/>
              <a:t>Media, Connections, and Collisions</a:t>
            </a:r>
            <a:endParaRPr lang="zh-CN" altLang="en-US" i="1"/>
          </a:p>
        </p:txBody>
      </p:sp>
    </p:spTree>
  </p:cSld>
  <p:clrMapOvr>
    <a:masterClrMapping/>
  </p:clrMapOvr>
  <p:transition spd="med">
    <p:rand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50825" y="1773238"/>
            <a:ext cx="5486400" cy="4344987"/>
            <a:chOff x="288" y="1152"/>
            <a:chExt cx="3456" cy="2737"/>
          </a:xfrm>
        </p:grpSpPr>
        <p:graphicFrame>
          <p:nvGraphicFramePr>
            <p:cNvPr id="15365" name="Object 1024">
              <a:hlinkHover r:id="rId4"/>
            </p:cNvPr>
            <p:cNvGraphicFramePr>
              <a:graphicFrameLocks noChangeAspect="1"/>
            </p:cNvGraphicFramePr>
            <p:nvPr/>
          </p:nvGraphicFramePr>
          <p:xfrm>
            <a:off x="432" y="1152"/>
            <a:ext cx="3312" cy="2737"/>
          </p:xfrm>
          <a:graphic>
            <a:graphicData uri="http://schemas.openxmlformats.org/presentationml/2006/ole">
              <mc:AlternateContent xmlns:mc="http://schemas.openxmlformats.org/markup-compatibility/2006">
                <mc:Choice xmlns:v="urn:schemas-microsoft-com:vml" Requires="v">
                  <p:oleObj spid="_x0000_s15423" name="Bitmap Image" r:id="rId5" imgW="3952381" imgH="3266667" progId="Paint.Picture">
                    <p:embed/>
                  </p:oleObj>
                </mc:Choice>
                <mc:Fallback>
                  <p:oleObj name="Bitmap Image" r:id="rId5" imgW="3952381" imgH="3266667" progId="Paint.Picture">
                    <p:embed/>
                    <p:pic>
                      <p:nvPicPr>
                        <p:cNvPr id="0" name="Object 10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 y="1152"/>
                          <a:ext cx="3312" cy="2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66" name="Line 4"/>
            <p:cNvSpPr>
              <a:spLocks noChangeShapeType="1"/>
            </p:cNvSpPr>
            <p:nvPr/>
          </p:nvSpPr>
          <p:spPr bwMode="auto">
            <a:xfrm>
              <a:off x="288" y="2880"/>
              <a:ext cx="336" cy="384"/>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5367" name="Line 5"/>
            <p:cNvSpPr>
              <a:spLocks noChangeShapeType="1"/>
            </p:cNvSpPr>
            <p:nvPr/>
          </p:nvSpPr>
          <p:spPr bwMode="auto">
            <a:xfrm flipH="1">
              <a:off x="2160" y="3600"/>
              <a:ext cx="864"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378886" name="Rectangle 6"/>
          <p:cNvSpPr>
            <a:spLocks noChangeArrowheads="1"/>
          </p:cNvSpPr>
          <p:nvPr/>
        </p:nvSpPr>
        <p:spPr bwMode="auto">
          <a:xfrm>
            <a:off x="539750" y="4048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kumimoji="1" lang="en-US" altLang="zh-CN" sz="4400">
                <a:solidFill>
                  <a:schemeClr val="tx2"/>
                </a:solidFill>
                <a:latin typeface="Tahoma" pitchFamily="34" charset="0"/>
              </a:rPr>
              <a:t>LAN Media--UTP</a:t>
            </a:r>
          </a:p>
        </p:txBody>
      </p:sp>
      <p:sp>
        <p:nvSpPr>
          <p:cNvPr id="378887" name="Text Box 7"/>
          <p:cNvSpPr txBox="1">
            <a:spLocks noChangeArrowheads="1"/>
          </p:cNvSpPr>
          <p:nvPr/>
        </p:nvSpPr>
        <p:spPr bwMode="auto">
          <a:xfrm>
            <a:off x="5791200" y="1628775"/>
            <a:ext cx="3352800" cy="410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buClr>
                <a:schemeClr val="accent2"/>
              </a:buClr>
              <a:buFont typeface="Wingdings" pitchFamily="2" charset="2"/>
              <a:buChar char="p"/>
            </a:pPr>
            <a:r>
              <a:rPr lang="en-US" altLang="zh-CN" sz="2400" dirty="0">
                <a:latin typeface="Tahoma" pitchFamily="34" charset="0"/>
              </a:rPr>
              <a:t>relies solely on the cancellation effect, produced by twisted wire pairs to limit signal degradation caused by EMI and RFI</a:t>
            </a:r>
          </a:p>
          <a:p>
            <a:pPr>
              <a:buClr>
                <a:schemeClr val="accent2"/>
              </a:buClr>
              <a:buFont typeface="Wingdings" pitchFamily="2" charset="2"/>
              <a:buChar char="p"/>
            </a:pPr>
            <a:r>
              <a:rPr lang="en-US" altLang="zh-CN" sz="2400" dirty="0">
                <a:latin typeface="Tahoma" pitchFamily="34" charset="0"/>
              </a:rPr>
              <a:t>has four pairs of copper wire</a:t>
            </a:r>
          </a:p>
          <a:p>
            <a:pPr>
              <a:buClr>
                <a:schemeClr val="accent2"/>
              </a:buClr>
              <a:buFont typeface="Wingdings" pitchFamily="2" charset="2"/>
              <a:buChar char="p"/>
            </a:pPr>
            <a:r>
              <a:rPr lang="en-US" altLang="zh-CN" sz="2400" dirty="0">
                <a:latin typeface="Tahoma" pitchFamily="34" charset="0"/>
              </a:rPr>
              <a:t>has impedance of 100 Ohms</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5" fill="hold" grpId="0" nodeType="afterEffect">
                                  <p:stCondLst>
                                    <p:cond delay="0"/>
                                  </p:stCondLst>
                                  <p:childTnLst>
                                    <p:set>
                                      <p:cBhvr>
                                        <p:cTn id="6" dur="1" fill="hold">
                                          <p:stCondLst>
                                            <p:cond delay="0"/>
                                          </p:stCondLst>
                                        </p:cTn>
                                        <p:tgtEl>
                                          <p:spTgt spid="378886"/>
                                        </p:tgtEl>
                                        <p:attrNameLst>
                                          <p:attrName>style.visibility</p:attrName>
                                        </p:attrNameLst>
                                      </p:cBhvr>
                                      <p:to>
                                        <p:strVal val="visible"/>
                                      </p:to>
                                    </p:set>
                                    <p:animEffect transition="in" filter="blinds(vertical)">
                                      <p:cBhvr>
                                        <p:cTn id="7" dur="500"/>
                                        <p:tgtEl>
                                          <p:spTgt spid="378886"/>
                                        </p:tgtEl>
                                      </p:cBhvr>
                                    </p:animEffect>
                                  </p:childTnLst>
                                </p:cTn>
                              </p:par>
                            </p:childTnLst>
                          </p:cTn>
                        </p:par>
                        <p:par>
                          <p:cTn id="8" fill="hold" nodeType="afterGroup">
                            <p:stCondLst>
                              <p:cond delay="500"/>
                            </p:stCondLst>
                            <p:childTnLst>
                              <p:par>
                                <p:cTn id="9" presetID="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78887">
                                            <p:txEl>
                                              <p:pRg st="0" end="0"/>
                                            </p:txEl>
                                          </p:spTgt>
                                        </p:tgtEl>
                                        <p:attrNameLst>
                                          <p:attrName>style.visibility</p:attrName>
                                        </p:attrNameLst>
                                      </p:cBhvr>
                                      <p:to>
                                        <p:strVal val="visible"/>
                                      </p:to>
                                    </p:set>
                                    <p:animEffect transition="in" filter="dissolve">
                                      <p:cBhvr>
                                        <p:cTn id="17" dur="500"/>
                                        <p:tgtEl>
                                          <p:spTgt spid="378887">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78887">
                                            <p:txEl>
                                              <p:pRg st="1" end="1"/>
                                            </p:txEl>
                                          </p:spTgt>
                                        </p:tgtEl>
                                        <p:attrNameLst>
                                          <p:attrName>style.visibility</p:attrName>
                                        </p:attrNameLst>
                                      </p:cBhvr>
                                      <p:to>
                                        <p:strVal val="visible"/>
                                      </p:to>
                                    </p:set>
                                    <p:animEffect transition="in" filter="dissolve">
                                      <p:cBhvr>
                                        <p:cTn id="22" dur="500"/>
                                        <p:tgtEl>
                                          <p:spTgt spid="378887">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78887">
                                            <p:txEl>
                                              <p:pRg st="2" end="2"/>
                                            </p:txEl>
                                          </p:spTgt>
                                        </p:tgtEl>
                                        <p:attrNameLst>
                                          <p:attrName>style.visibility</p:attrName>
                                        </p:attrNameLst>
                                      </p:cBhvr>
                                      <p:to>
                                        <p:strVal val="visible"/>
                                      </p:to>
                                    </p:set>
                                    <p:animEffect transition="in" filter="dissolve">
                                      <p:cBhvr>
                                        <p:cTn id="27" dur="500"/>
                                        <p:tgtEl>
                                          <p:spTgt spid="37888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886" grpId="0" autoUpdateAnimBg="0"/>
      <p:bldP spid="378887" grpId="0" build="p"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Text Box 2"/>
          <p:cNvSpPr txBox="1">
            <a:spLocks noChangeArrowheads="1"/>
          </p:cNvSpPr>
          <p:nvPr/>
        </p:nvSpPr>
        <p:spPr bwMode="auto">
          <a:xfrm>
            <a:off x="3995738" y="1700213"/>
            <a:ext cx="5033962" cy="442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0988" indent="-280988"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lnSpc>
                <a:spcPct val="90000"/>
              </a:lnSpc>
              <a:spcBef>
                <a:spcPct val="25000"/>
              </a:spcBef>
              <a:buClr>
                <a:schemeClr val="accent2"/>
              </a:buClr>
              <a:buFont typeface="Wingdings" pitchFamily="2" charset="2"/>
              <a:buChar char="p"/>
            </a:pPr>
            <a:r>
              <a:rPr lang="en-US" altLang="zh-CN" sz="2300" u="sng" dirty="0">
                <a:latin typeface="Tahoma" pitchFamily="34" charset="0"/>
                <a:cs typeface="Arial" charset="0"/>
              </a:rPr>
              <a:t>easy to install</a:t>
            </a:r>
            <a:r>
              <a:rPr lang="en-US" altLang="zh-CN" sz="2300" dirty="0">
                <a:latin typeface="Tahoma" pitchFamily="34" charset="0"/>
                <a:cs typeface="Arial" charset="0"/>
              </a:rPr>
              <a:t> and </a:t>
            </a:r>
            <a:r>
              <a:rPr lang="en-US" altLang="zh-CN" sz="2300" u="sng" dirty="0">
                <a:latin typeface="Tahoma" pitchFamily="34" charset="0"/>
                <a:cs typeface="Arial" charset="0"/>
              </a:rPr>
              <a:t>is less expensive</a:t>
            </a:r>
            <a:r>
              <a:rPr lang="en-US" altLang="zh-CN" sz="2300" dirty="0">
                <a:latin typeface="Tahoma" pitchFamily="34" charset="0"/>
                <a:cs typeface="Arial" charset="0"/>
              </a:rPr>
              <a:t> </a:t>
            </a:r>
          </a:p>
          <a:p>
            <a:pPr eaLnBrk="1" hangingPunct="1">
              <a:lnSpc>
                <a:spcPct val="90000"/>
              </a:lnSpc>
              <a:spcBef>
                <a:spcPct val="25000"/>
              </a:spcBef>
              <a:buClr>
                <a:schemeClr val="accent2"/>
              </a:buClr>
              <a:buFont typeface="Wingdings" pitchFamily="2" charset="2"/>
              <a:buChar char="p"/>
            </a:pPr>
            <a:r>
              <a:rPr lang="en-US" altLang="zh-CN" sz="2300" u="sng" dirty="0">
                <a:latin typeface="Tahoma" pitchFamily="34" charset="0"/>
                <a:cs typeface="Arial" charset="0"/>
              </a:rPr>
              <a:t>costs less per meter</a:t>
            </a:r>
            <a:r>
              <a:rPr lang="en-US" altLang="zh-CN" sz="2300" dirty="0">
                <a:latin typeface="Tahoma" pitchFamily="34" charset="0"/>
                <a:cs typeface="Arial" charset="0"/>
              </a:rPr>
              <a:t> than any other type of LAN cabling</a:t>
            </a:r>
          </a:p>
          <a:p>
            <a:pPr eaLnBrk="1" hangingPunct="1">
              <a:spcBef>
                <a:spcPct val="25000"/>
              </a:spcBef>
              <a:buClr>
                <a:schemeClr val="accent2"/>
              </a:buClr>
              <a:buFont typeface="Wingdings" pitchFamily="2" charset="2"/>
              <a:buChar char="p"/>
            </a:pPr>
            <a:r>
              <a:rPr lang="en-US" altLang="zh-CN" sz="2300" u="sng" dirty="0">
                <a:latin typeface="Tahoma" pitchFamily="34" charset="0"/>
                <a:cs typeface="Arial" charset="0"/>
              </a:rPr>
              <a:t>small external diameter</a:t>
            </a:r>
            <a:r>
              <a:rPr lang="en-US" altLang="zh-CN" sz="2300" dirty="0">
                <a:latin typeface="Tahoma" pitchFamily="34" charset="0"/>
                <a:cs typeface="Arial" charset="0"/>
              </a:rPr>
              <a:t> does not fill up wiring ducts as rapidly as other types of cable</a:t>
            </a:r>
          </a:p>
          <a:p>
            <a:pPr eaLnBrk="1" hangingPunct="1">
              <a:spcBef>
                <a:spcPct val="25000"/>
              </a:spcBef>
              <a:buClr>
                <a:schemeClr val="accent2"/>
              </a:buClr>
              <a:buFont typeface="Wingdings" pitchFamily="2" charset="2"/>
              <a:buChar char="p"/>
            </a:pPr>
            <a:r>
              <a:rPr lang="en-US" altLang="zh-CN" sz="2300" dirty="0">
                <a:latin typeface="Tahoma" pitchFamily="34" charset="0"/>
                <a:cs typeface="Arial" charset="0"/>
              </a:rPr>
              <a:t>is installed </a:t>
            </a:r>
            <a:r>
              <a:rPr lang="en-US" altLang="zh-CN" sz="2300" u="sng" dirty="0">
                <a:latin typeface="Tahoma" pitchFamily="34" charset="0"/>
                <a:cs typeface="Arial" charset="0"/>
              </a:rPr>
              <a:t>using an RJ connector</a:t>
            </a:r>
            <a:r>
              <a:rPr lang="en-US" altLang="zh-CN" sz="2300" dirty="0">
                <a:latin typeface="Tahoma" pitchFamily="34" charset="0"/>
                <a:cs typeface="Arial" charset="0"/>
              </a:rPr>
              <a:t> so potential sources of network noise are greatly reduced and a good solid connection is practically guaranteed</a:t>
            </a:r>
          </a:p>
        </p:txBody>
      </p:sp>
      <p:sp>
        <p:nvSpPr>
          <p:cNvPr id="380931" name="Rectangle 3"/>
          <p:cNvSpPr>
            <a:spLocks noChangeArrowheads="1"/>
          </p:cNvSpPr>
          <p:nvPr/>
        </p:nvSpPr>
        <p:spPr bwMode="auto">
          <a:xfrm>
            <a:off x="395288" y="333375"/>
            <a:ext cx="73358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kumimoji="1" lang="en-US" altLang="zh-CN" sz="4000">
                <a:solidFill>
                  <a:schemeClr val="tx2"/>
                </a:solidFill>
                <a:latin typeface="Tahoma" pitchFamily="34" charset="0"/>
              </a:rPr>
              <a:t>LAN Media—Advantages of UTP</a:t>
            </a:r>
          </a:p>
        </p:txBody>
      </p:sp>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773238"/>
            <a:ext cx="3581400"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80931">
                                            <p:txEl>
                                              <p:pRg st="0" end="0"/>
                                            </p:txEl>
                                          </p:spTgt>
                                        </p:tgtEl>
                                        <p:attrNameLst>
                                          <p:attrName>style.visibility</p:attrName>
                                        </p:attrNameLst>
                                      </p:cBhvr>
                                      <p:to>
                                        <p:strVal val="visible"/>
                                      </p:to>
                                    </p:set>
                                    <p:animEffect transition="in" filter="randombar(horizontal)">
                                      <p:cBhvr>
                                        <p:cTn id="7" dur="500"/>
                                        <p:tgtEl>
                                          <p:spTgt spid="38093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80930">
                                            <p:txEl>
                                              <p:pRg st="0" end="0"/>
                                            </p:txEl>
                                          </p:spTgt>
                                        </p:tgtEl>
                                        <p:attrNameLst>
                                          <p:attrName>style.visibility</p:attrName>
                                        </p:attrNameLst>
                                      </p:cBhvr>
                                      <p:to>
                                        <p:strVal val="visible"/>
                                      </p:to>
                                    </p:set>
                                    <p:animEffect transition="in" filter="randombar(horizontal)">
                                      <p:cBhvr>
                                        <p:cTn id="12" dur="500"/>
                                        <p:tgtEl>
                                          <p:spTgt spid="380930">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80930">
                                            <p:txEl>
                                              <p:pRg st="1" end="1"/>
                                            </p:txEl>
                                          </p:spTgt>
                                        </p:tgtEl>
                                        <p:attrNameLst>
                                          <p:attrName>style.visibility</p:attrName>
                                        </p:attrNameLst>
                                      </p:cBhvr>
                                      <p:to>
                                        <p:strVal val="visible"/>
                                      </p:to>
                                    </p:set>
                                    <p:animEffect transition="in" filter="randombar(horizontal)">
                                      <p:cBhvr>
                                        <p:cTn id="17" dur="500"/>
                                        <p:tgtEl>
                                          <p:spTgt spid="380930">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80930">
                                            <p:txEl>
                                              <p:pRg st="2" end="2"/>
                                            </p:txEl>
                                          </p:spTgt>
                                        </p:tgtEl>
                                        <p:attrNameLst>
                                          <p:attrName>style.visibility</p:attrName>
                                        </p:attrNameLst>
                                      </p:cBhvr>
                                      <p:to>
                                        <p:strVal val="visible"/>
                                      </p:to>
                                    </p:set>
                                    <p:animEffect transition="in" filter="randombar(horizontal)">
                                      <p:cBhvr>
                                        <p:cTn id="22" dur="500"/>
                                        <p:tgtEl>
                                          <p:spTgt spid="380930">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80930">
                                            <p:txEl>
                                              <p:pRg st="3" end="3"/>
                                            </p:txEl>
                                          </p:spTgt>
                                        </p:tgtEl>
                                        <p:attrNameLst>
                                          <p:attrName>style.visibility</p:attrName>
                                        </p:attrNameLst>
                                      </p:cBhvr>
                                      <p:to>
                                        <p:strVal val="visible"/>
                                      </p:to>
                                    </p:set>
                                    <p:animEffect transition="in" filter="randombar(horizontal)">
                                      <p:cBhvr>
                                        <p:cTn id="27" dur="500"/>
                                        <p:tgtEl>
                                          <p:spTgt spid="38093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930" grpId="0" build="p" autoUpdateAnimBg="0"/>
      <p:bldP spid="380931" grpId="0" build="p" autoUpdateAnimBg="0"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2"/>
          <p:cNvSpPr>
            <a:spLocks noChangeArrowheads="1"/>
          </p:cNvSpPr>
          <p:nvPr/>
        </p:nvSpPr>
        <p:spPr bwMode="auto">
          <a:xfrm>
            <a:off x="468313" y="333375"/>
            <a:ext cx="82089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kumimoji="1" lang="en-US" altLang="zh-CN" sz="4000">
                <a:solidFill>
                  <a:schemeClr val="tx2"/>
                </a:solidFill>
                <a:latin typeface="Tahoma" pitchFamily="34" charset="0"/>
              </a:rPr>
              <a:t>LAN Media—Disadvantages of UTP</a:t>
            </a:r>
          </a:p>
        </p:txBody>
      </p:sp>
      <p:sp>
        <p:nvSpPr>
          <p:cNvPr id="382979" name="Text Box 3"/>
          <p:cNvSpPr txBox="1">
            <a:spLocks noChangeArrowheads="1"/>
          </p:cNvSpPr>
          <p:nvPr/>
        </p:nvSpPr>
        <p:spPr bwMode="auto">
          <a:xfrm>
            <a:off x="428625" y="1928813"/>
            <a:ext cx="8385175"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6075" indent="-346075"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buClr>
                <a:schemeClr val="accent2"/>
              </a:buClr>
              <a:buFont typeface="Wingdings" pitchFamily="2" charset="2"/>
              <a:buChar char="p"/>
            </a:pPr>
            <a:r>
              <a:rPr lang="en-US" altLang="zh-CN" sz="3200" dirty="0">
                <a:latin typeface="Tahoma" pitchFamily="34" charset="0"/>
              </a:rPr>
              <a:t>cable is </a:t>
            </a:r>
            <a:r>
              <a:rPr lang="en-US" altLang="zh-CN" sz="3200" u="sng" dirty="0">
                <a:latin typeface="Tahoma" pitchFamily="34" charset="0"/>
              </a:rPr>
              <a:t>more prone to electrical noise and interference</a:t>
            </a:r>
            <a:r>
              <a:rPr lang="en-US" altLang="zh-CN" sz="3200" dirty="0">
                <a:latin typeface="Tahoma" pitchFamily="34" charset="0"/>
              </a:rPr>
              <a:t> than other types of networking media</a:t>
            </a:r>
          </a:p>
          <a:p>
            <a:pPr eaLnBrk="1" hangingPunct="1">
              <a:spcBef>
                <a:spcPct val="50000"/>
              </a:spcBef>
              <a:buClr>
                <a:schemeClr val="accent2"/>
              </a:buClr>
              <a:buFont typeface="Wingdings" pitchFamily="2" charset="2"/>
              <a:buChar char="p"/>
            </a:pPr>
            <a:r>
              <a:rPr lang="en-US" altLang="zh-CN" sz="3200" u="sng" dirty="0">
                <a:latin typeface="Tahoma" pitchFamily="34" charset="0"/>
              </a:rPr>
              <a:t>distance between signal boosts is shorter</a:t>
            </a:r>
            <a:r>
              <a:rPr lang="en-US" altLang="zh-CN" sz="3200" dirty="0">
                <a:latin typeface="Tahoma" pitchFamily="34" charset="0"/>
              </a:rPr>
              <a:t> for twisted-pair than for coaxial and fiber-optics</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5" fill="hold" grpId="0" nodeType="afterEffect">
                                  <p:stCondLst>
                                    <p:cond delay="0"/>
                                  </p:stCondLst>
                                  <p:childTnLst>
                                    <p:set>
                                      <p:cBhvr>
                                        <p:cTn id="6" dur="1" fill="hold">
                                          <p:stCondLst>
                                            <p:cond delay="0"/>
                                          </p:stCondLst>
                                        </p:cTn>
                                        <p:tgtEl>
                                          <p:spTgt spid="382978"/>
                                        </p:tgtEl>
                                        <p:attrNameLst>
                                          <p:attrName>style.visibility</p:attrName>
                                        </p:attrNameLst>
                                      </p:cBhvr>
                                      <p:to>
                                        <p:strVal val="visible"/>
                                      </p:to>
                                    </p:set>
                                    <p:animEffect transition="in" filter="blinds(vertical)">
                                      <p:cBhvr>
                                        <p:cTn id="7" dur="500"/>
                                        <p:tgtEl>
                                          <p:spTgt spid="38297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82979">
                                            <p:txEl>
                                              <p:pRg st="0" end="0"/>
                                            </p:txEl>
                                          </p:spTgt>
                                        </p:tgtEl>
                                        <p:attrNameLst>
                                          <p:attrName>style.visibility</p:attrName>
                                        </p:attrNameLst>
                                      </p:cBhvr>
                                      <p:to>
                                        <p:strVal val="visible"/>
                                      </p:to>
                                    </p:set>
                                    <p:animEffect transition="in" filter="dissolve">
                                      <p:cBhvr>
                                        <p:cTn id="12" dur="500"/>
                                        <p:tgtEl>
                                          <p:spTgt spid="38297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82979">
                                            <p:txEl>
                                              <p:pRg st="1" end="1"/>
                                            </p:txEl>
                                          </p:spTgt>
                                        </p:tgtEl>
                                        <p:attrNameLst>
                                          <p:attrName>style.visibility</p:attrName>
                                        </p:attrNameLst>
                                      </p:cBhvr>
                                      <p:to>
                                        <p:strVal val="visible"/>
                                      </p:to>
                                    </p:set>
                                    <p:animEffect transition="in" filter="dissolve">
                                      <p:cBhvr>
                                        <p:cTn id="17" dur="500"/>
                                        <p:tgtEl>
                                          <p:spTgt spid="38297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2978" grpId="0" autoUpdateAnimBg="0"/>
      <p:bldP spid="382979" grpId="0" build="p"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2"/>
          <p:cNvSpPr>
            <a:spLocks noChangeArrowheads="1"/>
          </p:cNvSpPr>
          <p:nvPr/>
        </p:nvSpPr>
        <p:spPr bwMode="auto">
          <a:xfrm>
            <a:off x="468313" y="4048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kumimoji="1" lang="en-US" altLang="zh-CN" sz="4400">
                <a:solidFill>
                  <a:schemeClr val="tx2"/>
                </a:solidFill>
                <a:latin typeface="Tahoma" pitchFamily="34" charset="0"/>
              </a:rPr>
              <a:t>LAN Media--Coaxial</a:t>
            </a:r>
          </a:p>
        </p:txBody>
      </p:sp>
      <p:sp>
        <p:nvSpPr>
          <p:cNvPr id="385027" name="Text Box 3"/>
          <p:cNvSpPr txBox="1">
            <a:spLocks noChangeArrowheads="1"/>
          </p:cNvSpPr>
          <p:nvPr/>
        </p:nvSpPr>
        <p:spPr bwMode="auto">
          <a:xfrm>
            <a:off x="5500688" y="1773238"/>
            <a:ext cx="3643312"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buClr>
                <a:schemeClr val="accent2"/>
              </a:buClr>
              <a:buFont typeface="Wingdings" pitchFamily="2" charset="2"/>
              <a:buChar char="p"/>
            </a:pPr>
            <a:r>
              <a:rPr lang="en-US" altLang="zh-CN" sz="2800" i="1">
                <a:latin typeface="Tahoma" pitchFamily="34" charset="0"/>
              </a:rPr>
              <a:t>Thinnet/thicknet</a:t>
            </a:r>
            <a:endParaRPr lang="en-US" altLang="zh-CN" sz="2800">
              <a:latin typeface="Tahoma" pitchFamily="34" charset="0"/>
            </a:endParaRPr>
          </a:p>
          <a:p>
            <a:pPr>
              <a:buClr>
                <a:schemeClr val="accent2"/>
              </a:buClr>
              <a:buFont typeface="Wingdings" pitchFamily="2" charset="2"/>
              <a:buChar char="p"/>
            </a:pPr>
            <a:r>
              <a:rPr lang="en-US" altLang="zh-CN" sz="2800">
                <a:latin typeface="Tahoma" pitchFamily="34" charset="0"/>
              </a:rPr>
              <a:t>longer network runs without using repeaters than twisted-pair</a:t>
            </a:r>
          </a:p>
          <a:p>
            <a:pPr>
              <a:buClr>
                <a:schemeClr val="accent2"/>
              </a:buClr>
              <a:buFont typeface="Wingdings" pitchFamily="2" charset="2"/>
              <a:buChar char="p"/>
            </a:pPr>
            <a:r>
              <a:rPr lang="en-US" altLang="zh-CN" sz="2800">
                <a:latin typeface="Tahoma" pitchFamily="34" charset="0"/>
              </a:rPr>
              <a:t>less expensive than fiber but more expensive than twisted-pair</a:t>
            </a:r>
          </a:p>
        </p:txBody>
      </p:sp>
      <p:grpSp>
        <p:nvGrpSpPr>
          <p:cNvPr id="2" name="Group 4"/>
          <p:cNvGrpSpPr>
            <a:grpSpLocks/>
          </p:cNvGrpSpPr>
          <p:nvPr/>
        </p:nvGrpSpPr>
        <p:grpSpPr bwMode="auto">
          <a:xfrm>
            <a:off x="179388" y="1844675"/>
            <a:ext cx="5257800" cy="4210050"/>
            <a:chOff x="288" y="1056"/>
            <a:chExt cx="3312" cy="2652"/>
          </a:xfrm>
        </p:grpSpPr>
        <p:graphicFrame>
          <p:nvGraphicFramePr>
            <p:cNvPr id="18437" name="Object 1024"/>
            <p:cNvGraphicFramePr>
              <a:graphicFrameLocks noChangeAspect="1"/>
            </p:cNvGraphicFramePr>
            <p:nvPr/>
          </p:nvGraphicFramePr>
          <p:xfrm>
            <a:off x="480" y="1056"/>
            <a:ext cx="3120" cy="2652"/>
          </p:xfrm>
          <a:graphic>
            <a:graphicData uri="http://schemas.openxmlformats.org/presentationml/2006/ole">
              <mc:AlternateContent xmlns:mc="http://schemas.openxmlformats.org/markup-compatibility/2006">
                <mc:Choice xmlns:v="urn:schemas-microsoft-com:vml" Requires="v">
                  <p:oleObj spid="_x0000_s18494" name="Bitmap Image" r:id="rId4" imgW="3933333" imgH="3343742" progId="Paint.Picture">
                    <p:embed/>
                  </p:oleObj>
                </mc:Choice>
                <mc:Fallback>
                  <p:oleObj name="Bitmap Image" r:id="rId4" imgW="3933333" imgH="3343742" progId="Paint.Picture">
                    <p:embed/>
                    <p:pic>
                      <p:nvPicPr>
                        <p:cNvPr id="0" name="Object 10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 y="1056"/>
                          <a:ext cx="3120" cy="2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38" name="Line 6"/>
            <p:cNvSpPr>
              <a:spLocks noChangeShapeType="1"/>
            </p:cNvSpPr>
            <p:nvPr/>
          </p:nvSpPr>
          <p:spPr bwMode="auto">
            <a:xfrm>
              <a:off x="288" y="2592"/>
              <a:ext cx="336" cy="48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439" name="Line 7"/>
            <p:cNvSpPr>
              <a:spLocks noChangeShapeType="1"/>
            </p:cNvSpPr>
            <p:nvPr/>
          </p:nvSpPr>
          <p:spPr bwMode="auto">
            <a:xfrm flipH="1">
              <a:off x="1968" y="3408"/>
              <a:ext cx="1248"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5" fill="hold" grpId="0" nodeType="afterEffect">
                                  <p:stCondLst>
                                    <p:cond delay="0"/>
                                  </p:stCondLst>
                                  <p:childTnLst>
                                    <p:set>
                                      <p:cBhvr>
                                        <p:cTn id="6" dur="1" fill="hold">
                                          <p:stCondLst>
                                            <p:cond delay="0"/>
                                          </p:stCondLst>
                                        </p:cTn>
                                        <p:tgtEl>
                                          <p:spTgt spid="385026"/>
                                        </p:tgtEl>
                                        <p:attrNameLst>
                                          <p:attrName>style.visibility</p:attrName>
                                        </p:attrNameLst>
                                      </p:cBhvr>
                                      <p:to>
                                        <p:strVal val="visible"/>
                                      </p:to>
                                    </p:set>
                                    <p:animEffect transition="in" filter="blinds(vertical)">
                                      <p:cBhvr>
                                        <p:cTn id="7" dur="500"/>
                                        <p:tgtEl>
                                          <p:spTgt spid="385026"/>
                                        </p:tgtEl>
                                      </p:cBhvr>
                                    </p:animEffect>
                                  </p:childTnLst>
                                </p:cTn>
                              </p:par>
                            </p:childTnLst>
                          </p:cTn>
                        </p:par>
                        <p:par>
                          <p:cTn id="8" fill="hold" nodeType="afterGroup">
                            <p:stCondLst>
                              <p:cond delay="500"/>
                            </p:stCondLst>
                            <p:childTnLst>
                              <p:par>
                                <p:cTn id="9" presetID="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85027">
                                            <p:txEl>
                                              <p:pRg st="0" end="0"/>
                                            </p:txEl>
                                          </p:spTgt>
                                        </p:tgtEl>
                                        <p:attrNameLst>
                                          <p:attrName>style.visibility</p:attrName>
                                        </p:attrNameLst>
                                      </p:cBhvr>
                                      <p:to>
                                        <p:strVal val="visible"/>
                                      </p:to>
                                    </p:set>
                                    <p:animEffect transition="in" filter="dissolve">
                                      <p:cBhvr>
                                        <p:cTn id="17" dur="500"/>
                                        <p:tgtEl>
                                          <p:spTgt spid="385027">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85027">
                                            <p:txEl>
                                              <p:pRg st="1" end="1"/>
                                            </p:txEl>
                                          </p:spTgt>
                                        </p:tgtEl>
                                        <p:attrNameLst>
                                          <p:attrName>style.visibility</p:attrName>
                                        </p:attrNameLst>
                                      </p:cBhvr>
                                      <p:to>
                                        <p:strVal val="visible"/>
                                      </p:to>
                                    </p:set>
                                    <p:animEffect transition="in" filter="dissolve">
                                      <p:cBhvr>
                                        <p:cTn id="22" dur="500"/>
                                        <p:tgtEl>
                                          <p:spTgt spid="385027">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85027">
                                            <p:txEl>
                                              <p:pRg st="2" end="2"/>
                                            </p:txEl>
                                          </p:spTgt>
                                        </p:tgtEl>
                                        <p:attrNameLst>
                                          <p:attrName>style.visibility</p:attrName>
                                        </p:attrNameLst>
                                      </p:cBhvr>
                                      <p:to>
                                        <p:strVal val="visible"/>
                                      </p:to>
                                    </p:set>
                                    <p:animEffect transition="in" filter="dissolve">
                                      <p:cBhvr>
                                        <p:cTn id="27" dur="500"/>
                                        <p:tgtEl>
                                          <p:spTgt spid="3850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026" grpId="0" autoUpdateAnimBg="0"/>
      <p:bldP spid="385027"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Rectangle 2"/>
          <p:cNvSpPr>
            <a:spLocks noChangeArrowheads="1"/>
          </p:cNvSpPr>
          <p:nvPr/>
        </p:nvSpPr>
        <p:spPr bwMode="auto">
          <a:xfrm>
            <a:off x="468313" y="4048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kumimoji="1" lang="en-US" altLang="zh-CN" sz="4400">
                <a:solidFill>
                  <a:schemeClr val="tx2"/>
                </a:solidFill>
                <a:latin typeface="Tahoma" pitchFamily="34" charset="0"/>
              </a:rPr>
              <a:t>LAN Media—Fiber-Optic</a:t>
            </a:r>
          </a:p>
        </p:txBody>
      </p:sp>
      <p:sp>
        <p:nvSpPr>
          <p:cNvPr id="387075" name="Text Box 3"/>
          <p:cNvSpPr txBox="1">
            <a:spLocks noChangeArrowheads="1"/>
          </p:cNvSpPr>
          <p:nvPr/>
        </p:nvSpPr>
        <p:spPr bwMode="auto">
          <a:xfrm>
            <a:off x="5500688" y="1714500"/>
            <a:ext cx="3505200"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buClr>
                <a:schemeClr val="accent2"/>
              </a:buClr>
              <a:buFont typeface="Wingdings" pitchFamily="2" charset="2"/>
              <a:buChar char="p"/>
            </a:pPr>
            <a:r>
              <a:rPr lang="en-US" altLang="zh-CN" sz="2400">
                <a:latin typeface="Tahoma" pitchFamily="34" charset="0"/>
              </a:rPr>
              <a:t>conducts modulated light transmission</a:t>
            </a:r>
          </a:p>
          <a:p>
            <a:pPr>
              <a:buClr>
                <a:schemeClr val="accent2"/>
              </a:buClr>
              <a:buFont typeface="Wingdings" pitchFamily="2" charset="2"/>
              <a:buChar char="p"/>
            </a:pPr>
            <a:r>
              <a:rPr lang="en-US" altLang="zh-CN" sz="2400">
                <a:latin typeface="Tahoma" pitchFamily="34" charset="0"/>
              </a:rPr>
              <a:t>not susceptible to EMI or RFI and is capable of higher data rates than other networking media</a:t>
            </a:r>
          </a:p>
          <a:p>
            <a:pPr>
              <a:buClr>
                <a:schemeClr val="accent2"/>
              </a:buClr>
              <a:buFont typeface="Wingdings" pitchFamily="2" charset="2"/>
              <a:buChar char="p"/>
            </a:pPr>
            <a:r>
              <a:rPr lang="en-US" altLang="zh-CN" sz="2400">
                <a:latin typeface="Tahoma" pitchFamily="34" charset="0"/>
              </a:rPr>
              <a:t>electromagnetic waves are guided through optical fiber</a:t>
            </a:r>
          </a:p>
        </p:txBody>
      </p:sp>
      <p:grpSp>
        <p:nvGrpSpPr>
          <p:cNvPr id="2" name="Group 4"/>
          <p:cNvGrpSpPr>
            <a:grpSpLocks/>
          </p:cNvGrpSpPr>
          <p:nvPr/>
        </p:nvGrpSpPr>
        <p:grpSpPr bwMode="auto">
          <a:xfrm>
            <a:off x="250825" y="1700213"/>
            <a:ext cx="5257800" cy="4465637"/>
            <a:chOff x="240" y="1104"/>
            <a:chExt cx="3408" cy="2879"/>
          </a:xfrm>
        </p:grpSpPr>
        <p:graphicFrame>
          <p:nvGraphicFramePr>
            <p:cNvPr id="19461" name="Object 1024"/>
            <p:cNvGraphicFramePr>
              <a:graphicFrameLocks noChangeAspect="1"/>
            </p:cNvGraphicFramePr>
            <p:nvPr/>
          </p:nvGraphicFramePr>
          <p:xfrm>
            <a:off x="480" y="1104"/>
            <a:ext cx="3168" cy="2879"/>
          </p:xfrm>
          <a:graphic>
            <a:graphicData uri="http://schemas.openxmlformats.org/presentationml/2006/ole">
              <mc:AlternateContent xmlns:mc="http://schemas.openxmlformats.org/markup-compatibility/2006">
                <mc:Choice xmlns:v="urn:schemas-microsoft-com:vml" Requires="v">
                  <p:oleObj spid="_x0000_s19519" name="Bitmap Image" r:id="rId4" imgW="3962953" imgH="3600000" progId="Paint.Picture">
                    <p:embed/>
                  </p:oleObj>
                </mc:Choice>
                <mc:Fallback>
                  <p:oleObj name="Bitmap Image" r:id="rId4" imgW="3962953" imgH="3600000" progId="Paint.Picture">
                    <p:embed/>
                    <p:pic>
                      <p:nvPicPr>
                        <p:cNvPr id="0" name="Object 10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 y="1104"/>
                          <a:ext cx="3168" cy="2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62" name="Line 6"/>
            <p:cNvSpPr>
              <a:spLocks noChangeShapeType="1"/>
            </p:cNvSpPr>
            <p:nvPr/>
          </p:nvSpPr>
          <p:spPr bwMode="auto">
            <a:xfrm>
              <a:off x="240" y="2544"/>
              <a:ext cx="480" cy="48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9463" name="Line 7"/>
            <p:cNvSpPr>
              <a:spLocks noChangeShapeType="1"/>
            </p:cNvSpPr>
            <p:nvPr/>
          </p:nvSpPr>
          <p:spPr bwMode="auto">
            <a:xfrm flipH="1">
              <a:off x="2304" y="3408"/>
              <a:ext cx="1104"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5" fill="hold" grpId="0" nodeType="afterEffect">
                                  <p:stCondLst>
                                    <p:cond delay="0"/>
                                  </p:stCondLst>
                                  <p:childTnLst>
                                    <p:set>
                                      <p:cBhvr>
                                        <p:cTn id="6" dur="1" fill="hold">
                                          <p:stCondLst>
                                            <p:cond delay="0"/>
                                          </p:stCondLst>
                                        </p:cTn>
                                        <p:tgtEl>
                                          <p:spTgt spid="387074"/>
                                        </p:tgtEl>
                                        <p:attrNameLst>
                                          <p:attrName>style.visibility</p:attrName>
                                        </p:attrNameLst>
                                      </p:cBhvr>
                                      <p:to>
                                        <p:strVal val="visible"/>
                                      </p:to>
                                    </p:set>
                                    <p:animEffect transition="in" filter="blinds(vertical)">
                                      <p:cBhvr>
                                        <p:cTn id="7" dur="500"/>
                                        <p:tgtEl>
                                          <p:spTgt spid="387074"/>
                                        </p:tgtEl>
                                      </p:cBhvr>
                                    </p:animEffect>
                                  </p:childTnLst>
                                </p:cTn>
                              </p:par>
                            </p:childTnLst>
                          </p:cTn>
                        </p:par>
                        <p:par>
                          <p:cTn id="8" fill="hold" nodeType="afterGroup">
                            <p:stCondLst>
                              <p:cond delay="500"/>
                            </p:stCondLst>
                            <p:childTnLst>
                              <p:par>
                                <p:cTn id="9" presetID="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87075">
                                            <p:txEl>
                                              <p:pRg st="0" end="0"/>
                                            </p:txEl>
                                          </p:spTgt>
                                        </p:tgtEl>
                                        <p:attrNameLst>
                                          <p:attrName>style.visibility</p:attrName>
                                        </p:attrNameLst>
                                      </p:cBhvr>
                                      <p:to>
                                        <p:strVal val="visible"/>
                                      </p:to>
                                    </p:set>
                                    <p:animEffect transition="in" filter="dissolve">
                                      <p:cBhvr>
                                        <p:cTn id="17" dur="500"/>
                                        <p:tgtEl>
                                          <p:spTgt spid="387075">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87075">
                                            <p:txEl>
                                              <p:pRg st="1" end="1"/>
                                            </p:txEl>
                                          </p:spTgt>
                                        </p:tgtEl>
                                        <p:attrNameLst>
                                          <p:attrName>style.visibility</p:attrName>
                                        </p:attrNameLst>
                                      </p:cBhvr>
                                      <p:to>
                                        <p:strVal val="visible"/>
                                      </p:to>
                                    </p:set>
                                    <p:animEffect transition="in" filter="dissolve">
                                      <p:cBhvr>
                                        <p:cTn id="22" dur="500"/>
                                        <p:tgtEl>
                                          <p:spTgt spid="387075">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87075">
                                            <p:txEl>
                                              <p:pRg st="2" end="2"/>
                                            </p:txEl>
                                          </p:spTgt>
                                        </p:tgtEl>
                                        <p:attrNameLst>
                                          <p:attrName>style.visibility</p:attrName>
                                        </p:attrNameLst>
                                      </p:cBhvr>
                                      <p:to>
                                        <p:strVal val="visible"/>
                                      </p:to>
                                    </p:set>
                                    <p:animEffect transition="in" filter="dissolve">
                                      <p:cBhvr>
                                        <p:cTn id="27" dur="500"/>
                                        <p:tgtEl>
                                          <p:spTgt spid="38707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074" grpId="0" autoUpdateAnimBg="0"/>
      <p:bldP spid="387075"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2"/>
          <p:cNvSpPr>
            <a:spLocks noChangeArrowheads="1"/>
          </p:cNvSpPr>
          <p:nvPr/>
        </p:nvSpPr>
        <p:spPr bwMode="auto">
          <a:xfrm>
            <a:off x="500063" y="50006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kumimoji="1" lang="en-US" altLang="zh-CN" sz="4400">
                <a:solidFill>
                  <a:schemeClr val="tx2"/>
                </a:solidFill>
                <a:latin typeface="Tahoma" pitchFamily="34" charset="0"/>
              </a:rPr>
              <a:t>Fiber-Optic Mode Types</a:t>
            </a:r>
          </a:p>
        </p:txBody>
      </p:sp>
      <p:sp>
        <p:nvSpPr>
          <p:cNvPr id="389123" name="Text Box 3"/>
          <p:cNvSpPr txBox="1">
            <a:spLocks noChangeArrowheads="1"/>
          </p:cNvSpPr>
          <p:nvPr/>
        </p:nvSpPr>
        <p:spPr bwMode="auto">
          <a:xfrm>
            <a:off x="395288" y="1700213"/>
            <a:ext cx="8516937" cy="441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Verdana" pitchFamily="34" charset="0"/>
                <a:ea typeface="宋体" charset="-122"/>
              </a:defRPr>
            </a:lvl1pPr>
            <a:lvl2pPr marL="692150" indent="-2349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nSpc>
                <a:spcPct val="90000"/>
              </a:lnSpc>
              <a:buClr>
                <a:schemeClr val="accent2"/>
              </a:buClr>
              <a:buFont typeface="Wingdings" pitchFamily="2" charset="2"/>
              <a:buChar char="p"/>
            </a:pPr>
            <a:r>
              <a:rPr lang="en-US" altLang="zh-CN" sz="2400" b="1" dirty="0">
                <a:latin typeface="Tahoma" pitchFamily="34" charset="0"/>
              </a:rPr>
              <a:t>Single Mode</a:t>
            </a:r>
          </a:p>
          <a:p>
            <a:pPr lvl="1">
              <a:lnSpc>
                <a:spcPct val="90000"/>
              </a:lnSpc>
              <a:buClr>
                <a:schemeClr val="accent2"/>
              </a:buClr>
              <a:buSzPct val="85000"/>
              <a:buFont typeface="Wingdings" pitchFamily="2" charset="2"/>
              <a:buChar char="n"/>
            </a:pPr>
            <a:r>
              <a:rPr lang="en-US" altLang="zh-CN" sz="2400" dirty="0">
                <a:latin typeface="Tahoma" pitchFamily="34" charset="0"/>
              </a:rPr>
              <a:t>also called </a:t>
            </a:r>
            <a:r>
              <a:rPr lang="en-US" altLang="zh-CN" sz="2400" i="1" dirty="0">
                <a:latin typeface="Tahoma" pitchFamily="34" charset="0"/>
              </a:rPr>
              <a:t>axial</a:t>
            </a:r>
            <a:r>
              <a:rPr lang="en-US" altLang="zh-CN" sz="2400" dirty="0">
                <a:latin typeface="Tahoma" pitchFamily="34" charset="0"/>
              </a:rPr>
              <a:t> : light travels down the </a:t>
            </a:r>
            <a:r>
              <a:rPr lang="en-US" altLang="zh-CN" sz="2400" i="1" dirty="0">
                <a:latin typeface="Tahoma" pitchFamily="34" charset="0"/>
              </a:rPr>
              <a:t>axis</a:t>
            </a:r>
            <a:r>
              <a:rPr lang="en-US" altLang="zh-CN" sz="2400" dirty="0">
                <a:latin typeface="Tahoma" pitchFamily="34" charset="0"/>
              </a:rPr>
              <a:t> of the cable</a:t>
            </a:r>
          </a:p>
          <a:p>
            <a:pPr lvl="1">
              <a:lnSpc>
                <a:spcPct val="90000"/>
              </a:lnSpc>
              <a:buClr>
                <a:schemeClr val="accent2"/>
              </a:buClr>
              <a:buSzPct val="85000"/>
              <a:buFont typeface="Wingdings" pitchFamily="2" charset="2"/>
              <a:buChar char="n"/>
            </a:pPr>
            <a:r>
              <a:rPr lang="en-US" altLang="zh-CN" sz="2400" dirty="0">
                <a:latin typeface="Tahoma" pitchFamily="34" charset="0"/>
              </a:rPr>
              <a:t>faster than multimode (up to 10 </a:t>
            </a:r>
            <a:r>
              <a:rPr lang="en-US" altLang="zh-CN" sz="2400" dirty="0" err="1">
                <a:latin typeface="Tahoma" pitchFamily="34" charset="0"/>
              </a:rPr>
              <a:t>Gbps</a:t>
            </a:r>
            <a:r>
              <a:rPr lang="en-US" altLang="zh-CN" sz="2400" dirty="0">
                <a:latin typeface="Tahoma" pitchFamily="34" charset="0"/>
              </a:rPr>
              <a:t>) because of the dispersion in multimode</a:t>
            </a:r>
          </a:p>
          <a:p>
            <a:pPr lvl="1">
              <a:lnSpc>
                <a:spcPct val="90000"/>
              </a:lnSpc>
              <a:buClr>
                <a:schemeClr val="accent2"/>
              </a:buClr>
              <a:buSzPct val="85000"/>
              <a:buFont typeface="Wingdings" pitchFamily="2" charset="2"/>
              <a:buChar char="n"/>
            </a:pPr>
            <a:r>
              <a:rPr lang="en-US" altLang="zh-CN" sz="2400" dirty="0">
                <a:latin typeface="Tahoma" pitchFamily="34" charset="0"/>
              </a:rPr>
              <a:t>typically used for WANS</a:t>
            </a:r>
          </a:p>
          <a:p>
            <a:pPr lvl="1">
              <a:lnSpc>
                <a:spcPct val="90000"/>
              </a:lnSpc>
              <a:buClr>
                <a:schemeClr val="accent2"/>
              </a:buClr>
              <a:buSzPct val="85000"/>
              <a:buFont typeface="Wingdings" pitchFamily="2" charset="2"/>
              <a:buChar char="n"/>
            </a:pPr>
            <a:r>
              <a:rPr lang="en-US" altLang="zh-CN" sz="2400" dirty="0">
                <a:latin typeface="Tahoma" pitchFamily="34" charset="0"/>
              </a:rPr>
              <a:t>smaller in diameter than multimode (less dispersion)</a:t>
            </a:r>
          </a:p>
          <a:p>
            <a:pPr lvl="1">
              <a:lnSpc>
                <a:spcPct val="90000"/>
              </a:lnSpc>
              <a:buClr>
                <a:schemeClr val="accent2"/>
              </a:buClr>
              <a:buSzPct val="85000"/>
              <a:buFont typeface="Wingdings" pitchFamily="2" charset="2"/>
              <a:buChar char="n"/>
            </a:pPr>
            <a:r>
              <a:rPr lang="en-US" altLang="zh-CN" sz="2400" dirty="0">
                <a:latin typeface="Tahoma" pitchFamily="34" charset="0"/>
              </a:rPr>
              <a:t>uses ILD most often but also LED</a:t>
            </a:r>
          </a:p>
          <a:p>
            <a:pPr>
              <a:lnSpc>
                <a:spcPct val="90000"/>
              </a:lnSpc>
              <a:buClr>
                <a:schemeClr val="accent2"/>
              </a:buClr>
              <a:buFont typeface="Wingdings" pitchFamily="2" charset="2"/>
              <a:buChar char="p"/>
            </a:pPr>
            <a:r>
              <a:rPr lang="en-US" altLang="zh-CN" sz="2400" b="1" dirty="0">
                <a:latin typeface="Tahoma" pitchFamily="34" charset="0"/>
              </a:rPr>
              <a:t>Multimode</a:t>
            </a:r>
            <a:endParaRPr lang="en-US" altLang="zh-CN" sz="2400" dirty="0">
              <a:latin typeface="Tahoma" pitchFamily="34" charset="0"/>
            </a:endParaRPr>
          </a:p>
          <a:p>
            <a:pPr lvl="1">
              <a:lnSpc>
                <a:spcPct val="90000"/>
              </a:lnSpc>
              <a:buClr>
                <a:schemeClr val="accent2"/>
              </a:buClr>
              <a:buSzPct val="85000"/>
              <a:buFont typeface="Wingdings" pitchFamily="2" charset="2"/>
              <a:buChar char="n"/>
            </a:pPr>
            <a:r>
              <a:rPr lang="en-US" altLang="zh-CN" sz="2400" dirty="0">
                <a:latin typeface="Tahoma" pitchFamily="34" charset="0"/>
              </a:rPr>
              <a:t>light enters the glass pipe at different angles and travels </a:t>
            </a:r>
            <a:r>
              <a:rPr lang="en-US" altLang="zh-CN" sz="2400" dirty="0" err="1" smtClean="0">
                <a:latin typeface="Tahoma" pitchFamily="34" charset="0"/>
              </a:rPr>
              <a:t>nonaxially</a:t>
            </a:r>
            <a:r>
              <a:rPr lang="en-US" altLang="zh-CN" sz="2400" dirty="0">
                <a:latin typeface="Tahoma" pitchFamily="34" charset="0"/>
              </a:rPr>
              <a:t>, which means it bounces back and forth off the walls of the glass tube</a:t>
            </a:r>
          </a:p>
          <a:p>
            <a:pPr lvl="1">
              <a:lnSpc>
                <a:spcPct val="90000"/>
              </a:lnSpc>
              <a:buClr>
                <a:schemeClr val="accent2"/>
              </a:buClr>
              <a:buSzPct val="85000"/>
              <a:buFont typeface="Wingdings" pitchFamily="2" charset="2"/>
              <a:buChar char="n"/>
            </a:pPr>
            <a:r>
              <a:rPr lang="en-US" altLang="zh-CN" sz="2400" dirty="0">
                <a:latin typeface="Tahoma" pitchFamily="34" charset="0"/>
              </a:rPr>
              <a:t>larger than single mode, used most often in LANS</a:t>
            </a:r>
          </a:p>
          <a:p>
            <a:pPr lvl="1">
              <a:lnSpc>
                <a:spcPct val="90000"/>
              </a:lnSpc>
              <a:buClr>
                <a:schemeClr val="accent2"/>
              </a:buClr>
              <a:buSzPct val="85000"/>
              <a:buFont typeface="Wingdings" pitchFamily="2" charset="2"/>
              <a:buChar char="n"/>
            </a:pPr>
            <a:r>
              <a:rPr lang="en-US" altLang="zh-CN" sz="2400" dirty="0">
                <a:latin typeface="Tahoma" pitchFamily="34" charset="0"/>
              </a:rPr>
              <a:t>susceptible to greater dispersion</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5" fill="hold" grpId="0" nodeType="afterEffect">
                                  <p:stCondLst>
                                    <p:cond delay="0"/>
                                  </p:stCondLst>
                                  <p:childTnLst>
                                    <p:set>
                                      <p:cBhvr>
                                        <p:cTn id="6" dur="1" fill="hold">
                                          <p:stCondLst>
                                            <p:cond delay="0"/>
                                          </p:stCondLst>
                                        </p:cTn>
                                        <p:tgtEl>
                                          <p:spTgt spid="389122"/>
                                        </p:tgtEl>
                                        <p:attrNameLst>
                                          <p:attrName>style.visibility</p:attrName>
                                        </p:attrNameLst>
                                      </p:cBhvr>
                                      <p:to>
                                        <p:strVal val="visible"/>
                                      </p:to>
                                    </p:set>
                                    <p:animEffect transition="in" filter="blinds(vertical)">
                                      <p:cBhvr>
                                        <p:cTn id="7" dur="500"/>
                                        <p:tgtEl>
                                          <p:spTgt spid="3891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89123">
                                            <p:txEl>
                                              <p:pRg st="0" end="0"/>
                                            </p:txEl>
                                          </p:spTgt>
                                        </p:tgtEl>
                                        <p:attrNameLst>
                                          <p:attrName>style.visibility</p:attrName>
                                        </p:attrNameLst>
                                      </p:cBhvr>
                                      <p:to>
                                        <p:strVal val="visible"/>
                                      </p:to>
                                    </p:set>
                                    <p:animEffect transition="in" filter="dissolve">
                                      <p:cBhvr>
                                        <p:cTn id="12" dur="500"/>
                                        <p:tgtEl>
                                          <p:spTgt spid="38912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89123">
                                            <p:txEl>
                                              <p:pRg st="1" end="1"/>
                                            </p:txEl>
                                          </p:spTgt>
                                        </p:tgtEl>
                                        <p:attrNameLst>
                                          <p:attrName>style.visibility</p:attrName>
                                        </p:attrNameLst>
                                      </p:cBhvr>
                                      <p:to>
                                        <p:strVal val="visible"/>
                                      </p:to>
                                    </p:set>
                                    <p:animEffect transition="in" filter="dissolve">
                                      <p:cBhvr>
                                        <p:cTn id="17" dur="500"/>
                                        <p:tgtEl>
                                          <p:spTgt spid="389123">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89123">
                                            <p:txEl>
                                              <p:pRg st="2" end="2"/>
                                            </p:txEl>
                                          </p:spTgt>
                                        </p:tgtEl>
                                        <p:attrNameLst>
                                          <p:attrName>style.visibility</p:attrName>
                                        </p:attrNameLst>
                                      </p:cBhvr>
                                      <p:to>
                                        <p:strVal val="visible"/>
                                      </p:to>
                                    </p:set>
                                    <p:animEffect transition="in" filter="dissolve">
                                      <p:cBhvr>
                                        <p:cTn id="22" dur="500"/>
                                        <p:tgtEl>
                                          <p:spTgt spid="389123">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89123">
                                            <p:txEl>
                                              <p:pRg st="3" end="3"/>
                                            </p:txEl>
                                          </p:spTgt>
                                        </p:tgtEl>
                                        <p:attrNameLst>
                                          <p:attrName>style.visibility</p:attrName>
                                        </p:attrNameLst>
                                      </p:cBhvr>
                                      <p:to>
                                        <p:strVal val="visible"/>
                                      </p:to>
                                    </p:set>
                                    <p:animEffect transition="in" filter="dissolve">
                                      <p:cBhvr>
                                        <p:cTn id="27" dur="500"/>
                                        <p:tgtEl>
                                          <p:spTgt spid="389123">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89123">
                                            <p:txEl>
                                              <p:pRg st="4" end="4"/>
                                            </p:txEl>
                                          </p:spTgt>
                                        </p:tgtEl>
                                        <p:attrNameLst>
                                          <p:attrName>style.visibility</p:attrName>
                                        </p:attrNameLst>
                                      </p:cBhvr>
                                      <p:to>
                                        <p:strVal val="visible"/>
                                      </p:to>
                                    </p:set>
                                    <p:animEffect transition="in" filter="dissolve">
                                      <p:cBhvr>
                                        <p:cTn id="32" dur="500"/>
                                        <p:tgtEl>
                                          <p:spTgt spid="389123">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89123">
                                            <p:txEl>
                                              <p:pRg st="5" end="5"/>
                                            </p:txEl>
                                          </p:spTgt>
                                        </p:tgtEl>
                                        <p:attrNameLst>
                                          <p:attrName>style.visibility</p:attrName>
                                        </p:attrNameLst>
                                      </p:cBhvr>
                                      <p:to>
                                        <p:strVal val="visible"/>
                                      </p:to>
                                    </p:set>
                                    <p:animEffect transition="in" filter="dissolve">
                                      <p:cBhvr>
                                        <p:cTn id="37" dur="500"/>
                                        <p:tgtEl>
                                          <p:spTgt spid="389123">
                                            <p:txEl>
                                              <p:pRg st="5" end="5"/>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89123">
                                            <p:txEl>
                                              <p:pRg st="6" end="6"/>
                                            </p:txEl>
                                          </p:spTgt>
                                        </p:tgtEl>
                                        <p:attrNameLst>
                                          <p:attrName>style.visibility</p:attrName>
                                        </p:attrNameLst>
                                      </p:cBhvr>
                                      <p:to>
                                        <p:strVal val="visible"/>
                                      </p:to>
                                    </p:set>
                                    <p:animEffect transition="in" filter="dissolve">
                                      <p:cBhvr>
                                        <p:cTn id="42" dur="500"/>
                                        <p:tgtEl>
                                          <p:spTgt spid="389123">
                                            <p:txEl>
                                              <p:pRg st="6" end="6"/>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89123">
                                            <p:txEl>
                                              <p:pRg st="7" end="7"/>
                                            </p:txEl>
                                          </p:spTgt>
                                        </p:tgtEl>
                                        <p:attrNameLst>
                                          <p:attrName>style.visibility</p:attrName>
                                        </p:attrNameLst>
                                      </p:cBhvr>
                                      <p:to>
                                        <p:strVal val="visible"/>
                                      </p:to>
                                    </p:set>
                                    <p:animEffect transition="in" filter="dissolve">
                                      <p:cBhvr>
                                        <p:cTn id="47" dur="500"/>
                                        <p:tgtEl>
                                          <p:spTgt spid="389123">
                                            <p:txEl>
                                              <p:pRg st="7" end="7"/>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89123">
                                            <p:txEl>
                                              <p:pRg st="8" end="8"/>
                                            </p:txEl>
                                          </p:spTgt>
                                        </p:tgtEl>
                                        <p:attrNameLst>
                                          <p:attrName>style.visibility</p:attrName>
                                        </p:attrNameLst>
                                      </p:cBhvr>
                                      <p:to>
                                        <p:strVal val="visible"/>
                                      </p:to>
                                    </p:set>
                                    <p:animEffect transition="in" filter="dissolve">
                                      <p:cBhvr>
                                        <p:cTn id="52" dur="500"/>
                                        <p:tgtEl>
                                          <p:spTgt spid="389123">
                                            <p:txEl>
                                              <p:pRg st="8" end="8"/>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389123">
                                            <p:txEl>
                                              <p:pRg st="9" end="9"/>
                                            </p:txEl>
                                          </p:spTgt>
                                        </p:tgtEl>
                                        <p:attrNameLst>
                                          <p:attrName>style.visibility</p:attrName>
                                        </p:attrNameLst>
                                      </p:cBhvr>
                                      <p:to>
                                        <p:strVal val="visible"/>
                                      </p:to>
                                    </p:set>
                                    <p:animEffect transition="in" filter="dissolve">
                                      <p:cBhvr>
                                        <p:cTn id="57" dur="500"/>
                                        <p:tgtEl>
                                          <p:spTgt spid="38912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22" grpId="0" autoUpdateAnimBg="0"/>
      <p:bldP spid="389123" grpId="0" build="p" bldLvl="2"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5"/>
          <p:cNvSpPr>
            <a:spLocks noGrp="1" noChangeArrowheads="1"/>
          </p:cNvSpPr>
          <p:nvPr>
            <p:ph type="title"/>
          </p:nvPr>
        </p:nvSpPr>
        <p:spPr/>
        <p:txBody>
          <a:bodyPr/>
          <a:lstStyle/>
          <a:p>
            <a:endParaRPr lang="zh-CN" altLang="en-US" smtClean="0"/>
          </a:p>
        </p:txBody>
      </p:sp>
    </p:spTree>
    <p:controls>
      <mc:AlternateContent xmlns:mc="http://schemas.openxmlformats.org/markup-compatibility/2006">
        <mc:Choice xmlns:v="urn:schemas-microsoft-com:vml" Requires="v">
          <p:control spid="1037" name="ShockwaveFlash1" r:id="rId2" imgW="8892885" imgH="6047619"/>
        </mc:Choice>
        <mc:Fallback>
          <p:control name="ShockwaveFlash1" r:id="rId2" imgW="8892885" imgH="6047619">
            <p:pic>
              <p:nvPicPr>
                <p:cNvPr id="0" name="ShockwaveFlash1"/>
                <p:cNvPicPr preferRelativeResize="0">
                  <a:picLocks noChangeArrowheads="1" noChangeShapeType="1"/>
                </p:cNvPicPr>
                <p:nvPr/>
              </p:nvPicPr>
              <p:blipFill>
                <a:blip r:embed="rId5">
                  <a:extLst>
                    <a:ext uri="{28A0092B-C50C-407E-A947-70E740481C1C}">
                      <a14:useLocalDpi xmlns:a14="http://schemas.microsoft.com/office/drawing/2010/main" val="0"/>
                    </a:ext>
                  </a:extLst>
                </a:blip>
                <a:srcRect/>
                <a:stretch>
                  <a:fillRect/>
                </a:stretch>
              </p:blipFill>
              <p:spPr bwMode="auto">
                <a:xfrm>
                  <a:off x="250825" y="333375"/>
                  <a:ext cx="8893175" cy="60483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cSld>
  <p:clrMapOvr>
    <a:masterClrMapping/>
  </p:clrMapOvr>
  <p:transition spd="med">
    <p:rand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ChangeArrowheads="1"/>
          </p:cNvSpPr>
          <p:nvPr/>
        </p:nvSpPr>
        <p:spPr bwMode="auto">
          <a:xfrm>
            <a:off x="611188" y="404813"/>
            <a:ext cx="72596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kumimoji="1" lang="en-US" altLang="zh-CN" sz="4400">
                <a:solidFill>
                  <a:schemeClr val="tx2"/>
                </a:solidFill>
                <a:latin typeface="Tahoma" pitchFamily="34" charset="0"/>
              </a:rPr>
              <a:t>Wireless Communication</a:t>
            </a:r>
          </a:p>
        </p:txBody>
      </p:sp>
      <p:pic>
        <p:nvPicPr>
          <p:cNvPr id="2150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773238"/>
            <a:ext cx="4876800" cy="430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1171" name="Text Box 3"/>
          <p:cNvSpPr txBox="1">
            <a:spLocks noChangeArrowheads="1"/>
          </p:cNvSpPr>
          <p:nvPr/>
        </p:nvSpPr>
        <p:spPr bwMode="auto">
          <a:xfrm>
            <a:off x="5219700" y="1844675"/>
            <a:ext cx="39243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buClr>
                <a:schemeClr val="accent2"/>
              </a:buClr>
              <a:buFont typeface="Wingdings" pitchFamily="2" charset="2"/>
              <a:buChar char="p"/>
            </a:pPr>
            <a:r>
              <a:rPr lang="en-US" altLang="zh-CN" sz="2800" dirty="0">
                <a:latin typeface="Tahoma" pitchFamily="34" charset="0"/>
              </a:rPr>
              <a:t>The primary way of distinguishing between different electromagnetic waves is by their frequency.(frequency multiplexing)</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5" fill="hold" grpId="0" nodeType="afterEffect">
                                  <p:stCondLst>
                                    <p:cond delay="0"/>
                                  </p:stCondLst>
                                  <p:childTnLst>
                                    <p:set>
                                      <p:cBhvr>
                                        <p:cTn id="6" dur="1" fill="hold">
                                          <p:stCondLst>
                                            <p:cond delay="0"/>
                                          </p:stCondLst>
                                        </p:cTn>
                                        <p:tgtEl>
                                          <p:spTgt spid="391170"/>
                                        </p:tgtEl>
                                        <p:attrNameLst>
                                          <p:attrName>style.visibility</p:attrName>
                                        </p:attrNameLst>
                                      </p:cBhvr>
                                      <p:to>
                                        <p:strVal val="visible"/>
                                      </p:to>
                                    </p:set>
                                    <p:animEffect transition="in" filter="blinds(vertical)">
                                      <p:cBhvr>
                                        <p:cTn id="7" dur="500"/>
                                        <p:tgtEl>
                                          <p:spTgt spid="3911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91171">
                                            <p:txEl>
                                              <p:pRg st="0" end="0"/>
                                            </p:txEl>
                                          </p:spTgt>
                                        </p:tgtEl>
                                        <p:attrNameLst>
                                          <p:attrName>style.visibility</p:attrName>
                                        </p:attrNameLst>
                                      </p:cBhvr>
                                      <p:to>
                                        <p:strVal val="visible"/>
                                      </p:to>
                                    </p:set>
                                    <p:animEffect transition="in" filter="dissolve">
                                      <p:cBhvr>
                                        <p:cTn id="12" dur="500"/>
                                        <p:tgtEl>
                                          <p:spTgt spid="39117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1170" grpId="0" autoUpdateAnimBg="0"/>
      <p:bldP spid="391171"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9" name="Rectangle 3"/>
          <p:cNvSpPr>
            <a:spLocks noChangeArrowheads="1"/>
          </p:cNvSpPr>
          <p:nvPr/>
        </p:nvSpPr>
        <p:spPr bwMode="auto">
          <a:xfrm>
            <a:off x="611188" y="69215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kumimoji="1" lang="en-US" altLang="zh-CN" sz="4000" dirty="0">
                <a:solidFill>
                  <a:schemeClr val="tx2"/>
                </a:solidFill>
                <a:latin typeface="Tahoma" pitchFamily="34" charset="0"/>
              </a:rPr>
              <a:t>Wireless Transmission Methods</a:t>
            </a:r>
          </a:p>
        </p:txBody>
      </p:sp>
      <p:sp>
        <p:nvSpPr>
          <p:cNvPr id="393220" name="Text Box 4"/>
          <p:cNvSpPr txBox="1">
            <a:spLocks noChangeArrowheads="1"/>
          </p:cNvSpPr>
          <p:nvPr/>
        </p:nvSpPr>
        <p:spPr bwMode="auto">
          <a:xfrm>
            <a:off x="395288" y="1844675"/>
            <a:ext cx="8135937" cy="430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Verdana" pitchFamily="34" charset="0"/>
                <a:ea typeface="宋体" charset="-122"/>
              </a:defRPr>
            </a:lvl1pPr>
            <a:lvl2pPr marL="692150" indent="-2349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buClr>
                <a:schemeClr val="accent2"/>
              </a:buClr>
              <a:buSzPct val="95000"/>
              <a:buFont typeface="Wingdings" pitchFamily="2" charset="2"/>
              <a:buChar char="n"/>
            </a:pPr>
            <a:r>
              <a:rPr lang="en-US" altLang="zh-CN" sz="2300" b="1" dirty="0">
                <a:latin typeface="Tahoma" pitchFamily="34" charset="0"/>
              </a:rPr>
              <a:t>Lasers</a:t>
            </a:r>
          </a:p>
          <a:p>
            <a:pPr lvl="1">
              <a:buClr>
                <a:schemeClr val="accent2"/>
              </a:buClr>
              <a:buSzPct val="95000"/>
              <a:buFont typeface="Wingdings" pitchFamily="2" charset="2"/>
              <a:buChar char="n"/>
            </a:pPr>
            <a:r>
              <a:rPr lang="en-US" altLang="zh-CN" sz="2300" dirty="0">
                <a:latin typeface="Tahoma" pitchFamily="34" charset="0"/>
              </a:rPr>
              <a:t>output a coherent electromagnetic field in which all waves are at the same frequency and are aligned in a phase</a:t>
            </a:r>
          </a:p>
          <a:p>
            <a:pPr>
              <a:buClr>
                <a:schemeClr val="accent2"/>
              </a:buClr>
              <a:buSzPct val="95000"/>
              <a:buFont typeface="Wingdings" pitchFamily="2" charset="2"/>
              <a:buChar char="n"/>
            </a:pPr>
            <a:r>
              <a:rPr lang="en-US" altLang="zh-CN" sz="2300" b="1" dirty="0"/>
              <a:t>Infrared</a:t>
            </a:r>
          </a:p>
          <a:p>
            <a:pPr lvl="1">
              <a:buClr>
                <a:schemeClr val="accent2"/>
              </a:buClr>
              <a:buSzPct val="95000"/>
              <a:buFont typeface="Wingdings" pitchFamily="2" charset="2"/>
              <a:buChar char="n"/>
            </a:pPr>
            <a:r>
              <a:rPr lang="en-US" altLang="zh-CN" sz="2300" dirty="0"/>
              <a:t>normally a line-of-sight technology but can be bounced or redirected</a:t>
            </a:r>
          </a:p>
          <a:p>
            <a:pPr lvl="1">
              <a:buClr>
                <a:schemeClr val="accent2"/>
              </a:buClr>
              <a:buSzPct val="95000"/>
              <a:buFont typeface="Wingdings" pitchFamily="2" charset="2"/>
              <a:buChar char="n"/>
            </a:pPr>
            <a:r>
              <a:rPr lang="en-US" altLang="zh-CN" sz="2300" dirty="0"/>
              <a:t>cannot go through opaque objects</a:t>
            </a:r>
          </a:p>
          <a:p>
            <a:pPr>
              <a:buClr>
                <a:schemeClr val="accent2"/>
              </a:buClr>
              <a:buSzPct val="95000"/>
              <a:buFont typeface="Wingdings" pitchFamily="2" charset="2"/>
              <a:buChar char="n"/>
            </a:pPr>
            <a:r>
              <a:rPr lang="en-US" altLang="zh-CN" sz="2300" b="1" dirty="0"/>
              <a:t>Radio</a:t>
            </a:r>
          </a:p>
          <a:p>
            <a:pPr lvl="1">
              <a:buClr>
                <a:schemeClr val="accent2"/>
              </a:buClr>
              <a:buSzPct val="95000"/>
              <a:buFont typeface="Wingdings" pitchFamily="2" charset="2"/>
              <a:buChar char="n"/>
            </a:pPr>
            <a:r>
              <a:rPr lang="en-US" altLang="zh-CN" sz="2300" dirty="0"/>
              <a:t>carry data signals that can pass through walls</a:t>
            </a:r>
          </a:p>
          <a:p>
            <a:pPr lvl="1">
              <a:buClr>
                <a:schemeClr val="accent2"/>
              </a:buClr>
              <a:buSzPct val="95000"/>
              <a:buFont typeface="Wingdings" pitchFamily="2" charset="2"/>
              <a:buChar char="n"/>
            </a:pPr>
            <a:r>
              <a:rPr lang="en-US" altLang="zh-CN" sz="2300" dirty="0"/>
              <a:t>both terrestrial and satellite radio technologies</a:t>
            </a:r>
          </a:p>
          <a:p>
            <a:pPr lvl="1">
              <a:buFontTx/>
              <a:buChar char="•"/>
            </a:pPr>
            <a:endParaRPr lang="en-US" altLang="zh-CN" sz="2300" dirty="0">
              <a:latin typeface="Tahoma" pitchFamily="34"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5" fill="hold" grpId="0" nodeType="afterEffect">
                                  <p:stCondLst>
                                    <p:cond delay="0"/>
                                  </p:stCondLst>
                                  <p:childTnLst>
                                    <p:set>
                                      <p:cBhvr>
                                        <p:cTn id="6" dur="1" fill="hold">
                                          <p:stCondLst>
                                            <p:cond delay="0"/>
                                          </p:stCondLst>
                                        </p:cTn>
                                        <p:tgtEl>
                                          <p:spTgt spid="393219"/>
                                        </p:tgtEl>
                                        <p:attrNameLst>
                                          <p:attrName>style.visibility</p:attrName>
                                        </p:attrNameLst>
                                      </p:cBhvr>
                                      <p:to>
                                        <p:strVal val="visible"/>
                                      </p:to>
                                    </p:set>
                                    <p:animEffect transition="in" filter="blinds(vertical)">
                                      <p:cBhvr>
                                        <p:cTn id="7" dur="500"/>
                                        <p:tgtEl>
                                          <p:spTgt spid="3932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93220">
                                            <p:txEl>
                                              <p:pRg st="0" end="0"/>
                                            </p:txEl>
                                          </p:spTgt>
                                        </p:tgtEl>
                                        <p:attrNameLst>
                                          <p:attrName>style.visibility</p:attrName>
                                        </p:attrNameLst>
                                      </p:cBhvr>
                                      <p:to>
                                        <p:strVal val="visible"/>
                                      </p:to>
                                    </p:set>
                                    <p:animEffect transition="in" filter="dissolve">
                                      <p:cBhvr>
                                        <p:cTn id="12" dur="500"/>
                                        <p:tgtEl>
                                          <p:spTgt spid="393220">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93220">
                                            <p:txEl>
                                              <p:pRg st="1" end="1"/>
                                            </p:txEl>
                                          </p:spTgt>
                                        </p:tgtEl>
                                        <p:attrNameLst>
                                          <p:attrName>style.visibility</p:attrName>
                                        </p:attrNameLst>
                                      </p:cBhvr>
                                      <p:to>
                                        <p:strVal val="visible"/>
                                      </p:to>
                                    </p:set>
                                    <p:animEffect transition="in" filter="dissolve">
                                      <p:cBhvr>
                                        <p:cTn id="17" dur="500"/>
                                        <p:tgtEl>
                                          <p:spTgt spid="393220">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93220">
                                            <p:txEl>
                                              <p:pRg st="2" end="2"/>
                                            </p:txEl>
                                          </p:spTgt>
                                        </p:tgtEl>
                                        <p:attrNameLst>
                                          <p:attrName>style.visibility</p:attrName>
                                        </p:attrNameLst>
                                      </p:cBhvr>
                                      <p:to>
                                        <p:strVal val="visible"/>
                                      </p:to>
                                    </p:set>
                                    <p:animEffect transition="in" filter="dissolve">
                                      <p:cBhvr>
                                        <p:cTn id="22" dur="500"/>
                                        <p:tgtEl>
                                          <p:spTgt spid="393220">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93220">
                                            <p:txEl>
                                              <p:pRg st="3" end="3"/>
                                            </p:txEl>
                                          </p:spTgt>
                                        </p:tgtEl>
                                        <p:attrNameLst>
                                          <p:attrName>style.visibility</p:attrName>
                                        </p:attrNameLst>
                                      </p:cBhvr>
                                      <p:to>
                                        <p:strVal val="visible"/>
                                      </p:to>
                                    </p:set>
                                    <p:animEffect transition="in" filter="dissolve">
                                      <p:cBhvr>
                                        <p:cTn id="27" dur="500"/>
                                        <p:tgtEl>
                                          <p:spTgt spid="393220">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93220">
                                            <p:txEl>
                                              <p:pRg st="4" end="4"/>
                                            </p:txEl>
                                          </p:spTgt>
                                        </p:tgtEl>
                                        <p:attrNameLst>
                                          <p:attrName>style.visibility</p:attrName>
                                        </p:attrNameLst>
                                      </p:cBhvr>
                                      <p:to>
                                        <p:strVal val="visible"/>
                                      </p:to>
                                    </p:set>
                                    <p:animEffect transition="in" filter="dissolve">
                                      <p:cBhvr>
                                        <p:cTn id="32" dur="500"/>
                                        <p:tgtEl>
                                          <p:spTgt spid="393220">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93220">
                                            <p:txEl>
                                              <p:pRg st="5" end="5"/>
                                            </p:txEl>
                                          </p:spTgt>
                                        </p:tgtEl>
                                        <p:attrNameLst>
                                          <p:attrName>style.visibility</p:attrName>
                                        </p:attrNameLst>
                                      </p:cBhvr>
                                      <p:to>
                                        <p:strVal val="visible"/>
                                      </p:to>
                                    </p:set>
                                    <p:animEffect transition="in" filter="dissolve">
                                      <p:cBhvr>
                                        <p:cTn id="37" dur="500"/>
                                        <p:tgtEl>
                                          <p:spTgt spid="393220">
                                            <p:txEl>
                                              <p:pRg st="5" end="5"/>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93220">
                                            <p:txEl>
                                              <p:pRg st="6" end="6"/>
                                            </p:txEl>
                                          </p:spTgt>
                                        </p:tgtEl>
                                        <p:attrNameLst>
                                          <p:attrName>style.visibility</p:attrName>
                                        </p:attrNameLst>
                                      </p:cBhvr>
                                      <p:to>
                                        <p:strVal val="visible"/>
                                      </p:to>
                                    </p:set>
                                    <p:animEffect transition="in" filter="dissolve">
                                      <p:cBhvr>
                                        <p:cTn id="42" dur="500"/>
                                        <p:tgtEl>
                                          <p:spTgt spid="393220">
                                            <p:txEl>
                                              <p:pRg st="6" end="6"/>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93220">
                                            <p:txEl>
                                              <p:pRg st="7" end="7"/>
                                            </p:txEl>
                                          </p:spTgt>
                                        </p:tgtEl>
                                        <p:attrNameLst>
                                          <p:attrName>style.visibility</p:attrName>
                                        </p:attrNameLst>
                                      </p:cBhvr>
                                      <p:to>
                                        <p:strVal val="visible"/>
                                      </p:to>
                                    </p:set>
                                    <p:animEffect transition="in" filter="dissolve">
                                      <p:cBhvr>
                                        <p:cTn id="47" dur="500"/>
                                        <p:tgtEl>
                                          <p:spTgt spid="39322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3219" grpId="0" autoUpdateAnimBg="0"/>
      <p:bldP spid="393220" grpId="0" build="p" bldLvl="2"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0690" name="Rectangle 2"/>
          <p:cNvSpPr>
            <a:spLocks noGrp="1" noChangeArrowheads="1"/>
          </p:cNvSpPr>
          <p:nvPr>
            <p:ph type="title"/>
          </p:nvPr>
        </p:nvSpPr>
        <p:spPr>
          <a:xfrm>
            <a:off x="611188" y="404813"/>
            <a:ext cx="7793037" cy="1143000"/>
          </a:xfrm>
        </p:spPr>
        <p:txBody>
          <a:bodyPr/>
          <a:lstStyle/>
          <a:p>
            <a:pPr eaLnBrk="1" hangingPunct="1"/>
            <a:r>
              <a:rPr lang="en-US" altLang="zh-CN" smtClean="0"/>
              <a:t>OSI Layer1: Physical Layer</a:t>
            </a:r>
          </a:p>
        </p:txBody>
      </p:sp>
      <p:sp>
        <p:nvSpPr>
          <p:cNvPr id="370691" name="Rectangle 3"/>
          <p:cNvSpPr>
            <a:spLocks noGrp="1" noChangeArrowheads="1"/>
          </p:cNvSpPr>
          <p:nvPr>
            <p:ph type="body" idx="1"/>
          </p:nvPr>
        </p:nvSpPr>
        <p:spPr>
          <a:xfrm>
            <a:off x="285750" y="1785938"/>
            <a:ext cx="8858250" cy="4167187"/>
          </a:xfrm>
        </p:spPr>
        <p:txBody>
          <a:bodyPr/>
          <a:lstStyle/>
          <a:p>
            <a:pPr eaLnBrk="1" hangingPunct="1">
              <a:lnSpc>
                <a:spcPct val="150000"/>
              </a:lnSpc>
              <a:buFont typeface="Wingdings" pitchFamily="82" charset="2"/>
              <a:buChar char="p"/>
              <a:defRPr/>
            </a:pPr>
            <a:r>
              <a:rPr lang="en-US" altLang="zh-CN" dirty="0" smtClean="0"/>
              <a:t>Type of Network</a:t>
            </a:r>
          </a:p>
          <a:p>
            <a:pPr eaLnBrk="1" hangingPunct="1">
              <a:lnSpc>
                <a:spcPct val="150000"/>
              </a:lnSpc>
              <a:buFont typeface="Wingdings" pitchFamily="82" charset="2"/>
              <a:buChar char="p"/>
              <a:defRPr/>
            </a:pPr>
            <a:r>
              <a:rPr lang="en-US" altLang="zh-CN" dirty="0" smtClean="0"/>
              <a:t>LAN Media</a:t>
            </a:r>
          </a:p>
          <a:p>
            <a:pPr eaLnBrk="1" hangingPunct="1">
              <a:lnSpc>
                <a:spcPct val="150000"/>
              </a:lnSpc>
              <a:buFont typeface="Wingdings" pitchFamily="82" charset="2"/>
              <a:buChar char="p"/>
              <a:defRPr/>
            </a:pPr>
            <a:r>
              <a:rPr lang="en-US" altLang="zh-CN" dirty="0" smtClean="0">
                <a:solidFill>
                  <a:schemeClr val="accent6"/>
                </a:solidFill>
              </a:rPr>
              <a:t>UTP for Ethernet</a:t>
            </a:r>
          </a:p>
          <a:p>
            <a:pPr eaLnBrk="1" hangingPunct="1">
              <a:lnSpc>
                <a:spcPct val="150000"/>
              </a:lnSpc>
              <a:buFont typeface="Wingdings" pitchFamily="82" charset="2"/>
              <a:buChar char="p"/>
              <a:defRPr/>
            </a:pPr>
            <a:r>
              <a:rPr lang="en-US" altLang="zh-CN" dirty="0" smtClean="0"/>
              <a:t>Media and signal Problems </a:t>
            </a:r>
          </a:p>
          <a:p>
            <a:pPr eaLnBrk="1" hangingPunct="1">
              <a:lnSpc>
                <a:spcPct val="150000"/>
              </a:lnSpc>
              <a:buFont typeface="Wingdings" pitchFamily="82" charset="2"/>
              <a:buChar char="p"/>
              <a:defRPr/>
            </a:pPr>
            <a:r>
              <a:rPr lang="en-US" altLang="zh-CN" dirty="0" smtClean="0"/>
              <a:t>Basic Knowledge of Data Communication</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370690"/>
                                        </p:tgtEl>
                                        <p:attrNameLst>
                                          <p:attrName>style.visibility</p:attrName>
                                        </p:attrNameLst>
                                      </p:cBhvr>
                                      <p:to>
                                        <p:strVal val="visible"/>
                                      </p:to>
                                    </p:set>
                                    <p:animEffect transition="in" filter="checkerboard(across)">
                                      <p:cBhvr>
                                        <p:cTn id="7" dur="500"/>
                                        <p:tgtEl>
                                          <p:spTgt spid="3706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5" fill="hold" grpId="0" nodeType="clickEffect">
                                  <p:stCondLst>
                                    <p:cond delay="0"/>
                                  </p:stCondLst>
                                  <p:childTnLst>
                                    <p:set>
                                      <p:cBhvr>
                                        <p:cTn id="11" dur="1" fill="hold">
                                          <p:stCondLst>
                                            <p:cond delay="0"/>
                                          </p:stCondLst>
                                        </p:cTn>
                                        <p:tgtEl>
                                          <p:spTgt spid="370691">
                                            <p:txEl>
                                              <p:pRg st="0" end="0"/>
                                            </p:txEl>
                                          </p:spTgt>
                                        </p:tgtEl>
                                        <p:attrNameLst>
                                          <p:attrName>style.visibility</p:attrName>
                                        </p:attrNameLst>
                                      </p:cBhvr>
                                      <p:to>
                                        <p:strVal val="visible"/>
                                      </p:to>
                                    </p:set>
                                    <p:animEffect transition="in" filter="checkerboard(down)">
                                      <p:cBhvr>
                                        <p:cTn id="12" dur="500"/>
                                        <p:tgtEl>
                                          <p:spTgt spid="37069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5" fill="hold" grpId="0" nodeType="clickEffect">
                                  <p:stCondLst>
                                    <p:cond delay="0"/>
                                  </p:stCondLst>
                                  <p:childTnLst>
                                    <p:set>
                                      <p:cBhvr>
                                        <p:cTn id="16" dur="1" fill="hold">
                                          <p:stCondLst>
                                            <p:cond delay="0"/>
                                          </p:stCondLst>
                                        </p:cTn>
                                        <p:tgtEl>
                                          <p:spTgt spid="370691">
                                            <p:txEl>
                                              <p:pRg st="1" end="1"/>
                                            </p:txEl>
                                          </p:spTgt>
                                        </p:tgtEl>
                                        <p:attrNameLst>
                                          <p:attrName>style.visibility</p:attrName>
                                        </p:attrNameLst>
                                      </p:cBhvr>
                                      <p:to>
                                        <p:strVal val="visible"/>
                                      </p:to>
                                    </p:set>
                                    <p:animEffect transition="in" filter="checkerboard(down)">
                                      <p:cBhvr>
                                        <p:cTn id="17" dur="500"/>
                                        <p:tgtEl>
                                          <p:spTgt spid="37069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5" fill="hold" grpId="0" nodeType="clickEffect">
                                  <p:stCondLst>
                                    <p:cond delay="0"/>
                                  </p:stCondLst>
                                  <p:childTnLst>
                                    <p:set>
                                      <p:cBhvr>
                                        <p:cTn id="21" dur="1" fill="hold">
                                          <p:stCondLst>
                                            <p:cond delay="0"/>
                                          </p:stCondLst>
                                        </p:cTn>
                                        <p:tgtEl>
                                          <p:spTgt spid="370691">
                                            <p:txEl>
                                              <p:pRg st="2" end="2"/>
                                            </p:txEl>
                                          </p:spTgt>
                                        </p:tgtEl>
                                        <p:attrNameLst>
                                          <p:attrName>style.visibility</p:attrName>
                                        </p:attrNameLst>
                                      </p:cBhvr>
                                      <p:to>
                                        <p:strVal val="visible"/>
                                      </p:to>
                                    </p:set>
                                    <p:animEffect transition="in" filter="checkerboard(down)">
                                      <p:cBhvr>
                                        <p:cTn id="22" dur="500"/>
                                        <p:tgtEl>
                                          <p:spTgt spid="370691">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5" fill="hold" grpId="0" nodeType="clickEffect">
                                  <p:stCondLst>
                                    <p:cond delay="0"/>
                                  </p:stCondLst>
                                  <p:childTnLst>
                                    <p:set>
                                      <p:cBhvr>
                                        <p:cTn id="26" dur="1" fill="hold">
                                          <p:stCondLst>
                                            <p:cond delay="0"/>
                                          </p:stCondLst>
                                        </p:cTn>
                                        <p:tgtEl>
                                          <p:spTgt spid="370691">
                                            <p:txEl>
                                              <p:pRg st="3" end="3"/>
                                            </p:txEl>
                                          </p:spTgt>
                                        </p:tgtEl>
                                        <p:attrNameLst>
                                          <p:attrName>style.visibility</p:attrName>
                                        </p:attrNameLst>
                                      </p:cBhvr>
                                      <p:to>
                                        <p:strVal val="visible"/>
                                      </p:to>
                                    </p:set>
                                    <p:animEffect transition="in" filter="checkerboard(down)">
                                      <p:cBhvr>
                                        <p:cTn id="27" dur="500"/>
                                        <p:tgtEl>
                                          <p:spTgt spid="370691">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5" fill="hold" grpId="0" nodeType="clickEffect">
                                  <p:stCondLst>
                                    <p:cond delay="0"/>
                                  </p:stCondLst>
                                  <p:childTnLst>
                                    <p:set>
                                      <p:cBhvr>
                                        <p:cTn id="31" dur="1" fill="hold">
                                          <p:stCondLst>
                                            <p:cond delay="0"/>
                                          </p:stCondLst>
                                        </p:cTn>
                                        <p:tgtEl>
                                          <p:spTgt spid="370691">
                                            <p:txEl>
                                              <p:pRg st="4" end="4"/>
                                            </p:txEl>
                                          </p:spTgt>
                                        </p:tgtEl>
                                        <p:attrNameLst>
                                          <p:attrName>style.visibility</p:attrName>
                                        </p:attrNameLst>
                                      </p:cBhvr>
                                      <p:to>
                                        <p:strVal val="visible"/>
                                      </p:to>
                                    </p:set>
                                    <p:animEffect transition="in" filter="checkerboard(down)">
                                      <p:cBhvr>
                                        <p:cTn id="32" dur="500"/>
                                        <p:tgtEl>
                                          <p:spTgt spid="3706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690" grpId="0" autoUpdateAnimBg="0"/>
      <p:bldP spid="370691" grpId="0" build="p" bldLvl="2" autoUpdateAnimBg="0"/>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0690" name="Rectangle 2"/>
          <p:cNvSpPr>
            <a:spLocks noGrp="1" noChangeArrowheads="1"/>
          </p:cNvSpPr>
          <p:nvPr>
            <p:ph type="title"/>
          </p:nvPr>
        </p:nvSpPr>
        <p:spPr>
          <a:xfrm>
            <a:off x="611188" y="404813"/>
            <a:ext cx="7793037" cy="1143000"/>
          </a:xfrm>
        </p:spPr>
        <p:txBody>
          <a:bodyPr/>
          <a:lstStyle/>
          <a:p>
            <a:pPr eaLnBrk="1" hangingPunct="1"/>
            <a:r>
              <a:rPr lang="en-US" altLang="zh-CN" smtClean="0"/>
              <a:t>OSI Layer1: Physical Layer</a:t>
            </a:r>
          </a:p>
        </p:txBody>
      </p:sp>
      <p:sp>
        <p:nvSpPr>
          <p:cNvPr id="370691" name="Rectangle 3"/>
          <p:cNvSpPr>
            <a:spLocks noGrp="1" noChangeArrowheads="1"/>
          </p:cNvSpPr>
          <p:nvPr>
            <p:ph type="body" idx="1"/>
          </p:nvPr>
        </p:nvSpPr>
        <p:spPr>
          <a:xfrm>
            <a:off x="285750" y="1785938"/>
            <a:ext cx="8858250" cy="4167187"/>
          </a:xfrm>
        </p:spPr>
        <p:txBody>
          <a:bodyPr/>
          <a:lstStyle/>
          <a:p>
            <a:pPr eaLnBrk="1" hangingPunct="1">
              <a:lnSpc>
                <a:spcPct val="150000"/>
              </a:lnSpc>
              <a:buFont typeface="Wingdings" pitchFamily="2" charset="2"/>
              <a:buChar char="p"/>
            </a:pPr>
            <a:r>
              <a:rPr lang="en-US" altLang="zh-CN" smtClean="0">
                <a:solidFill>
                  <a:srgbClr val="C00000"/>
                </a:solidFill>
              </a:rPr>
              <a:t>Type of Network</a:t>
            </a:r>
          </a:p>
          <a:p>
            <a:pPr eaLnBrk="1" hangingPunct="1">
              <a:lnSpc>
                <a:spcPct val="150000"/>
              </a:lnSpc>
              <a:buFont typeface="Wingdings" pitchFamily="2" charset="2"/>
              <a:buChar char="p"/>
            </a:pPr>
            <a:r>
              <a:rPr lang="en-US" altLang="zh-CN" smtClean="0"/>
              <a:t>LAN Media</a:t>
            </a:r>
          </a:p>
          <a:p>
            <a:pPr eaLnBrk="1" hangingPunct="1">
              <a:lnSpc>
                <a:spcPct val="150000"/>
              </a:lnSpc>
              <a:buFont typeface="Wingdings" pitchFamily="2" charset="2"/>
              <a:buChar char="p"/>
            </a:pPr>
            <a:r>
              <a:rPr lang="en-US" altLang="zh-CN" smtClean="0"/>
              <a:t>UTP for Ethernet</a:t>
            </a:r>
          </a:p>
          <a:p>
            <a:pPr eaLnBrk="1" hangingPunct="1">
              <a:lnSpc>
                <a:spcPct val="150000"/>
              </a:lnSpc>
              <a:buFont typeface="Wingdings" pitchFamily="2" charset="2"/>
              <a:buChar char="p"/>
            </a:pPr>
            <a:r>
              <a:rPr lang="en-US" altLang="zh-CN" smtClean="0"/>
              <a:t>Media and signal Problems </a:t>
            </a:r>
          </a:p>
          <a:p>
            <a:pPr eaLnBrk="1" hangingPunct="1">
              <a:lnSpc>
                <a:spcPct val="150000"/>
              </a:lnSpc>
              <a:buFont typeface="Wingdings" pitchFamily="2" charset="2"/>
              <a:buChar char="p"/>
            </a:pPr>
            <a:r>
              <a:rPr lang="en-US" altLang="zh-CN" smtClean="0"/>
              <a:t>Basic Knowledge of Data Communication</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370690"/>
                                        </p:tgtEl>
                                        <p:attrNameLst>
                                          <p:attrName>style.visibility</p:attrName>
                                        </p:attrNameLst>
                                      </p:cBhvr>
                                      <p:to>
                                        <p:strVal val="visible"/>
                                      </p:to>
                                    </p:set>
                                    <p:animEffect transition="in" filter="checkerboard(across)">
                                      <p:cBhvr>
                                        <p:cTn id="7" dur="500"/>
                                        <p:tgtEl>
                                          <p:spTgt spid="3706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5" fill="hold" grpId="0" nodeType="clickEffect">
                                  <p:stCondLst>
                                    <p:cond delay="0"/>
                                  </p:stCondLst>
                                  <p:childTnLst>
                                    <p:set>
                                      <p:cBhvr>
                                        <p:cTn id="11" dur="1" fill="hold">
                                          <p:stCondLst>
                                            <p:cond delay="0"/>
                                          </p:stCondLst>
                                        </p:cTn>
                                        <p:tgtEl>
                                          <p:spTgt spid="370691">
                                            <p:txEl>
                                              <p:pRg st="0" end="0"/>
                                            </p:txEl>
                                          </p:spTgt>
                                        </p:tgtEl>
                                        <p:attrNameLst>
                                          <p:attrName>style.visibility</p:attrName>
                                        </p:attrNameLst>
                                      </p:cBhvr>
                                      <p:to>
                                        <p:strVal val="visible"/>
                                      </p:to>
                                    </p:set>
                                    <p:animEffect transition="in" filter="checkerboard(down)">
                                      <p:cBhvr>
                                        <p:cTn id="12" dur="500"/>
                                        <p:tgtEl>
                                          <p:spTgt spid="37069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5" fill="hold" grpId="0" nodeType="clickEffect">
                                  <p:stCondLst>
                                    <p:cond delay="0"/>
                                  </p:stCondLst>
                                  <p:childTnLst>
                                    <p:set>
                                      <p:cBhvr>
                                        <p:cTn id="16" dur="1" fill="hold">
                                          <p:stCondLst>
                                            <p:cond delay="0"/>
                                          </p:stCondLst>
                                        </p:cTn>
                                        <p:tgtEl>
                                          <p:spTgt spid="370691">
                                            <p:txEl>
                                              <p:pRg st="1" end="1"/>
                                            </p:txEl>
                                          </p:spTgt>
                                        </p:tgtEl>
                                        <p:attrNameLst>
                                          <p:attrName>style.visibility</p:attrName>
                                        </p:attrNameLst>
                                      </p:cBhvr>
                                      <p:to>
                                        <p:strVal val="visible"/>
                                      </p:to>
                                    </p:set>
                                    <p:animEffect transition="in" filter="checkerboard(down)">
                                      <p:cBhvr>
                                        <p:cTn id="17" dur="500"/>
                                        <p:tgtEl>
                                          <p:spTgt spid="37069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5" fill="hold" grpId="0" nodeType="clickEffect">
                                  <p:stCondLst>
                                    <p:cond delay="0"/>
                                  </p:stCondLst>
                                  <p:childTnLst>
                                    <p:set>
                                      <p:cBhvr>
                                        <p:cTn id="21" dur="1" fill="hold">
                                          <p:stCondLst>
                                            <p:cond delay="0"/>
                                          </p:stCondLst>
                                        </p:cTn>
                                        <p:tgtEl>
                                          <p:spTgt spid="370691">
                                            <p:txEl>
                                              <p:pRg st="2" end="2"/>
                                            </p:txEl>
                                          </p:spTgt>
                                        </p:tgtEl>
                                        <p:attrNameLst>
                                          <p:attrName>style.visibility</p:attrName>
                                        </p:attrNameLst>
                                      </p:cBhvr>
                                      <p:to>
                                        <p:strVal val="visible"/>
                                      </p:to>
                                    </p:set>
                                    <p:animEffect transition="in" filter="checkerboard(down)">
                                      <p:cBhvr>
                                        <p:cTn id="22" dur="500"/>
                                        <p:tgtEl>
                                          <p:spTgt spid="370691">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5" fill="hold" grpId="0" nodeType="clickEffect">
                                  <p:stCondLst>
                                    <p:cond delay="0"/>
                                  </p:stCondLst>
                                  <p:childTnLst>
                                    <p:set>
                                      <p:cBhvr>
                                        <p:cTn id="26" dur="1" fill="hold">
                                          <p:stCondLst>
                                            <p:cond delay="0"/>
                                          </p:stCondLst>
                                        </p:cTn>
                                        <p:tgtEl>
                                          <p:spTgt spid="370691">
                                            <p:txEl>
                                              <p:pRg st="3" end="3"/>
                                            </p:txEl>
                                          </p:spTgt>
                                        </p:tgtEl>
                                        <p:attrNameLst>
                                          <p:attrName>style.visibility</p:attrName>
                                        </p:attrNameLst>
                                      </p:cBhvr>
                                      <p:to>
                                        <p:strVal val="visible"/>
                                      </p:to>
                                    </p:set>
                                    <p:animEffect transition="in" filter="checkerboard(down)">
                                      <p:cBhvr>
                                        <p:cTn id="27" dur="500"/>
                                        <p:tgtEl>
                                          <p:spTgt spid="370691">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5" fill="hold" grpId="0" nodeType="clickEffect">
                                  <p:stCondLst>
                                    <p:cond delay="0"/>
                                  </p:stCondLst>
                                  <p:childTnLst>
                                    <p:set>
                                      <p:cBhvr>
                                        <p:cTn id="31" dur="1" fill="hold">
                                          <p:stCondLst>
                                            <p:cond delay="0"/>
                                          </p:stCondLst>
                                        </p:cTn>
                                        <p:tgtEl>
                                          <p:spTgt spid="370691">
                                            <p:txEl>
                                              <p:pRg st="4" end="4"/>
                                            </p:txEl>
                                          </p:spTgt>
                                        </p:tgtEl>
                                        <p:attrNameLst>
                                          <p:attrName>style.visibility</p:attrName>
                                        </p:attrNameLst>
                                      </p:cBhvr>
                                      <p:to>
                                        <p:strVal val="visible"/>
                                      </p:to>
                                    </p:set>
                                    <p:animEffect transition="in" filter="checkerboard(down)">
                                      <p:cBhvr>
                                        <p:cTn id="32" dur="500"/>
                                        <p:tgtEl>
                                          <p:spTgt spid="3706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690" grpId="0" autoUpdateAnimBg="0"/>
      <p:bldP spid="370691" grpId="0" build="p" bldLvl="2"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ChangeArrowheads="1"/>
          </p:cNvSpPr>
          <p:nvPr/>
        </p:nvSpPr>
        <p:spPr bwMode="auto">
          <a:xfrm>
            <a:off x="762000" y="609600"/>
            <a:ext cx="8382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kumimoji="1" lang="en-US" altLang="zh-CN" sz="3600">
                <a:solidFill>
                  <a:schemeClr val="tx2"/>
                </a:solidFill>
                <a:latin typeface="Tahoma" pitchFamily="34" charset="0"/>
              </a:rPr>
              <a:t>Cable Specification and Termination</a:t>
            </a:r>
          </a:p>
        </p:txBody>
      </p:sp>
      <p:sp>
        <p:nvSpPr>
          <p:cNvPr id="395267" name="Text Box 3"/>
          <p:cNvSpPr txBox="1">
            <a:spLocks noChangeArrowheads="1"/>
          </p:cNvSpPr>
          <p:nvPr/>
        </p:nvSpPr>
        <p:spPr bwMode="auto">
          <a:xfrm>
            <a:off x="533400" y="1773238"/>
            <a:ext cx="8610600" cy="381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460375"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spcAft>
                <a:spcPct val="50000"/>
              </a:spcAft>
              <a:buClr>
                <a:schemeClr val="accent2"/>
              </a:buClr>
              <a:buFont typeface="Wingdings" pitchFamily="2" charset="2"/>
              <a:buChar char="p"/>
            </a:pPr>
            <a:r>
              <a:rPr lang="en-US" altLang="zh-CN" sz="2400">
                <a:latin typeface="Arial" charset="0"/>
              </a:rPr>
              <a:t>The standards for networking media were developed and issued by the following groups:</a:t>
            </a:r>
          </a:p>
          <a:p>
            <a:pPr lvl="1" eaLnBrk="1" hangingPunct="1">
              <a:lnSpc>
                <a:spcPct val="40000"/>
              </a:lnSpc>
              <a:spcBef>
                <a:spcPct val="50000"/>
              </a:spcBef>
              <a:spcAft>
                <a:spcPct val="50000"/>
              </a:spcAft>
              <a:buClr>
                <a:schemeClr val="accent2"/>
              </a:buClr>
              <a:buSzPct val="90000"/>
              <a:buFont typeface="Wingdings" pitchFamily="2" charset="2"/>
              <a:buChar char="n"/>
            </a:pPr>
            <a:r>
              <a:rPr lang="en-US" altLang="zh-CN" sz="2400">
                <a:latin typeface="Arial" charset="0"/>
                <a:sym typeface="Wingdings 3" pitchFamily="18" charset="2"/>
              </a:rPr>
              <a:t>IEEE—Institute of Electrical and Electronics Engineers</a:t>
            </a:r>
          </a:p>
          <a:p>
            <a:pPr lvl="1" eaLnBrk="1" hangingPunct="1">
              <a:spcBef>
                <a:spcPct val="25000"/>
              </a:spcBef>
              <a:spcAft>
                <a:spcPct val="25000"/>
              </a:spcAft>
              <a:buClr>
                <a:schemeClr val="accent2"/>
              </a:buClr>
              <a:buSzPct val="90000"/>
              <a:buFont typeface="Wingdings" pitchFamily="2" charset="2"/>
              <a:buChar char="n"/>
            </a:pPr>
            <a:r>
              <a:rPr lang="en-US" altLang="zh-CN" sz="2400">
                <a:latin typeface="Arial" charset="0"/>
                <a:sym typeface="Wingdings 3" pitchFamily="18" charset="2"/>
              </a:rPr>
              <a:t>UL—Underwriters Laboratories</a:t>
            </a:r>
          </a:p>
          <a:p>
            <a:pPr lvl="1" eaLnBrk="1" hangingPunct="1">
              <a:lnSpc>
                <a:spcPct val="130000"/>
              </a:lnSpc>
              <a:spcBef>
                <a:spcPct val="25000"/>
              </a:spcBef>
              <a:spcAft>
                <a:spcPct val="25000"/>
              </a:spcAft>
              <a:buClr>
                <a:schemeClr val="accent2"/>
              </a:buClr>
              <a:buSzPct val="90000"/>
              <a:buFont typeface="Wingdings" pitchFamily="2" charset="2"/>
              <a:buChar char="n"/>
            </a:pPr>
            <a:r>
              <a:rPr lang="en-US" altLang="zh-CN" sz="2400">
                <a:latin typeface="Arial" charset="0"/>
                <a:sym typeface="Wingdings 3" pitchFamily="18" charset="2"/>
              </a:rPr>
              <a:t>EIA—Electronic Industries Alliance</a:t>
            </a:r>
          </a:p>
          <a:p>
            <a:pPr lvl="1" eaLnBrk="1" hangingPunct="1">
              <a:spcBef>
                <a:spcPct val="50000"/>
              </a:spcBef>
              <a:buClr>
                <a:schemeClr val="accent2"/>
              </a:buClr>
              <a:buSzPct val="90000"/>
              <a:buFont typeface="Wingdings" pitchFamily="2" charset="2"/>
              <a:buChar char="n"/>
            </a:pPr>
            <a:r>
              <a:rPr lang="en-US" altLang="zh-CN" sz="2400">
                <a:latin typeface="Arial" charset="0"/>
                <a:sym typeface="Wingdings 3" pitchFamily="18" charset="2"/>
              </a:rPr>
              <a:t>TIA—Telecommunications Industry Association</a:t>
            </a:r>
          </a:p>
          <a:p>
            <a:pPr lvl="1" eaLnBrk="1" hangingPunct="1">
              <a:spcBef>
                <a:spcPct val="50000"/>
              </a:spcBef>
              <a:buClr>
                <a:schemeClr val="accent2"/>
              </a:buClr>
              <a:buSzPct val="90000"/>
              <a:buFont typeface="Wingdings" pitchFamily="2" charset="2"/>
              <a:buChar char="n"/>
            </a:pPr>
            <a:r>
              <a:rPr lang="en-US" altLang="zh-CN" sz="2400">
                <a:latin typeface="Arial" charset="0"/>
                <a:sym typeface="Wingdings 3" pitchFamily="18" charset="2"/>
              </a:rPr>
              <a:t>ANSI—American National Standards Institute</a:t>
            </a:r>
            <a:endParaRPr lang="en-US" altLang="zh-CN" sz="2400">
              <a:latin typeface="Arial"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95266"/>
                                        </p:tgtEl>
                                        <p:attrNameLst>
                                          <p:attrName>style.visibility</p:attrName>
                                        </p:attrNameLst>
                                      </p:cBhvr>
                                      <p:to>
                                        <p:strVal val="visible"/>
                                      </p:to>
                                    </p:set>
                                    <p:animEffect transition="in" filter="randombar(horizontal)">
                                      <p:cBhvr>
                                        <p:cTn id="7" dur="500"/>
                                        <p:tgtEl>
                                          <p:spTgt spid="3952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95267">
                                            <p:txEl>
                                              <p:pRg st="0" end="0"/>
                                            </p:txEl>
                                          </p:spTgt>
                                        </p:tgtEl>
                                        <p:attrNameLst>
                                          <p:attrName>style.visibility</p:attrName>
                                        </p:attrNameLst>
                                      </p:cBhvr>
                                      <p:to>
                                        <p:strVal val="visible"/>
                                      </p:to>
                                    </p:set>
                                    <p:animEffect transition="in" filter="randombar(horizontal)">
                                      <p:cBhvr>
                                        <p:cTn id="12" dur="500"/>
                                        <p:tgtEl>
                                          <p:spTgt spid="395267">
                                            <p:txEl>
                                              <p:pRg st="0" end="0"/>
                                            </p:txEl>
                                          </p:spTgt>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395267">
                                            <p:txEl>
                                              <p:pRg st="1" end="1"/>
                                            </p:txEl>
                                          </p:spTgt>
                                        </p:tgtEl>
                                        <p:attrNameLst>
                                          <p:attrName>style.visibility</p:attrName>
                                        </p:attrNameLst>
                                      </p:cBhvr>
                                      <p:to>
                                        <p:strVal val="visible"/>
                                      </p:to>
                                    </p:set>
                                    <p:animEffect transition="in" filter="randombar(horizontal)">
                                      <p:cBhvr>
                                        <p:cTn id="15" dur="500"/>
                                        <p:tgtEl>
                                          <p:spTgt spid="395267">
                                            <p:txEl>
                                              <p:pRg st="1" end="1"/>
                                            </p:txEl>
                                          </p:spTgt>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395267">
                                            <p:txEl>
                                              <p:pRg st="2" end="2"/>
                                            </p:txEl>
                                          </p:spTgt>
                                        </p:tgtEl>
                                        <p:attrNameLst>
                                          <p:attrName>style.visibility</p:attrName>
                                        </p:attrNameLst>
                                      </p:cBhvr>
                                      <p:to>
                                        <p:strVal val="visible"/>
                                      </p:to>
                                    </p:set>
                                    <p:animEffect transition="in" filter="randombar(horizontal)">
                                      <p:cBhvr>
                                        <p:cTn id="18" dur="500"/>
                                        <p:tgtEl>
                                          <p:spTgt spid="395267">
                                            <p:txEl>
                                              <p:pRg st="2" end="2"/>
                                            </p:txEl>
                                          </p:spTgt>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395267">
                                            <p:txEl>
                                              <p:pRg st="3" end="3"/>
                                            </p:txEl>
                                          </p:spTgt>
                                        </p:tgtEl>
                                        <p:attrNameLst>
                                          <p:attrName>style.visibility</p:attrName>
                                        </p:attrNameLst>
                                      </p:cBhvr>
                                      <p:to>
                                        <p:strVal val="visible"/>
                                      </p:to>
                                    </p:set>
                                    <p:animEffect transition="in" filter="randombar(horizontal)">
                                      <p:cBhvr>
                                        <p:cTn id="21" dur="500"/>
                                        <p:tgtEl>
                                          <p:spTgt spid="395267">
                                            <p:txEl>
                                              <p:pRg st="3" end="3"/>
                                            </p:txEl>
                                          </p:spTgt>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95267">
                                            <p:txEl>
                                              <p:pRg st="4" end="4"/>
                                            </p:txEl>
                                          </p:spTgt>
                                        </p:tgtEl>
                                        <p:attrNameLst>
                                          <p:attrName>style.visibility</p:attrName>
                                        </p:attrNameLst>
                                      </p:cBhvr>
                                      <p:to>
                                        <p:strVal val="visible"/>
                                      </p:to>
                                    </p:set>
                                    <p:animEffect transition="in" filter="randombar(horizontal)">
                                      <p:cBhvr>
                                        <p:cTn id="24" dur="500"/>
                                        <p:tgtEl>
                                          <p:spTgt spid="395267">
                                            <p:txEl>
                                              <p:pRg st="4" end="4"/>
                                            </p:txEl>
                                          </p:spTgt>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395267">
                                            <p:txEl>
                                              <p:pRg st="5" end="5"/>
                                            </p:txEl>
                                          </p:spTgt>
                                        </p:tgtEl>
                                        <p:attrNameLst>
                                          <p:attrName>style.visibility</p:attrName>
                                        </p:attrNameLst>
                                      </p:cBhvr>
                                      <p:to>
                                        <p:strVal val="visible"/>
                                      </p:to>
                                    </p:set>
                                    <p:animEffect transition="in" filter="randombar(horizontal)">
                                      <p:cBhvr>
                                        <p:cTn id="27" dur="500"/>
                                        <p:tgtEl>
                                          <p:spTgt spid="39526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5266" grpId="0" autoUpdateAnimBg="0"/>
      <p:bldP spid="395267" grpId="0" build="p"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260350"/>
            <a:ext cx="8856662" cy="622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矩形 1"/>
          <p:cNvSpPr>
            <a:spLocks noChangeArrowheads="1"/>
          </p:cNvSpPr>
          <p:nvPr/>
        </p:nvSpPr>
        <p:spPr bwMode="auto">
          <a:xfrm>
            <a:off x="468313" y="1773238"/>
            <a:ext cx="84963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44500" indent="-349250">
              <a:buClr>
                <a:schemeClr val="accent2"/>
              </a:buClr>
              <a:buFont typeface="Wingdings" pitchFamily="2" charset="2"/>
              <a:buChar char="p"/>
            </a:pPr>
            <a:r>
              <a:rPr lang="zh-CN" altLang="en-US" sz="2000"/>
              <a:t>一类线：主要用于语音传输，不用于数据传输 </a:t>
            </a:r>
          </a:p>
          <a:p>
            <a:pPr marL="444500" indent="-349250">
              <a:buClr>
                <a:schemeClr val="accent2"/>
              </a:buClr>
              <a:buFont typeface="Wingdings" pitchFamily="2" charset="2"/>
              <a:buChar char="p"/>
            </a:pPr>
            <a:r>
              <a:rPr lang="zh-CN" altLang="en-US" sz="2000"/>
              <a:t>二类线：传输频率</a:t>
            </a:r>
            <a:r>
              <a:rPr lang="en-US" altLang="zh-CN" sz="2000"/>
              <a:t>1MHz</a:t>
            </a:r>
            <a:r>
              <a:rPr lang="zh-CN" altLang="en-US" sz="2000"/>
              <a:t>，用于语音和最高</a:t>
            </a:r>
            <a:r>
              <a:rPr lang="en-US" altLang="zh-CN" sz="2000"/>
              <a:t>4Mbps</a:t>
            </a:r>
            <a:r>
              <a:rPr lang="zh-CN" altLang="en-US" sz="2000"/>
              <a:t>的数据传输，常见于令牌网 </a:t>
            </a:r>
          </a:p>
          <a:p>
            <a:pPr marL="444500" indent="-349250">
              <a:buClr>
                <a:schemeClr val="accent2"/>
              </a:buClr>
              <a:buFont typeface="Wingdings" pitchFamily="2" charset="2"/>
              <a:buChar char="p"/>
            </a:pPr>
            <a:r>
              <a:rPr lang="zh-CN" altLang="en-US" sz="2000" b="1">
                <a:solidFill>
                  <a:srgbClr val="002060"/>
                </a:solidFill>
                <a:latin typeface="黑体" pitchFamily="2" charset="-122"/>
                <a:ea typeface="黑体" pitchFamily="2" charset="-122"/>
              </a:rPr>
              <a:t>三类线</a:t>
            </a:r>
            <a:r>
              <a:rPr lang="zh-CN" altLang="en-US" sz="2000"/>
              <a:t>：</a:t>
            </a:r>
            <a:r>
              <a:rPr lang="en-US" altLang="zh-CN" sz="2000"/>
              <a:t>EIA/TIA568</a:t>
            </a:r>
            <a:r>
              <a:rPr lang="zh-CN" altLang="en-US" sz="2000"/>
              <a:t>标准指定电缆，传输频率</a:t>
            </a:r>
            <a:r>
              <a:rPr lang="en-US" altLang="zh-CN" sz="2000"/>
              <a:t>16MHz</a:t>
            </a:r>
            <a:r>
              <a:rPr lang="zh-CN" altLang="en-US" sz="2000"/>
              <a:t>，用于语音传输及最高传输速率为</a:t>
            </a:r>
            <a:r>
              <a:rPr lang="en-US" altLang="zh-CN" sz="2000"/>
              <a:t>10Mbps</a:t>
            </a:r>
            <a:r>
              <a:rPr lang="zh-CN" altLang="en-US" sz="2000"/>
              <a:t>的数据传输，主要用于</a:t>
            </a:r>
            <a:r>
              <a:rPr lang="en-US" altLang="zh-CN" sz="2000"/>
              <a:t>10BASE-T</a:t>
            </a:r>
            <a:r>
              <a:rPr lang="zh-CN" altLang="en-US" sz="2000"/>
              <a:t> </a:t>
            </a:r>
          </a:p>
          <a:p>
            <a:pPr marL="444500" indent="-349250">
              <a:buClr>
                <a:schemeClr val="accent2"/>
              </a:buClr>
              <a:buFont typeface="Wingdings" pitchFamily="2" charset="2"/>
              <a:buChar char="p"/>
            </a:pPr>
            <a:r>
              <a:rPr lang="zh-CN" altLang="en-US" sz="2000"/>
              <a:t>四类线：传输频率为</a:t>
            </a:r>
            <a:r>
              <a:rPr lang="en-US" altLang="zh-CN" sz="2000"/>
              <a:t>20MHz</a:t>
            </a:r>
            <a:r>
              <a:rPr lang="zh-CN" altLang="en-US" sz="2000"/>
              <a:t>，用于语音传输和最高传输速率</a:t>
            </a:r>
            <a:r>
              <a:rPr lang="en-US" altLang="zh-CN" sz="2000"/>
              <a:t>16Mbps</a:t>
            </a:r>
            <a:r>
              <a:rPr lang="zh-CN" altLang="en-US" sz="2000"/>
              <a:t>的数据传输，主要用于令牌网和 </a:t>
            </a:r>
            <a:r>
              <a:rPr lang="en-US" altLang="zh-CN" sz="2000"/>
              <a:t>10BASE-T/100BASE-T</a:t>
            </a:r>
            <a:r>
              <a:rPr lang="zh-CN" altLang="en-US" sz="2000"/>
              <a:t> </a:t>
            </a:r>
          </a:p>
          <a:p>
            <a:pPr marL="444500" indent="-349250">
              <a:buClr>
                <a:schemeClr val="accent2"/>
              </a:buClr>
              <a:buFont typeface="Wingdings" pitchFamily="2" charset="2"/>
              <a:buChar char="p"/>
            </a:pPr>
            <a:r>
              <a:rPr lang="zh-CN" altLang="en-US" sz="2000" b="1">
                <a:solidFill>
                  <a:srgbClr val="002060"/>
                </a:solidFill>
                <a:latin typeface="黑体" pitchFamily="2" charset="-122"/>
                <a:ea typeface="黑体" pitchFamily="2" charset="-122"/>
              </a:rPr>
              <a:t>五类线</a:t>
            </a:r>
            <a:r>
              <a:rPr lang="zh-CN" altLang="en-US" sz="2000"/>
              <a:t>：增加了绕线密度，外套高质量绝缘材料，用于语音和数据传输</a:t>
            </a:r>
            <a:r>
              <a:rPr lang="en-US" altLang="zh-CN" sz="2000"/>
              <a:t>(</a:t>
            </a:r>
            <a:r>
              <a:rPr lang="zh-CN" altLang="en-US" sz="2000"/>
              <a:t>主要为</a:t>
            </a:r>
            <a:r>
              <a:rPr lang="en-US" altLang="zh-CN" sz="2000"/>
              <a:t>100/1000BASE-T)</a:t>
            </a:r>
            <a:r>
              <a:rPr lang="zh-CN" altLang="en-US" sz="2000"/>
              <a:t>，是最常用的以太网电缆 </a:t>
            </a:r>
          </a:p>
          <a:p>
            <a:pPr marL="444500" indent="-349250">
              <a:buClr>
                <a:schemeClr val="accent2"/>
              </a:buClr>
              <a:buFont typeface="Wingdings" pitchFamily="2" charset="2"/>
              <a:buChar char="p"/>
            </a:pPr>
            <a:r>
              <a:rPr lang="zh-CN" altLang="en-US" sz="2000" b="1">
                <a:solidFill>
                  <a:srgbClr val="002060"/>
                </a:solidFill>
                <a:latin typeface="黑体" pitchFamily="2" charset="-122"/>
                <a:ea typeface="黑体" pitchFamily="2" charset="-122"/>
              </a:rPr>
              <a:t>超五类线</a:t>
            </a:r>
            <a:r>
              <a:rPr lang="zh-CN" altLang="en-US" sz="2000"/>
              <a:t>：衰减小，串扰少，具有更高的衰减</a:t>
            </a:r>
            <a:r>
              <a:rPr lang="en-US" altLang="zh-CN" sz="2000"/>
              <a:t>/</a:t>
            </a:r>
            <a:r>
              <a:rPr lang="zh-CN" altLang="en-US" sz="2000"/>
              <a:t>串扰比和信噪比、更小的时延误差，主要用于</a:t>
            </a:r>
            <a:r>
              <a:rPr lang="en-US" altLang="zh-CN" sz="2000"/>
              <a:t>1000BASE-T</a:t>
            </a:r>
            <a:endParaRPr lang="zh-CN" altLang="en-US" sz="2000"/>
          </a:p>
          <a:p>
            <a:pPr marL="444500" indent="-349250">
              <a:buClr>
                <a:schemeClr val="accent2"/>
              </a:buClr>
              <a:buFont typeface="Wingdings" pitchFamily="2" charset="2"/>
              <a:buChar char="p"/>
            </a:pPr>
            <a:r>
              <a:rPr lang="zh-CN" altLang="en-US" sz="2000" b="1">
                <a:solidFill>
                  <a:srgbClr val="002060"/>
                </a:solidFill>
                <a:latin typeface="黑体" pitchFamily="2" charset="-122"/>
                <a:ea typeface="黑体" pitchFamily="2" charset="-122"/>
              </a:rPr>
              <a:t>六类线</a:t>
            </a:r>
            <a:r>
              <a:rPr lang="zh-CN" altLang="en-US" sz="2000"/>
              <a:t>：传输频率为</a:t>
            </a:r>
            <a:r>
              <a:rPr lang="en-US" altLang="zh-CN" sz="2000"/>
              <a:t>1MHz</a:t>
            </a:r>
            <a:r>
              <a:rPr lang="zh-CN" altLang="en-US" sz="2000"/>
              <a:t>～</a:t>
            </a:r>
            <a:r>
              <a:rPr lang="en-US" altLang="zh-CN" sz="2000"/>
              <a:t>250MHz</a:t>
            </a:r>
            <a:r>
              <a:rPr lang="zh-CN" altLang="en-US" sz="2000"/>
              <a:t>，性能远高于超五类标准，适用于高于</a:t>
            </a:r>
            <a:r>
              <a:rPr lang="en-US" altLang="zh-CN" sz="2000"/>
              <a:t>1Gbps</a:t>
            </a:r>
            <a:r>
              <a:rPr lang="zh-CN" altLang="en-US" sz="2000"/>
              <a:t>的应用</a:t>
            </a:r>
          </a:p>
          <a:p>
            <a:pPr marL="444500" indent="-349250">
              <a:buClr>
                <a:schemeClr val="accent2"/>
              </a:buClr>
              <a:buFont typeface="Wingdings" pitchFamily="2" charset="2"/>
              <a:buChar char="p"/>
            </a:pPr>
            <a:r>
              <a:rPr lang="zh-CN" altLang="en-US" sz="2000"/>
              <a:t>七类线：带宽为</a:t>
            </a:r>
            <a:r>
              <a:rPr lang="en-US" altLang="zh-CN" sz="2000"/>
              <a:t>600MHz</a:t>
            </a:r>
            <a:r>
              <a:rPr lang="zh-CN" altLang="en-US" sz="2000"/>
              <a:t>，可能用于今后的</a:t>
            </a:r>
            <a:r>
              <a:rPr lang="en-US" altLang="zh-CN" sz="2000"/>
              <a:t>10G</a:t>
            </a:r>
            <a:r>
              <a:rPr lang="zh-CN" altLang="en-US" sz="2000"/>
              <a:t>比特以太网。 </a:t>
            </a:r>
          </a:p>
        </p:txBody>
      </p:sp>
      <p:sp>
        <p:nvSpPr>
          <p:cNvPr id="3" name="Rectangle 9"/>
          <p:cNvSpPr txBox="1">
            <a:spLocks noChangeArrowheads="1"/>
          </p:cNvSpPr>
          <p:nvPr/>
        </p:nvSpPr>
        <p:spPr>
          <a:xfrm>
            <a:off x="574675" y="620713"/>
            <a:ext cx="8001000" cy="900112"/>
          </a:xfrm>
          <a:prstGeom prst="rect">
            <a:avLst/>
          </a:prstGeom>
        </p:spPr>
        <p:txBody>
          <a:bodyPr/>
          <a:lstStyle/>
          <a:p>
            <a:pPr>
              <a:defRPr/>
            </a:pPr>
            <a:r>
              <a:rPr lang="en-US" altLang="zh-CN" sz="4400" kern="0" dirty="0">
                <a:solidFill>
                  <a:schemeClr val="tx2"/>
                </a:solidFill>
                <a:latin typeface="Arial" pitchFamily="34" charset="0"/>
                <a:ea typeface="+mj-ea"/>
                <a:cs typeface="Arial" pitchFamily="34" charset="0"/>
              </a:rPr>
              <a:t>Category of UTP </a:t>
            </a:r>
            <a:endParaRPr lang="zh-CN" altLang="en-US" sz="4400" kern="0" dirty="0">
              <a:solidFill>
                <a:schemeClr val="tx2"/>
              </a:solidFill>
              <a:latin typeface="Arial" pitchFamily="34" charset="0"/>
              <a:ea typeface="+mj-ea"/>
              <a:cs typeface="Arial" pitchFamily="34" charset="0"/>
            </a:endParaRPr>
          </a:p>
        </p:txBody>
      </p:sp>
    </p:spTree>
  </p:cSld>
  <p:clrMapOvr>
    <a:masterClrMapping/>
  </p:clrMapOvr>
  <p:transition spd="med">
    <p:random/>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Box 1"/>
          <p:cNvSpPr txBox="1">
            <a:spLocks noChangeArrowheads="1"/>
          </p:cNvSpPr>
          <p:nvPr/>
        </p:nvSpPr>
        <p:spPr bwMode="auto">
          <a:xfrm>
            <a:off x="642938" y="1928813"/>
            <a:ext cx="5143500" cy="324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lnSpc>
                <a:spcPct val="200000"/>
              </a:lnSpc>
              <a:buClr>
                <a:schemeClr val="accent2"/>
              </a:buClr>
              <a:buFont typeface="Wingdings" pitchFamily="2" charset="2"/>
              <a:buChar char="p"/>
            </a:pPr>
            <a:r>
              <a:rPr lang="en-US" altLang="zh-CN" sz="3600">
                <a:latin typeface="Arial" charset="0"/>
              </a:rPr>
              <a:t>Straight Cable</a:t>
            </a:r>
          </a:p>
          <a:p>
            <a:pPr eaLnBrk="1" hangingPunct="1">
              <a:lnSpc>
                <a:spcPct val="200000"/>
              </a:lnSpc>
              <a:buClr>
                <a:schemeClr val="accent2"/>
              </a:buClr>
              <a:buFont typeface="Wingdings" pitchFamily="2" charset="2"/>
              <a:buChar char="p"/>
            </a:pPr>
            <a:r>
              <a:rPr lang="en-US" altLang="zh-CN" sz="3600">
                <a:latin typeface="Arial" charset="0"/>
              </a:rPr>
              <a:t>Rollover Cable</a:t>
            </a:r>
          </a:p>
          <a:p>
            <a:pPr eaLnBrk="1" hangingPunct="1">
              <a:lnSpc>
                <a:spcPct val="200000"/>
              </a:lnSpc>
              <a:buClr>
                <a:schemeClr val="accent2"/>
              </a:buClr>
              <a:buFont typeface="Wingdings" pitchFamily="2" charset="2"/>
              <a:buChar char="p"/>
            </a:pPr>
            <a:r>
              <a:rPr lang="en-US" altLang="zh-CN" sz="3600">
                <a:latin typeface="Arial" charset="0"/>
              </a:rPr>
              <a:t>Crossover Cable</a:t>
            </a:r>
            <a:endParaRPr lang="zh-CN" altLang="en-US" sz="3600">
              <a:latin typeface="Arial" charset="0"/>
            </a:endParaRPr>
          </a:p>
        </p:txBody>
      </p:sp>
      <p:sp>
        <p:nvSpPr>
          <p:cNvPr id="3" name="Rectangle 9"/>
          <p:cNvSpPr txBox="1">
            <a:spLocks noChangeArrowheads="1"/>
          </p:cNvSpPr>
          <p:nvPr/>
        </p:nvSpPr>
        <p:spPr>
          <a:xfrm>
            <a:off x="574675" y="620713"/>
            <a:ext cx="8001000" cy="900112"/>
          </a:xfrm>
          <a:prstGeom prst="rect">
            <a:avLst/>
          </a:prstGeom>
        </p:spPr>
        <p:txBody>
          <a:bodyPr/>
          <a:lstStyle/>
          <a:p>
            <a:pPr>
              <a:defRPr/>
            </a:pPr>
            <a:r>
              <a:rPr lang="en-US" altLang="zh-CN" sz="4400" kern="0" dirty="0">
                <a:solidFill>
                  <a:schemeClr val="tx2"/>
                </a:solidFill>
                <a:latin typeface="Arial" pitchFamily="34" charset="0"/>
                <a:ea typeface="+mj-ea"/>
                <a:cs typeface="Arial" pitchFamily="34" charset="0"/>
              </a:rPr>
              <a:t>Type of Cable</a:t>
            </a:r>
            <a:endParaRPr lang="zh-CN" altLang="en-US" sz="4400" kern="0" dirty="0">
              <a:solidFill>
                <a:schemeClr val="tx2"/>
              </a:solidFill>
              <a:latin typeface="Arial" pitchFamily="34" charset="0"/>
              <a:ea typeface="+mj-ea"/>
              <a:cs typeface="Arial" pitchFamily="34" charset="0"/>
            </a:endParaRPr>
          </a:p>
        </p:txBody>
      </p:sp>
    </p:spTree>
  </p:cSld>
  <p:clrMapOvr>
    <a:masterClrMapping/>
  </p:clrMapOvr>
  <p:transition spd="med">
    <p:rand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41" name="Rectangle 5"/>
          <p:cNvSpPr>
            <a:spLocks noChangeArrowheads="1"/>
          </p:cNvSpPr>
          <p:nvPr/>
        </p:nvSpPr>
        <p:spPr bwMode="auto">
          <a:xfrm>
            <a:off x="428625" y="-214313"/>
            <a:ext cx="8562975" cy="11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kumimoji="1" lang="en-US" altLang="zh-CN" sz="3600">
                <a:solidFill>
                  <a:schemeClr val="tx2"/>
                </a:solidFill>
                <a:latin typeface="Tahoma" pitchFamily="34" charset="0"/>
              </a:rPr>
              <a:t>Creating a Straight-Through Cable</a:t>
            </a:r>
          </a:p>
        </p:txBody>
      </p:sp>
      <p:grpSp>
        <p:nvGrpSpPr>
          <p:cNvPr id="28675" name="组合 38"/>
          <p:cNvGrpSpPr>
            <a:grpSpLocks/>
          </p:cNvGrpSpPr>
          <p:nvPr/>
        </p:nvGrpSpPr>
        <p:grpSpPr bwMode="auto">
          <a:xfrm>
            <a:off x="142875" y="642938"/>
            <a:ext cx="9215438" cy="6138862"/>
            <a:chOff x="609600" y="1524000"/>
            <a:chExt cx="8382000" cy="5257800"/>
          </a:xfrm>
        </p:grpSpPr>
        <p:grpSp>
          <p:nvGrpSpPr>
            <p:cNvPr id="28676" name="Group 2"/>
            <p:cNvGrpSpPr>
              <a:grpSpLocks/>
            </p:cNvGrpSpPr>
            <p:nvPr/>
          </p:nvGrpSpPr>
          <p:grpSpPr bwMode="auto">
            <a:xfrm>
              <a:off x="609600" y="1524000"/>
              <a:ext cx="1981200" cy="1676400"/>
              <a:chOff x="384" y="1008"/>
              <a:chExt cx="1248" cy="1056"/>
            </a:xfrm>
          </p:grpSpPr>
          <p:graphicFrame>
            <p:nvGraphicFramePr>
              <p:cNvPr id="28710" name="Object 3"/>
              <p:cNvGraphicFramePr>
                <a:graphicFrameLocks noChangeAspect="1"/>
              </p:cNvGraphicFramePr>
              <p:nvPr/>
            </p:nvGraphicFramePr>
            <p:xfrm>
              <a:off x="384" y="1008"/>
              <a:ext cx="1152" cy="1011"/>
            </p:xfrm>
            <a:graphic>
              <a:graphicData uri="http://schemas.openxmlformats.org/presentationml/2006/ole">
                <mc:AlternateContent xmlns:mc="http://schemas.openxmlformats.org/markup-compatibility/2006">
                  <mc:Choice xmlns:v="urn:schemas-microsoft-com:vml" Requires="v">
                    <p:oleObj spid="_x0000_s29360" name="Bitmap Image" r:id="rId4" imgW="4057143" imgH="3561905" progId="Paint.Picture">
                      <p:embed/>
                    </p:oleObj>
                  </mc:Choice>
                  <mc:Fallback>
                    <p:oleObj name="Bitmap Image" r:id="rId4" imgW="4057143" imgH="3561905" progId="Paint.Picture">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 y="1008"/>
                            <a:ext cx="1152" cy="1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711" name="Text Box 4"/>
              <p:cNvSpPr txBox="1">
                <a:spLocks noChangeArrowheads="1"/>
              </p:cNvSpPr>
              <p:nvPr/>
            </p:nvSpPr>
            <p:spPr bwMode="auto">
              <a:xfrm>
                <a:off x="1392" y="1833"/>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b="1">
                    <a:solidFill>
                      <a:srgbClr val="FF0000"/>
                    </a:solidFill>
                    <a:latin typeface="Tahoma" pitchFamily="34" charset="0"/>
                  </a:rPr>
                  <a:t>1</a:t>
                </a:r>
              </a:p>
            </p:txBody>
          </p:sp>
        </p:grpSp>
        <p:grpSp>
          <p:nvGrpSpPr>
            <p:cNvPr id="28677" name="Group 6"/>
            <p:cNvGrpSpPr>
              <a:grpSpLocks/>
            </p:cNvGrpSpPr>
            <p:nvPr/>
          </p:nvGrpSpPr>
          <p:grpSpPr bwMode="auto">
            <a:xfrm>
              <a:off x="2667000" y="1524000"/>
              <a:ext cx="1981200" cy="1676400"/>
              <a:chOff x="1680" y="1008"/>
              <a:chExt cx="1248" cy="1056"/>
            </a:xfrm>
          </p:grpSpPr>
          <p:graphicFrame>
            <p:nvGraphicFramePr>
              <p:cNvPr id="28708" name="Object 7"/>
              <p:cNvGraphicFramePr>
                <a:graphicFrameLocks noChangeAspect="1"/>
              </p:cNvGraphicFramePr>
              <p:nvPr/>
            </p:nvGraphicFramePr>
            <p:xfrm>
              <a:off x="1680" y="1008"/>
              <a:ext cx="1152" cy="1006"/>
            </p:xfrm>
            <a:graphic>
              <a:graphicData uri="http://schemas.openxmlformats.org/presentationml/2006/ole">
                <mc:AlternateContent xmlns:mc="http://schemas.openxmlformats.org/markup-compatibility/2006">
                  <mc:Choice xmlns:v="urn:schemas-microsoft-com:vml" Requires="v">
                    <p:oleObj spid="_x0000_s29361" name="Bitmap Image" r:id="rId6" imgW="4067743" imgH="3552381" progId="Paint.Picture">
                      <p:embed/>
                    </p:oleObj>
                  </mc:Choice>
                  <mc:Fallback>
                    <p:oleObj name="Bitmap Image" r:id="rId6" imgW="4067743" imgH="3552381" progId="Paint.Picture">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0" y="1008"/>
                            <a:ext cx="1152" cy="1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709" name="Text Box 8"/>
              <p:cNvSpPr txBox="1">
                <a:spLocks noChangeArrowheads="1"/>
              </p:cNvSpPr>
              <p:nvPr/>
            </p:nvSpPr>
            <p:spPr bwMode="auto">
              <a:xfrm>
                <a:off x="2688" y="1833"/>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b="1">
                    <a:solidFill>
                      <a:srgbClr val="FF0000"/>
                    </a:solidFill>
                    <a:latin typeface="Tahoma" pitchFamily="34" charset="0"/>
                  </a:rPr>
                  <a:t>2</a:t>
                </a:r>
              </a:p>
            </p:txBody>
          </p:sp>
        </p:grpSp>
        <p:grpSp>
          <p:nvGrpSpPr>
            <p:cNvPr id="28678" name="Group 9"/>
            <p:cNvGrpSpPr>
              <a:grpSpLocks/>
            </p:cNvGrpSpPr>
            <p:nvPr/>
          </p:nvGrpSpPr>
          <p:grpSpPr bwMode="auto">
            <a:xfrm>
              <a:off x="4724400" y="1524000"/>
              <a:ext cx="1905000" cy="1662113"/>
              <a:chOff x="2976" y="960"/>
              <a:chExt cx="1200" cy="1047"/>
            </a:xfrm>
          </p:grpSpPr>
          <p:graphicFrame>
            <p:nvGraphicFramePr>
              <p:cNvPr id="28706" name="Object 10"/>
              <p:cNvGraphicFramePr>
                <a:graphicFrameLocks noChangeAspect="1"/>
              </p:cNvGraphicFramePr>
              <p:nvPr/>
            </p:nvGraphicFramePr>
            <p:xfrm>
              <a:off x="2976" y="960"/>
              <a:ext cx="1152" cy="1002"/>
            </p:xfrm>
            <a:graphic>
              <a:graphicData uri="http://schemas.openxmlformats.org/presentationml/2006/ole">
                <mc:AlternateContent xmlns:mc="http://schemas.openxmlformats.org/markup-compatibility/2006">
                  <mc:Choice xmlns:v="urn:schemas-microsoft-com:vml" Requires="v">
                    <p:oleObj spid="_x0000_s29362" name="Bitmap Image" r:id="rId8" imgW="4086795" imgH="3552381" progId="Paint.Picture">
                      <p:embed/>
                    </p:oleObj>
                  </mc:Choice>
                  <mc:Fallback>
                    <p:oleObj name="Bitmap Image" r:id="rId8" imgW="4086795" imgH="3552381" progId="Paint.Picture">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76" y="960"/>
                            <a:ext cx="1152" cy="1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707" name="Text Box 11"/>
              <p:cNvSpPr txBox="1">
                <a:spLocks noChangeArrowheads="1"/>
              </p:cNvSpPr>
              <p:nvPr/>
            </p:nvSpPr>
            <p:spPr bwMode="auto">
              <a:xfrm>
                <a:off x="3936" y="1776"/>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b="1">
                    <a:solidFill>
                      <a:srgbClr val="FF0000"/>
                    </a:solidFill>
                    <a:latin typeface="Tahoma" pitchFamily="34" charset="0"/>
                  </a:rPr>
                  <a:t>3</a:t>
                </a:r>
              </a:p>
            </p:txBody>
          </p:sp>
        </p:grpSp>
        <p:grpSp>
          <p:nvGrpSpPr>
            <p:cNvPr id="28679" name="Group 12"/>
            <p:cNvGrpSpPr>
              <a:grpSpLocks/>
            </p:cNvGrpSpPr>
            <p:nvPr/>
          </p:nvGrpSpPr>
          <p:grpSpPr bwMode="auto">
            <a:xfrm>
              <a:off x="6858000" y="1524000"/>
              <a:ext cx="1905000" cy="1676400"/>
              <a:chOff x="4320" y="960"/>
              <a:chExt cx="1200" cy="1056"/>
            </a:xfrm>
          </p:grpSpPr>
          <p:graphicFrame>
            <p:nvGraphicFramePr>
              <p:cNvPr id="28704" name="Object 13"/>
              <p:cNvGraphicFramePr>
                <a:graphicFrameLocks noChangeAspect="1"/>
              </p:cNvGraphicFramePr>
              <p:nvPr/>
            </p:nvGraphicFramePr>
            <p:xfrm>
              <a:off x="4320" y="960"/>
              <a:ext cx="1152" cy="1009"/>
            </p:xfrm>
            <a:graphic>
              <a:graphicData uri="http://schemas.openxmlformats.org/presentationml/2006/ole">
                <mc:AlternateContent xmlns:mc="http://schemas.openxmlformats.org/markup-compatibility/2006">
                  <mc:Choice xmlns:v="urn:schemas-microsoft-com:vml" Requires="v">
                    <p:oleObj spid="_x0000_s29363" name="Bitmap Image" r:id="rId10" imgW="4057143" imgH="3552381" progId="Paint.Picture">
                      <p:embed/>
                    </p:oleObj>
                  </mc:Choice>
                  <mc:Fallback>
                    <p:oleObj name="Bitmap Image" r:id="rId10" imgW="4057143" imgH="3552381" progId="Paint.Picture">
                      <p:embed/>
                      <p:pic>
                        <p:nvPicPr>
                          <p:cNvPr id="0"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20" y="960"/>
                            <a:ext cx="1152" cy="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705" name="Text Box 14"/>
              <p:cNvSpPr txBox="1">
                <a:spLocks noChangeArrowheads="1"/>
              </p:cNvSpPr>
              <p:nvPr/>
            </p:nvSpPr>
            <p:spPr bwMode="auto">
              <a:xfrm>
                <a:off x="5280" y="1785"/>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b="1">
                    <a:solidFill>
                      <a:srgbClr val="FF0000"/>
                    </a:solidFill>
                    <a:latin typeface="Tahoma" pitchFamily="34" charset="0"/>
                  </a:rPr>
                  <a:t>4</a:t>
                </a:r>
              </a:p>
            </p:txBody>
          </p:sp>
        </p:grpSp>
        <p:grpSp>
          <p:nvGrpSpPr>
            <p:cNvPr id="28680" name="Group 15"/>
            <p:cNvGrpSpPr>
              <a:grpSpLocks/>
            </p:cNvGrpSpPr>
            <p:nvPr/>
          </p:nvGrpSpPr>
          <p:grpSpPr bwMode="auto">
            <a:xfrm>
              <a:off x="609600" y="3276600"/>
              <a:ext cx="1905000" cy="1597025"/>
              <a:chOff x="384" y="2064"/>
              <a:chExt cx="1200" cy="1006"/>
            </a:xfrm>
          </p:grpSpPr>
          <p:graphicFrame>
            <p:nvGraphicFramePr>
              <p:cNvPr id="28702" name="Object 16"/>
              <p:cNvGraphicFramePr>
                <a:graphicFrameLocks noChangeAspect="1"/>
              </p:cNvGraphicFramePr>
              <p:nvPr/>
            </p:nvGraphicFramePr>
            <p:xfrm>
              <a:off x="384" y="2064"/>
              <a:ext cx="1152" cy="1006"/>
            </p:xfrm>
            <a:graphic>
              <a:graphicData uri="http://schemas.openxmlformats.org/presentationml/2006/ole">
                <mc:AlternateContent xmlns:mc="http://schemas.openxmlformats.org/markup-compatibility/2006">
                  <mc:Choice xmlns:v="urn:schemas-microsoft-com:vml" Requires="v">
                    <p:oleObj spid="_x0000_s29364" name="Bitmap Image" r:id="rId12" imgW="4067743" imgH="3552381" progId="Paint.Picture">
                      <p:embed/>
                    </p:oleObj>
                  </mc:Choice>
                  <mc:Fallback>
                    <p:oleObj name="Bitmap Image" r:id="rId12" imgW="4067743" imgH="3552381" progId="Paint.Picture">
                      <p:embed/>
                      <p:pic>
                        <p:nvPicPr>
                          <p:cNvPr id="0" name="Object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4" y="2064"/>
                            <a:ext cx="1152" cy="1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703" name="Text Box 17"/>
              <p:cNvSpPr txBox="1">
                <a:spLocks noChangeArrowheads="1"/>
              </p:cNvSpPr>
              <p:nvPr/>
            </p:nvSpPr>
            <p:spPr bwMode="auto">
              <a:xfrm>
                <a:off x="1344" y="2832"/>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b="1">
                    <a:solidFill>
                      <a:srgbClr val="FF0000"/>
                    </a:solidFill>
                    <a:latin typeface="Tahoma" pitchFamily="34" charset="0"/>
                  </a:rPr>
                  <a:t>5</a:t>
                </a:r>
              </a:p>
            </p:txBody>
          </p:sp>
        </p:grpSp>
        <p:grpSp>
          <p:nvGrpSpPr>
            <p:cNvPr id="28681" name="Group 18"/>
            <p:cNvGrpSpPr>
              <a:grpSpLocks/>
            </p:cNvGrpSpPr>
            <p:nvPr/>
          </p:nvGrpSpPr>
          <p:grpSpPr bwMode="auto">
            <a:xfrm>
              <a:off x="2667000" y="3276600"/>
              <a:ext cx="1981200" cy="1676400"/>
              <a:chOff x="1680" y="2064"/>
              <a:chExt cx="1248" cy="1056"/>
            </a:xfrm>
          </p:grpSpPr>
          <p:graphicFrame>
            <p:nvGraphicFramePr>
              <p:cNvPr id="28700" name="Object 19"/>
              <p:cNvGraphicFramePr>
                <a:graphicFrameLocks noChangeAspect="1"/>
              </p:cNvGraphicFramePr>
              <p:nvPr/>
            </p:nvGraphicFramePr>
            <p:xfrm>
              <a:off x="1680" y="2064"/>
              <a:ext cx="1152" cy="1017"/>
            </p:xfrm>
            <a:graphic>
              <a:graphicData uri="http://schemas.openxmlformats.org/presentationml/2006/ole">
                <mc:AlternateContent xmlns:mc="http://schemas.openxmlformats.org/markup-compatibility/2006">
                  <mc:Choice xmlns:v="urn:schemas-microsoft-com:vml" Requires="v">
                    <p:oleObj spid="_x0000_s29365" name="Bitmap Image" r:id="rId14" imgW="4067743" imgH="3591426" progId="Paint.Picture">
                      <p:embed/>
                    </p:oleObj>
                  </mc:Choice>
                  <mc:Fallback>
                    <p:oleObj name="Bitmap Image" r:id="rId14" imgW="4067743" imgH="3591426" progId="Paint.Picture">
                      <p:embed/>
                      <p:pic>
                        <p:nvPicPr>
                          <p:cNvPr id="0" name="Object 1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80" y="2064"/>
                            <a:ext cx="1152" cy="1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701" name="Text Box 20"/>
              <p:cNvSpPr txBox="1">
                <a:spLocks noChangeArrowheads="1"/>
              </p:cNvSpPr>
              <p:nvPr/>
            </p:nvSpPr>
            <p:spPr bwMode="auto">
              <a:xfrm>
                <a:off x="2688" y="2889"/>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b="1">
                    <a:solidFill>
                      <a:srgbClr val="FF0000"/>
                    </a:solidFill>
                    <a:latin typeface="Tahoma" pitchFamily="34" charset="0"/>
                  </a:rPr>
                  <a:t>6</a:t>
                </a:r>
              </a:p>
            </p:txBody>
          </p:sp>
        </p:grpSp>
        <p:grpSp>
          <p:nvGrpSpPr>
            <p:cNvPr id="28682" name="Group 21"/>
            <p:cNvGrpSpPr>
              <a:grpSpLocks/>
            </p:cNvGrpSpPr>
            <p:nvPr/>
          </p:nvGrpSpPr>
          <p:grpSpPr bwMode="auto">
            <a:xfrm>
              <a:off x="4724400" y="3276600"/>
              <a:ext cx="1905000" cy="1676400"/>
              <a:chOff x="2976" y="2064"/>
              <a:chExt cx="1200" cy="1056"/>
            </a:xfrm>
          </p:grpSpPr>
          <p:graphicFrame>
            <p:nvGraphicFramePr>
              <p:cNvPr id="28698" name="Object 22"/>
              <p:cNvGraphicFramePr>
                <a:graphicFrameLocks noChangeAspect="1"/>
              </p:cNvGraphicFramePr>
              <p:nvPr/>
            </p:nvGraphicFramePr>
            <p:xfrm>
              <a:off x="2976" y="2064"/>
              <a:ext cx="1152" cy="1004"/>
            </p:xfrm>
            <a:graphic>
              <a:graphicData uri="http://schemas.openxmlformats.org/presentationml/2006/ole">
                <mc:AlternateContent xmlns:mc="http://schemas.openxmlformats.org/markup-compatibility/2006">
                  <mc:Choice xmlns:v="urn:schemas-microsoft-com:vml" Requires="v">
                    <p:oleObj spid="_x0000_s29366" name="Bitmap Image" r:id="rId16" imgW="4067743" imgH="3543795" progId="Paint.Picture">
                      <p:embed/>
                    </p:oleObj>
                  </mc:Choice>
                  <mc:Fallback>
                    <p:oleObj name="Bitmap Image" r:id="rId16" imgW="4067743" imgH="3543795" progId="Paint.Picture">
                      <p:embed/>
                      <p:pic>
                        <p:nvPicPr>
                          <p:cNvPr id="0" name="Object 2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76" y="2064"/>
                            <a:ext cx="1152" cy="1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699" name="Text Box 23"/>
              <p:cNvSpPr txBox="1">
                <a:spLocks noChangeArrowheads="1"/>
              </p:cNvSpPr>
              <p:nvPr/>
            </p:nvSpPr>
            <p:spPr bwMode="auto">
              <a:xfrm>
                <a:off x="3936" y="2889"/>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b="1">
                    <a:solidFill>
                      <a:srgbClr val="FF0000"/>
                    </a:solidFill>
                    <a:latin typeface="Tahoma" pitchFamily="34" charset="0"/>
                  </a:rPr>
                  <a:t>7</a:t>
                </a:r>
              </a:p>
            </p:txBody>
          </p:sp>
        </p:grpSp>
        <p:grpSp>
          <p:nvGrpSpPr>
            <p:cNvPr id="28683" name="Group 24"/>
            <p:cNvGrpSpPr>
              <a:grpSpLocks/>
            </p:cNvGrpSpPr>
            <p:nvPr/>
          </p:nvGrpSpPr>
          <p:grpSpPr bwMode="auto">
            <a:xfrm>
              <a:off x="6858000" y="3276600"/>
              <a:ext cx="1905000" cy="1676400"/>
              <a:chOff x="4320" y="2064"/>
              <a:chExt cx="1200" cy="1056"/>
            </a:xfrm>
          </p:grpSpPr>
          <p:graphicFrame>
            <p:nvGraphicFramePr>
              <p:cNvPr id="28696" name="Object 25"/>
              <p:cNvGraphicFramePr>
                <a:graphicFrameLocks noChangeAspect="1"/>
              </p:cNvGraphicFramePr>
              <p:nvPr/>
            </p:nvGraphicFramePr>
            <p:xfrm>
              <a:off x="4320" y="2064"/>
              <a:ext cx="1152" cy="999"/>
            </p:xfrm>
            <a:graphic>
              <a:graphicData uri="http://schemas.openxmlformats.org/presentationml/2006/ole">
                <mc:AlternateContent xmlns:mc="http://schemas.openxmlformats.org/markup-compatibility/2006">
                  <mc:Choice xmlns:v="urn:schemas-microsoft-com:vml" Requires="v">
                    <p:oleObj spid="_x0000_s29367" name="Bitmap Image" r:id="rId18" imgW="4067743" imgH="3524742" progId="Paint.Picture">
                      <p:embed/>
                    </p:oleObj>
                  </mc:Choice>
                  <mc:Fallback>
                    <p:oleObj name="Bitmap Image" r:id="rId18" imgW="4067743" imgH="3524742" progId="Paint.Picture">
                      <p:embed/>
                      <p:pic>
                        <p:nvPicPr>
                          <p:cNvPr id="0" name="Object 2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320" y="2064"/>
                            <a:ext cx="1152" cy="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697" name="Text Box 26"/>
              <p:cNvSpPr txBox="1">
                <a:spLocks noChangeArrowheads="1"/>
              </p:cNvSpPr>
              <p:nvPr/>
            </p:nvSpPr>
            <p:spPr bwMode="auto">
              <a:xfrm>
                <a:off x="5280" y="2889"/>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b="1">
                    <a:solidFill>
                      <a:srgbClr val="FF0000"/>
                    </a:solidFill>
                    <a:latin typeface="Tahoma" pitchFamily="34" charset="0"/>
                  </a:rPr>
                  <a:t>8</a:t>
                </a:r>
              </a:p>
            </p:txBody>
          </p:sp>
        </p:grpSp>
        <p:grpSp>
          <p:nvGrpSpPr>
            <p:cNvPr id="28684" name="Group 27"/>
            <p:cNvGrpSpPr>
              <a:grpSpLocks/>
            </p:cNvGrpSpPr>
            <p:nvPr/>
          </p:nvGrpSpPr>
          <p:grpSpPr bwMode="auto">
            <a:xfrm>
              <a:off x="609600" y="5105400"/>
              <a:ext cx="1905000" cy="1676400"/>
              <a:chOff x="384" y="3264"/>
              <a:chExt cx="1200" cy="1056"/>
            </a:xfrm>
          </p:grpSpPr>
          <p:graphicFrame>
            <p:nvGraphicFramePr>
              <p:cNvPr id="28694" name="Object 28"/>
              <p:cNvGraphicFramePr>
                <a:graphicFrameLocks noChangeAspect="1"/>
              </p:cNvGraphicFramePr>
              <p:nvPr/>
            </p:nvGraphicFramePr>
            <p:xfrm>
              <a:off x="384" y="3264"/>
              <a:ext cx="1152" cy="1010"/>
            </p:xfrm>
            <a:graphic>
              <a:graphicData uri="http://schemas.openxmlformats.org/presentationml/2006/ole">
                <mc:AlternateContent xmlns:mc="http://schemas.openxmlformats.org/markup-compatibility/2006">
                  <mc:Choice xmlns:v="urn:schemas-microsoft-com:vml" Requires="v">
                    <p:oleObj spid="_x0000_s29368" name="Bitmap Image" r:id="rId20" imgW="4086795" imgH="3580952" progId="Paint.Picture">
                      <p:embed/>
                    </p:oleObj>
                  </mc:Choice>
                  <mc:Fallback>
                    <p:oleObj name="Bitmap Image" r:id="rId20" imgW="4086795" imgH="3580952" progId="Paint.Picture">
                      <p:embed/>
                      <p:pic>
                        <p:nvPicPr>
                          <p:cNvPr id="0" name="Object 2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84" y="3264"/>
                            <a:ext cx="1152" cy="1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695" name="Text Box 29"/>
              <p:cNvSpPr txBox="1">
                <a:spLocks noChangeArrowheads="1"/>
              </p:cNvSpPr>
              <p:nvPr/>
            </p:nvSpPr>
            <p:spPr bwMode="auto">
              <a:xfrm>
                <a:off x="1344" y="4089"/>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b="1">
                    <a:solidFill>
                      <a:srgbClr val="FF0000"/>
                    </a:solidFill>
                    <a:latin typeface="Tahoma" pitchFamily="34" charset="0"/>
                  </a:rPr>
                  <a:t>9</a:t>
                </a:r>
              </a:p>
            </p:txBody>
          </p:sp>
        </p:grpSp>
        <p:grpSp>
          <p:nvGrpSpPr>
            <p:cNvPr id="28685" name="Group 30"/>
            <p:cNvGrpSpPr>
              <a:grpSpLocks/>
            </p:cNvGrpSpPr>
            <p:nvPr/>
          </p:nvGrpSpPr>
          <p:grpSpPr bwMode="auto">
            <a:xfrm>
              <a:off x="2667000" y="5105400"/>
              <a:ext cx="1981200" cy="1662113"/>
              <a:chOff x="1680" y="3264"/>
              <a:chExt cx="1248" cy="1047"/>
            </a:xfrm>
          </p:grpSpPr>
          <p:graphicFrame>
            <p:nvGraphicFramePr>
              <p:cNvPr id="28692" name="Object 31"/>
              <p:cNvGraphicFramePr>
                <a:graphicFrameLocks noChangeAspect="1"/>
              </p:cNvGraphicFramePr>
              <p:nvPr/>
            </p:nvGraphicFramePr>
            <p:xfrm>
              <a:off x="1680" y="3264"/>
              <a:ext cx="1152" cy="994"/>
            </p:xfrm>
            <a:graphic>
              <a:graphicData uri="http://schemas.openxmlformats.org/presentationml/2006/ole">
                <mc:AlternateContent xmlns:mc="http://schemas.openxmlformats.org/markup-compatibility/2006">
                  <mc:Choice xmlns:v="urn:schemas-microsoft-com:vml" Requires="v">
                    <p:oleObj spid="_x0000_s29369" name="Bitmap Image" r:id="rId22" imgW="4105848" imgH="3543795" progId="Paint.Picture">
                      <p:embed/>
                    </p:oleObj>
                  </mc:Choice>
                  <mc:Fallback>
                    <p:oleObj name="Bitmap Image" r:id="rId22" imgW="4105848" imgH="3543795" progId="Paint.Picture">
                      <p:embed/>
                      <p:pic>
                        <p:nvPicPr>
                          <p:cNvPr id="0" name="Object 3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680" y="3264"/>
                            <a:ext cx="1152" cy="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693" name="Text Box 32"/>
              <p:cNvSpPr txBox="1">
                <a:spLocks noChangeArrowheads="1"/>
              </p:cNvSpPr>
              <p:nvPr/>
            </p:nvSpPr>
            <p:spPr bwMode="auto">
              <a:xfrm>
                <a:off x="2544" y="4080"/>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b="1">
                    <a:solidFill>
                      <a:srgbClr val="FF0000"/>
                    </a:solidFill>
                    <a:latin typeface="Tahoma" pitchFamily="34" charset="0"/>
                  </a:rPr>
                  <a:t>10</a:t>
                </a:r>
              </a:p>
            </p:txBody>
          </p:sp>
        </p:grpSp>
        <p:grpSp>
          <p:nvGrpSpPr>
            <p:cNvPr id="28686" name="Group 33"/>
            <p:cNvGrpSpPr>
              <a:grpSpLocks/>
            </p:cNvGrpSpPr>
            <p:nvPr/>
          </p:nvGrpSpPr>
          <p:grpSpPr bwMode="auto">
            <a:xfrm>
              <a:off x="4724400" y="5105400"/>
              <a:ext cx="1981200" cy="1662113"/>
              <a:chOff x="2976" y="3264"/>
              <a:chExt cx="1248" cy="1047"/>
            </a:xfrm>
          </p:grpSpPr>
          <p:graphicFrame>
            <p:nvGraphicFramePr>
              <p:cNvPr id="28690" name="Object 34"/>
              <p:cNvGraphicFramePr>
                <a:graphicFrameLocks noChangeAspect="1"/>
              </p:cNvGraphicFramePr>
              <p:nvPr/>
            </p:nvGraphicFramePr>
            <p:xfrm>
              <a:off x="2976" y="3264"/>
              <a:ext cx="1152" cy="1011"/>
            </p:xfrm>
            <a:graphic>
              <a:graphicData uri="http://schemas.openxmlformats.org/presentationml/2006/ole">
                <mc:AlternateContent xmlns:mc="http://schemas.openxmlformats.org/markup-compatibility/2006">
                  <mc:Choice xmlns:v="urn:schemas-microsoft-com:vml" Requires="v">
                    <p:oleObj spid="_x0000_s29370" name="Bitmap Image" r:id="rId24" imgW="4057143" imgH="3561905" progId="Paint.Picture">
                      <p:embed/>
                    </p:oleObj>
                  </mc:Choice>
                  <mc:Fallback>
                    <p:oleObj name="Bitmap Image" r:id="rId24" imgW="4057143" imgH="3561905" progId="Paint.Picture">
                      <p:embed/>
                      <p:pic>
                        <p:nvPicPr>
                          <p:cNvPr id="0" name="Object 34"/>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976" y="3264"/>
                            <a:ext cx="1152" cy="1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691" name="Text Box 35"/>
              <p:cNvSpPr txBox="1">
                <a:spLocks noChangeArrowheads="1"/>
              </p:cNvSpPr>
              <p:nvPr/>
            </p:nvSpPr>
            <p:spPr bwMode="auto">
              <a:xfrm>
                <a:off x="3840" y="4080"/>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b="1">
                    <a:solidFill>
                      <a:srgbClr val="FF0000"/>
                    </a:solidFill>
                    <a:latin typeface="Tahoma" pitchFamily="34" charset="0"/>
                  </a:rPr>
                  <a:t>11</a:t>
                </a:r>
              </a:p>
            </p:txBody>
          </p:sp>
        </p:grpSp>
        <p:grpSp>
          <p:nvGrpSpPr>
            <p:cNvPr id="28687" name="Group 36"/>
            <p:cNvGrpSpPr>
              <a:grpSpLocks/>
            </p:cNvGrpSpPr>
            <p:nvPr/>
          </p:nvGrpSpPr>
          <p:grpSpPr bwMode="auto">
            <a:xfrm>
              <a:off x="6934200" y="5105400"/>
              <a:ext cx="2057400" cy="1662113"/>
              <a:chOff x="4368" y="3264"/>
              <a:chExt cx="1296" cy="1047"/>
            </a:xfrm>
          </p:grpSpPr>
          <p:graphicFrame>
            <p:nvGraphicFramePr>
              <p:cNvPr id="28688" name="Object 37"/>
              <p:cNvGraphicFramePr>
                <a:graphicFrameLocks noChangeAspect="1"/>
              </p:cNvGraphicFramePr>
              <p:nvPr/>
            </p:nvGraphicFramePr>
            <p:xfrm>
              <a:off x="4368" y="3264"/>
              <a:ext cx="1152" cy="1022"/>
            </p:xfrm>
            <a:graphic>
              <a:graphicData uri="http://schemas.openxmlformats.org/presentationml/2006/ole">
                <mc:AlternateContent xmlns:mc="http://schemas.openxmlformats.org/markup-compatibility/2006">
                  <mc:Choice xmlns:v="urn:schemas-microsoft-com:vml" Requires="v">
                    <p:oleObj spid="_x0000_s29371" name="Bitmap Image" r:id="rId26" imgW="4048690" imgH="3591426" progId="Paint.Picture">
                      <p:embed/>
                    </p:oleObj>
                  </mc:Choice>
                  <mc:Fallback>
                    <p:oleObj name="Bitmap Image" r:id="rId26" imgW="4048690" imgH="3591426" progId="Paint.Picture">
                      <p:embed/>
                      <p:pic>
                        <p:nvPicPr>
                          <p:cNvPr id="0" name="Object 37"/>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368" y="3264"/>
                            <a:ext cx="1152" cy="1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689" name="Text Box 38"/>
              <p:cNvSpPr txBox="1">
                <a:spLocks noChangeArrowheads="1"/>
              </p:cNvSpPr>
              <p:nvPr/>
            </p:nvSpPr>
            <p:spPr bwMode="auto">
              <a:xfrm>
                <a:off x="5280" y="4080"/>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b="1">
                    <a:solidFill>
                      <a:srgbClr val="FF0000"/>
                    </a:solidFill>
                    <a:latin typeface="Tahoma" pitchFamily="34" charset="0"/>
                  </a:rPr>
                  <a:t>12</a:t>
                </a:r>
              </a:p>
            </p:txBody>
          </p:sp>
        </p:gr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5" fill="hold" grpId="0" nodeType="afterEffect">
                                  <p:stCondLst>
                                    <p:cond delay="0"/>
                                  </p:stCondLst>
                                  <p:childTnLst>
                                    <p:set>
                                      <p:cBhvr>
                                        <p:cTn id="6" dur="1" fill="hold">
                                          <p:stCondLst>
                                            <p:cond delay="0"/>
                                          </p:stCondLst>
                                        </p:cTn>
                                        <p:tgtEl>
                                          <p:spTgt spid="423941"/>
                                        </p:tgtEl>
                                        <p:attrNameLst>
                                          <p:attrName>style.visibility</p:attrName>
                                        </p:attrNameLst>
                                      </p:cBhvr>
                                      <p:to>
                                        <p:strVal val="visible"/>
                                      </p:to>
                                    </p:set>
                                    <p:animEffect transition="in" filter="checkerboard(down)">
                                      <p:cBhvr>
                                        <p:cTn id="7" dur="500"/>
                                        <p:tgtEl>
                                          <p:spTgt spid="4239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941"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Text Box 5"/>
          <p:cNvSpPr txBox="1">
            <a:spLocks noChangeArrowheads="1"/>
          </p:cNvSpPr>
          <p:nvPr/>
        </p:nvSpPr>
        <p:spPr bwMode="auto">
          <a:xfrm>
            <a:off x="609600" y="6248400"/>
            <a:ext cx="8280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2000"/>
              <a:t>Straight cable: </a:t>
            </a:r>
            <a:r>
              <a:rPr lang="en-US" altLang="zh-CN" sz="2000" i="1" u="sng"/>
              <a:t>use T568A on both ends or T568B on both ends</a:t>
            </a:r>
          </a:p>
        </p:txBody>
      </p:sp>
      <p:sp>
        <p:nvSpPr>
          <p:cNvPr id="29699" name="Text Box 6"/>
          <p:cNvSpPr txBox="1">
            <a:spLocks noChangeArrowheads="1"/>
          </p:cNvSpPr>
          <p:nvPr/>
        </p:nvSpPr>
        <p:spPr bwMode="auto">
          <a:xfrm>
            <a:off x="468313" y="1773238"/>
            <a:ext cx="85312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zh-CN" altLang="en-US" sz="2400" dirty="0"/>
              <a:t>100-</a:t>
            </a:r>
            <a:r>
              <a:rPr lang="en-US" altLang="zh-CN" sz="2400" dirty="0"/>
              <a:t>Ohm balanced twisted-pair telecommunication outlet/connector</a:t>
            </a:r>
          </a:p>
        </p:txBody>
      </p:sp>
      <p:graphicFrame>
        <p:nvGraphicFramePr>
          <p:cNvPr id="29700" name="Object 7"/>
          <p:cNvGraphicFramePr>
            <a:graphicFrameLocks noChangeAspect="1"/>
          </p:cNvGraphicFramePr>
          <p:nvPr/>
        </p:nvGraphicFramePr>
        <p:xfrm>
          <a:off x="533400" y="2514600"/>
          <a:ext cx="8229600" cy="3733800"/>
        </p:xfrm>
        <a:graphic>
          <a:graphicData uri="http://schemas.openxmlformats.org/presentationml/2006/ole">
            <mc:AlternateContent xmlns:mc="http://schemas.openxmlformats.org/markup-compatibility/2006">
              <mc:Choice xmlns:v="urn:schemas-microsoft-com:vml" Requires="v">
                <p:oleObj spid="_x0000_s29756" name="位图图像" r:id="rId4" imgW="7744906" imgH="2715004" progId="Paint.Picture">
                  <p:embed/>
                </p:oleObj>
              </mc:Choice>
              <mc:Fallback>
                <p:oleObj name="位图图像" r:id="rId4" imgW="7744906" imgH="2715004" progId="Paint.Picture">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2514600"/>
                        <a:ext cx="82296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701" name="Rectangle 9"/>
          <p:cNvSpPr>
            <a:spLocks noGrp="1" noChangeArrowheads="1"/>
          </p:cNvSpPr>
          <p:nvPr>
            <p:ph type="title"/>
          </p:nvPr>
        </p:nvSpPr>
        <p:spPr>
          <a:xfrm>
            <a:off x="574675" y="620713"/>
            <a:ext cx="8001000" cy="900112"/>
          </a:xfrm>
        </p:spPr>
        <p:txBody>
          <a:bodyPr/>
          <a:lstStyle/>
          <a:p>
            <a:pPr eaLnBrk="1" hangingPunct="1"/>
            <a:r>
              <a:rPr lang="en-US" altLang="zh-CN" sz="4400" smtClean="0">
                <a:latin typeface="Arial" charset="0"/>
                <a:cs typeface="Arial" charset="0"/>
              </a:rPr>
              <a:t>Straight Cable</a:t>
            </a:r>
            <a:endParaRPr lang="zh-CN" altLang="en-US" sz="4400" smtClean="0">
              <a:latin typeface="Arial" charset="0"/>
              <a:cs typeface="Arial" charset="0"/>
            </a:endParaRPr>
          </a:p>
        </p:txBody>
      </p:sp>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Text Box 2"/>
          <p:cNvSpPr txBox="1">
            <a:spLocks noChangeArrowheads="1"/>
          </p:cNvSpPr>
          <p:nvPr/>
        </p:nvSpPr>
        <p:spPr bwMode="auto">
          <a:xfrm>
            <a:off x="500063" y="1681163"/>
            <a:ext cx="8285162" cy="4400550"/>
          </a:xfrm>
          <a:prstGeom prst="rect">
            <a:avLst/>
          </a:prstGeom>
          <a:noFill/>
          <a:ln w="9525">
            <a:noFill/>
            <a:miter lim="800000"/>
            <a:headEnd/>
            <a:tailEnd/>
          </a:ln>
        </p:spPr>
        <p:txBody>
          <a:bodyPr>
            <a:spAutoFit/>
          </a:bodyPr>
          <a:lstStyle/>
          <a:p>
            <a:pPr>
              <a:lnSpc>
                <a:spcPct val="150000"/>
              </a:lnSpc>
              <a:spcBef>
                <a:spcPct val="50000"/>
              </a:spcBef>
              <a:buClr>
                <a:schemeClr val="accent6"/>
              </a:buClr>
              <a:buFont typeface="Wingdings" pitchFamily="2" charset="2"/>
              <a:buChar char="p"/>
              <a:defRPr/>
            </a:pPr>
            <a:r>
              <a:rPr lang="en-US" altLang="zh-CN" sz="2800" dirty="0">
                <a:latin typeface="Tahoma" pitchFamily="34" charset="0"/>
                <a:ea typeface="宋体" pitchFamily="2" charset="-122"/>
                <a:cs typeface="Arial" charset="0"/>
              </a:rPr>
              <a:t>Alias: console cable</a:t>
            </a:r>
          </a:p>
          <a:p>
            <a:pPr>
              <a:lnSpc>
                <a:spcPct val="150000"/>
              </a:lnSpc>
              <a:spcBef>
                <a:spcPct val="50000"/>
              </a:spcBef>
              <a:buClr>
                <a:schemeClr val="accent6"/>
              </a:buClr>
              <a:buFont typeface="Wingdings" pitchFamily="2" charset="2"/>
              <a:buChar char="p"/>
              <a:defRPr/>
            </a:pPr>
            <a:r>
              <a:rPr lang="en-US" altLang="zh-CN" sz="2800" dirty="0">
                <a:latin typeface="Tahoma" pitchFamily="34" charset="0"/>
                <a:ea typeface="宋体" pitchFamily="2" charset="-122"/>
              </a:rPr>
              <a:t>is used to connect a workstation or terminal to the console port of a router/switch to configure it</a:t>
            </a:r>
            <a:endParaRPr lang="en-US" altLang="zh-CN" sz="2800" dirty="0">
              <a:latin typeface="Tahoma" pitchFamily="34" charset="0"/>
              <a:ea typeface="宋体" pitchFamily="2" charset="-122"/>
              <a:cs typeface="Arial" charset="0"/>
            </a:endParaRPr>
          </a:p>
          <a:p>
            <a:pPr>
              <a:lnSpc>
                <a:spcPct val="150000"/>
              </a:lnSpc>
              <a:spcBef>
                <a:spcPct val="50000"/>
              </a:spcBef>
              <a:buClr>
                <a:schemeClr val="accent6"/>
              </a:buClr>
              <a:buFont typeface="Wingdings" pitchFamily="2" charset="2"/>
              <a:buChar char="p"/>
              <a:defRPr/>
            </a:pPr>
            <a:r>
              <a:rPr lang="en-US" altLang="zh-CN" sz="2800" dirty="0">
                <a:latin typeface="Tahoma" pitchFamily="34" charset="0"/>
                <a:ea typeface="宋体" pitchFamily="2" charset="-122"/>
                <a:cs typeface="Arial" charset="0"/>
              </a:rPr>
              <a:t>Pin 1 on one end connects to Pin 8 on the other end; then Pin 2 connects to Pin 7, Pin 3 to Pin 6 and so on</a:t>
            </a:r>
          </a:p>
        </p:txBody>
      </p:sp>
      <p:sp>
        <p:nvSpPr>
          <p:cNvPr id="428035" name="Rectangle 3"/>
          <p:cNvSpPr>
            <a:spLocks noChangeArrowheads="1"/>
          </p:cNvSpPr>
          <p:nvPr/>
        </p:nvSpPr>
        <p:spPr bwMode="auto">
          <a:xfrm>
            <a:off x="661988" y="620713"/>
            <a:ext cx="848201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kumimoji="1" lang="en-US" altLang="zh-CN" sz="4400">
                <a:solidFill>
                  <a:schemeClr val="tx2"/>
                </a:solidFill>
                <a:latin typeface="Arial" charset="0"/>
                <a:cs typeface="Arial" charset="0"/>
              </a:rPr>
              <a:t>Rollover Cable</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428035"/>
                                        </p:tgtEl>
                                        <p:attrNameLst>
                                          <p:attrName>style.visibility</p:attrName>
                                        </p:attrNameLst>
                                      </p:cBhvr>
                                      <p:to>
                                        <p:strVal val="visible"/>
                                      </p:to>
                                    </p:set>
                                    <p:anim calcmode="lin" valueType="num">
                                      <p:cBhvr>
                                        <p:cTn id="7" dur="500" fill="hold"/>
                                        <p:tgtEl>
                                          <p:spTgt spid="428035"/>
                                        </p:tgtEl>
                                        <p:attrNameLst>
                                          <p:attrName>ppt_w</p:attrName>
                                        </p:attrNameLst>
                                      </p:cBhvr>
                                      <p:tavLst>
                                        <p:tav tm="0">
                                          <p:val>
                                            <p:fltVal val="0"/>
                                          </p:val>
                                        </p:tav>
                                        <p:tav tm="100000">
                                          <p:val>
                                            <p:strVal val="#ppt_w"/>
                                          </p:val>
                                        </p:tav>
                                      </p:tavLst>
                                    </p:anim>
                                    <p:anim calcmode="lin" valueType="num">
                                      <p:cBhvr>
                                        <p:cTn id="8" dur="500" fill="hold"/>
                                        <p:tgtEl>
                                          <p:spTgt spid="428035"/>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23" presetClass="entr" presetSubtype="16" fill="hold" grpId="0" nodeType="afterEffect">
                                  <p:stCondLst>
                                    <p:cond delay="0"/>
                                  </p:stCondLst>
                                  <p:childTnLst>
                                    <p:set>
                                      <p:cBhvr>
                                        <p:cTn id="11" dur="1" fill="hold">
                                          <p:stCondLst>
                                            <p:cond delay="0"/>
                                          </p:stCondLst>
                                        </p:cTn>
                                        <p:tgtEl>
                                          <p:spTgt spid="428034"/>
                                        </p:tgtEl>
                                        <p:attrNameLst>
                                          <p:attrName>style.visibility</p:attrName>
                                        </p:attrNameLst>
                                      </p:cBhvr>
                                      <p:to>
                                        <p:strVal val="visible"/>
                                      </p:to>
                                    </p:set>
                                    <p:anim calcmode="lin" valueType="num">
                                      <p:cBhvr>
                                        <p:cTn id="12" dur="500" fill="hold"/>
                                        <p:tgtEl>
                                          <p:spTgt spid="428034"/>
                                        </p:tgtEl>
                                        <p:attrNameLst>
                                          <p:attrName>ppt_w</p:attrName>
                                        </p:attrNameLst>
                                      </p:cBhvr>
                                      <p:tavLst>
                                        <p:tav tm="0">
                                          <p:val>
                                            <p:fltVal val="0"/>
                                          </p:val>
                                        </p:tav>
                                        <p:tav tm="100000">
                                          <p:val>
                                            <p:strVal val="#ppt_w"/>
                                          </p:val>
                                        </p:tav>
                                      </p:tavLst>
                                    </p:anim>
                                    <p:anim calcmode="lin" valueType="num">
                                      <p:cBhvr>
                                        <p:cTn id="13" dur="500" fill="hold"/>
                                        <p:tgtEl>
                                          <p:spTgt spid="42803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034" grpId="0" autoUpdateAnimBg="0"/>
      <p:bldP spid="428035"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28625" y="404813"/>
            <a:ext cx="8715375" cy="1143000"/>
          </a:xfrm>
        </p:spPr>
        <p:txBody>
          <a:bodyPr/>
          <a:lstStyle/>
          <a:p>
            <a:r>
              <a:rPr lang="en-US" altLang="zh-CN" sz="4000" smtClean="0"/>
              <a:t>Configuring Devices with Console</a:t>
            </a:r>
            <a:endParaRPr lang="zh-CN" altLang="en-US" sz="4000" smtClean="0"/>
          </a:p>
        </p:txBody>
      </p:sp>
      <p:sp>
        <p:nvSpPr>
          <p:cNvPr id="31747" name="Rectangle 3"/>
          <p:cNvSpPr>
            <a:spLocks noGrp="1" noChangeArrowheads="1"/>
          </p:cNvSpPr>
          <p:nvPr>
            <p:ph type="body" idx="1"/>
          </p:nvPr>
        </p:nvSpPr>
        <p:spPr/>
        <p:txBody>
          <a:bodyPr/>
          <a:lstStyle/>
          <a:p>
            <a:endParaRPr lang="zh-CN" altLang="en-US" smtClean="0"/>
          </a:p>
        </p:txBody>
      </p:sp>
      <p:sp>
        <p:nvSpPr>
          <p:cNvPr id="31748" name="Rectangle 4"/>
          <p:cNvSpPr>
            <a:spLocks noChangeArrowheads="1"/>
          </p:cNvSpPr>
          <p:nvPr/>
        </p:nvSpPr>
        <p:spPr bwMode="auto">
          <a:xfrm>
            <a:off x="579438" y="358775"/>
            <a:ext cx="8145462"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lstStyle/>
          <a:p>
            <a:endParaRPr lang="zh-CN" altLang="en-US" sz="4400">
              <a:solidFill>
                <a:schemeClr val="tx2"/>
              </a:solidFill>
              <a:latin typeface="Tahoma" pitchFamily="34" charset="0"/>
            </a:endParaRPr>
          </a:p>
        </p:txBody>
      </p:sp>
      <p:sp>
        <p:nvSpPr>
          <p:cNvPr id="31749" name="Rectangle 5"/>
          <p:cNvSpPr>
            <a:spLocks noChangeArrowheads="1"/>
          </p:cNvSpPr>
          <p:nvPr/>
        </p:nvSpPr>
        <p:spPr bwMode="auto">
          <a:xfrm>
            <a:off x="539750" y="4365625"/>
            <a:ext cx="8389938" cy="203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lstStyle/>
          <a:p>
            <a:pPr marL="342900" indent="-342900">
              <a:lnSpc>
                <a:spcPct val="85000"/>
              </a:lnSpc>
              <a:spcBef>
                <a:spcPct val="20000"/>
              </a:spcBef>
              <a:buClr>
                <a:schemeClr val="folHlink"/>
              </a:buClr>
              <a:buSzPct val="60000"/>
              <a:buFont typeface="Wingdings" pitchFamily="2" charset="2"/>
              <a:buChar char="n"/>
            </a:pPr>
            <a:r>
              <a:rPr lang="en-US" altLang="zh-CN" sz="2800" dirty="0">
                <a:latin typeface="Tahoma" pitchFamily="34" charset="0"/>
              </a:rPr>
              <a:t>Connect the serial port (com) of computer by using RJ-45-to-DB-9 adapter</a:t>
            </a:r>
            <a:endParaRPr lang="zh-CN" altLang="en-US" sz="2800" dirty="0">
              <a:latin typeface="Tahoma" pitchFamily="34" charset="0"/>
            </a:endParaRPr>
          </a:p>
          <a:p>
            <a:pPr marL="342900" indent="-342900">
              <a:lnSpc>
                <a:spcPct val="85000"/>
              </a:lnSpc>
              <a:spcBef>
                <a:spcPct val="20000"/>
              </a:spcBef>
              <a:buClr>
                <a:schemeClr val="folHlink"/>
              </a:buClr>
              <a:buSzPct val="60000"/>
              <a:buFont typeface="Wingdings" pitchFamily="2" charset="2"/>
              <a:buChar char="n"/>
            </a:pPr>
            <a:r>
              <a:rPr lang="en-US" altLang="zh-CN" sz="2800" dirty="0">
                <a:latin typeface="Tahoma" pitchFamily="34" charset="0"/>
              </a:rPr>
              <a:t>Start up “super terminal”</a:t>
            </a:r>
          </a:p>
          <a:p>
            <a:pPr marL="342900" indent="-342900">
              <a:lnSpc>
                <a:spcPct val="85000"/>
              </a:lnSpc>
              <a:spcBef>
                <a:spcPct val="20000"/>
              </a:spcBef>
              <a:buClr>
                <a:schemeClr val="folHlink"/>
              </a:buClr>
              <a:buSzPct val="60000"/>
              <a:buFont typeface="Wingdings" pitchFamily="2" charset="2"/>
              <a:buChar char="n"/>
            </a:pPr>
            <a:r>
              <a:rPr lang="en-US" altLang="zh-CN" sz="2800" dirty="0">
                <a:latin typeface="Tahoma" pitchFamily="34" charset="0"/>
              </a:rPr>
              <a:t>Use  “default configurations”</a:t>
            </a:r>
          </a:p>
        </p:txBody>
      </p:sp>
      <p:pic>
        <p:nvPicPr>
          <p:cNvPr id="31750" name="Picture 6" descr="setup_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 y="1714500"/>
            <a:ext cx="7631113" cy="261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Rectangle 2"/>
          <p:cNvSpPr>
            <a:spLocks noChangeArrowheads="1"/>
          </p:cNvSpPr>
          <p:nvPr/>
        </p:nvSpPr>
        <p:spPr bwMode="auto">
          <a:xfrm>
            <a:off x="428625" y="428625"/>
            <a:ext cx="7924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kumimoji="1" lang="en-US" altLang="zh-CN" sz="4400">
                <a:solidFill>
                  <a:schemeClr val="tx2"/>
                </a:solidFill>
                <a:latin typeface="Tahoma" pitchFamily="34" charset="0"/>
              </a:rPr>
              <a:t>Crossover Cable</a:t>
            </a:r>
          </a:p>
        </p:txBody>
      </p:sp>
      <p:sp>
        <p:nvSpPr>
          <p:cNvPr id="434179" name="Text Box 3"/>
          <p:cNvSpPr txBox="1">
            <a:spLocks noChangeArrowheads="1"/>
          </p:cNvSpPr>
          <p:nvPr/>
        </p:nvSpPr>
        <p:spPr bwMode="auto">
          <a:xfrm>
            <a:off x="468313" y="1773238"/>
            <a:ext cx="8461375" cy="435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6075" indent="-346075" eaLnBrk="0" hangingPunct="0">
              <a:defRPr>
                <a:solidFill>
                  <a:schemeClr val="tx1"/>
                </a:solidFill>
                <a:latin typeface="Verdana" pitchFamily="34" charset="0"/>
                <a:ea typeface="宋体" charset="-122"/>
              </a:defRPr>
            </a:lvl1pPr>
            <a:lvl2pPr marL="803275" indent="-346075"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lnSpc>
                <a:spcPct val="110000"/>
              </a:lnSpc>
              <a:buClr>
                <a:schemeClr val="accent2"/>
              </a:buClr>
              <a:buFont typeface="Wingdings" pitchFamily="2" charset="2"/>
              <a:buChar char="p"/>
            </a:pPr>
            <a:r>
              <a:rPr lang="en-US" altLang="zh-CN" sz="2800">
                <a:latin typeface="Tahoma" pitchFamily="34" charset="0"/>
              </a:rPr>
              <a:t>pairs 2 and 3 on one end of the cable will be reversed on the other end</a:t>
            </a:r>
          </a:p>
          <a:p>
            <a:pPr lvl="1" eaLnBrk="1" hangingPunct="1">
              <a:lnSpc>
                <a:spcPct val="110000"/>
              </a:lnSpc>
              <a:buClr>
                <a:schemeClr val="accent2"/>
              </a:buClr>
              <a:buFont typeface="Wingdings" pitchFamily="2" charset="2"/>
              <a:buChar char="p"/>
            </a:pPr>
            <a:r>
              <a:rPr lang="en-US" altLang="zh-CN" sz="2800">
                <a:latin typeface="Tahoma" pitchFamily="34" charset="0"/>
              </a:rPr>
              <a:t>T568-A on one end and T568-B on the other</a:t>
            </a:r>
          </a:p>
          <a:p>
            <a:pPr eaLnBrk="1" hangingPunct="1">
              <a:lnSpc>
                <a:spcPct val="110000"/>
              </a:lnSpc>
              <a:buClr>
                <a:schemeClr val="accent2"/>
              </a:buClr>
              <a:buFont typeface="Wingdings" pitchFamily="2" charset="2"/>
              <a:buChar char="p"/>
            </a:pPr>
            <a:r>
              <a:rPr lang="en-US" altLang="zh-CN" sz="2800">
                <a:latin typeface="Tahoma" pitchFamily="34" charset="0"/>
              </a:rPr>
              <a:t>is considered to be part of the “vertical” cabling/ backbone</a:t>
            </a:r>
          </a:p>
          <a:p>
            <a:pPr eaLnBrk="1" hangingPunct="1">
              <a:lnSpc>
                <a:spcPct val="110000"/>
              </a:lnSpc>
              <a:buClr>
                <a:schemeClr val="accent2"/>
              </a:buClr>
              <a:buFont typeface="Wingdings" pitchFamily="2" charset="2"/>
              <a:buChar char="p"/>
            </a:pPr>
            <a:r>
              <a:rPr lang="en-US" altLang="zh-CN" sz="2800">
                <a:latin typeface="Tahoma" pitchFamily="34" charset="0"/>
              </a:rPr>
              <a:t>can be used to </a:t>
            </a:r>
          </a:p>
          <a:p>
            <a:pPr lvl="1" eaLnBrk="1" hangingPunct="1">
              <a:lnSpc>
                <a:spcPct val="110000"/>
              </a:lnSpc>
              <a:buClr>
                <a:schemeClr val="accent2"/>
              </a:buClr>
              <a:buFont typeface="Wingdings" pitchFamily="2" charset="2"/>
              <a:buChar char="p"/>
            </a:pPr>
            <a:r>
              <a:rPr lang="en-US" altLang="zh-CN" sz="2800">
                <a:latin typeface="Tahoma" pitchFamily="34" charset="0"/>
              </a:rPr>
              <a:t>connect two or more hubs or switches </a:t>
            </a:r>
          </a:p>
          <a:p>
            <a:pPr lvl="1" eaLnBrk="1" hangingPunct="1">
              <a:lnSpc>
                <a:spcPct val="110000"/>
              </a:lnSpc>
              <a:buClr>
                <a:schemeClr val="accent2"/>
              </a:buClr>
              <a:buFont typeface="Wingdings" pitchFamily="2" charset="2"/>
              <a:buChar char="p"/>
            </a:pPr>
            <a:r>
              <a:rPr lang="en-US" altLang="zh-CN" sz="2800">
                <a:latin typeface="Tahoma" pitchFamily="34" charset="0"/>
              </a:rPr>
              <a:t>connect two isolated workstations to create a mini-LAN</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434178">
                                            <p:txEl>
                                              <p:pRg st="0" end="0"/>
                                            </p:txEl>
                                          </p:spTgt>
                                        </p:tgtEl>
                                        <p:attrNameLst>
                                          <p:attrName>style.visibility</p:attrName>
                                        </p:attrNameLst>
                                      </p:cBhvr>
                                      <p:to>
                                        <p:strVal val="visible"/>
                                      </p:to>
                                    </p:set>
                                    <p:animEffect transition="in" filter="box(in)">
                                      <p:cBhvr>
                                        <p:cTn id="7" dur="500"/>
                                        <p:tgtEl>
                                          <p:spTgt spid="43417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434179">
                                            <p:txEl>
                                              <p:pRg st="0" end="0"/>
                                            </p:txEl>
                                          </p:spTgt>
                                        </p:tgtEl>
                                        <p:attrNameLst>
                                          <p:attrName>style.visibility</p:attrName>
                                        </p:attrNameLst>
                                      </p:cBhvr>
                                      <p:to>
                                        <p:strVal val="visible"/>
                                      </p:to>
                                    </p:set>
                                    <p:anim calcmode="lin" valueType="num">
                                      <p:cBhvr additive="base">
                                        <p:cTn id="12" dur="500" fill="hold"/>
                                        <p:tgtEl>
                                          <p:spTgt spid="434179">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434179">
                                            <p:txEl>
                                              <p:pRg st="0" end="0"/>
                                            </p:txEl>
                                          </p:spTgt>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434179">
                                            <p:txEl>
                                              <p:pRg st="1" end="1"/>
                                            </p:txEl>
                                          </p:spTgt>
                                        </p:tgtEl>
                                        <p:attrNameLst>
                                          <p:attrName>style.visibility</p:attrName>
                                        </p:attrNameLst>
                                      </p:cBhvr>
                                      <p:to>
                                        <p:strVal val="visible"/>
                                      </p:to>
                                    </p:set>
                                    <p:anim calcmode="lin" valueType="num">
                                      <p:cBhvr additive="base">
                                        <p:cTn id="16" dur="500" fill="hold"/>
                                        <p:tgtEl>
                                          <p:spTgt spid="434179">
                                            <p:txEl>
                                              <p:pRg st="1" end="1"/>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43417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434179">
                                            <p:txEl>
                                              <p:pRg st="2" end="2"/>
                                            </p:txEl>
                                          </p:spTgt>
                                        </p:tgtEl>
                                        <p:attrNameLst>
                                          <p:attrName>style.visibility</p:attrName>
                                        </p:attrNameLst>
                                      </p:cBhvr>
                                      <p:to>
                                        <p:strVal val="visible"/>
                                      </p:to>
                                    </p:set>
                                    <p:anim calcmode="lin" valueType="num">
                                      <p:cBhvr additive="base">
                                        <p:cTn id="22" dur="500" fill="hold"/>
                                        <p:tgtEl>
                                          <p:spTgt spid="434179">
                                            <p:txEl>
                                              <p:pRg st="2" end="2"/>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43417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434179">
                                            <p:txEl>
                                              <p:pRg st="3" end="3"/>
                                            </p:txEl>
                                          </p:spTgt>
                                        </p:tgtEl>
                                        <p:attrNameLst>
                                          <p:attrName>style.visibility</p:attrName>
                                        </p:attrNameLst>
                                      </p:cBhvr>
                                      <p:to>
                                        <p:strVal val="visible"/>
                                      </p:to>
                                    </p:set>
                                    <p:anim calcmode="lin" valueType="num">
                                      <p:cBhvr additive="base">
                                        <p:cTn id="28" dur="500" fill="hold"/>
                                        <p:tgtEl>
                                          <p:spTgt spid="434179">
                                            <p:txEl>
                                              <p:pRg st="3" end="3"/>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434179">
                                            <p:txEl>
                                              <p:pRg st="3" end="3"/>
                                            </p:txEl>
                                          </p:spTgt>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0"/>
                                  </p:stCondLst>
                                  <p:childTnLst>
                                    <p:set>
                                      <p:cBhvr>
                                        <p:cTn id="31" dur="1" fill="hold">
                                          <p:stCondLst>
                                            <p:cond delay="0"/>
                                          </p:stCondLst>
                                        </p:cTn>
                                        <p:tgtEl>
                                          <p:spTgt spid="434179">
                                            <p:txEl>
                                              <p:pRg st="4" end="4"/>
                                            </p:txEl>
                                          </p:spTgt>
                                        </p:tgtEl>
                                        <p:attrNameLst>
                                          <p:attrName>style.visibility</p:attrName>
                                        </p:attrNameLst>
                                      </p:cBhvr>
                                      <p:to>
                                        <p:strVal val="visible"/>
                                      </p:to>
                                    </p:set>
                                    <p:anim calcmode="lin" valueType="num">
                                      <p:cBhvr additive="base">
                                        <p:cTn id="32" dur="500" fill="hold"/>
                                        <p:tgtEl>
                                          <p:spTgt spid="434179">
                                            <p:txEl>
                                              <p:pRg st="4" end="4"/>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434179">
                                            <p:txEl>
                                              <p:pRg st="4" end="4"/>
                                            </p:txEl>
                                          </p:spTgt>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0"/>
                                  </p:stCondLst>
                                  <p:childTnLst>
                                    <p:set>
                                      <p:cBhvr>
                                        <p:cTn id="35" dur="1" fill="hold">
                                          <p:stCondLst>
                                            <p:cond delay="0"/>
                                          </p:stCondLst>
                                        </p:cTn>
                                        <p:tgtEl>
                                          <p:spTgt spid="434179">
                                            <p:txEl>
                                              <p:pRg st="5" end="5"/>
                                            </p:txEl>
                                          </p:spTgt>
                                        </p:tgtEl>
                                        <p:attrNameLst>
                                          <p:attrName>style.visibility</p:attrName>
                                        </p:attrNameLst>
                                      </p:cBhvr>
                                      <p:to>
                                        <p:strVal val="visible"/>
                                      </p:to>
                                    </p:set>
                                    <p:anim calcmode="lin" valueType="num">
                                      <p:cBhvr additive="base">
                                        <p:cTn id="36" dur="500" fill="hold"/>
                                        <p:tgtEl>
                                          <p:spTgt spid="434179">
                                            <p:txEl>
                                              <p:pRg st="5" end="5"/>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434179">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178" grpId="0" build="p" autoUpdateAnimBg="0" advAuto="0"/>
      <p:bldP spid="434179" grpId="0" build="p"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0690" name="Rectangle 2"/>
          <p:cNvSpPr>
            <a:spLocks noGrp="1" noChangeArrowheads="1"/>
          </p:cNvSpPr>
          <p:nvPr>
            <p:ph type="title"/>
          </p:nvPr>
        </p:nvSpPr>
        <p:spPr>
          <a:xfrm>
            <a:off x="611188" y="404813"/>
            <a:ext cx="7793037" cy="1143000"/>
          </a:xfrm>
        </p:spPr>
        <p:txBody>
          <a:bodyPr/>
          <a:lstStyle/>
          <a:p>
            <a:pPr eaLnBrk="1" hangingPunct="1"/>
            <a:r>
              <a:rPr lang="en-US" altLang="zh-CN" smtClean="0"/>
              <a:t>OSI Layer1: Physical Layer</a:t>
            </a:r>
          </a:p>
        </p:txBody>
      </p:sp>
      <p:sp>
        <p:nvSpPr>
          <p:cNvPr id="370691" name="Rectangle 3"/>
          <p:cNvSpPr>
            <a:spLocks noGrp="1" noChangeArrowheads="1"/>
          </p:cNvSpPr>
          <p:nvPr>
            <p:ph type="body" idx="1"/>
          </p:nvPr>
        </p:nvSpPr>
        <p:spPr>
          <a:xfrm>
            <a:off x="285750" y="1785938"/>
            <a:ext cx="8858250" cy="4167187"/>
          </a:xfrm>
        </p:spPr>
        <p:txBody>
          <a:bodyPr/>
          <a:lstStyle/>
          <a:p>
            <a:pPr eaLnBrk="1" hangingPunct="1">
              <a:lnSpc>
                <a:spcPct val="150000"/>
              </a:lnSpc>
              <a:buFont typeface="Wingdings" pitchFamily="2" charset="2"/>
              <a:buChar char="p"/>
            </a:pPr>
            <a:r>
              <a:rPr lang="en-US" altLang="zh-CN" smtClean="0"/>
              <a:t>Type of Network</a:t>
            </a:r>
          </a:p>
          <a:p>
            <a:pPr eaLnBrk="1" hangingPunct="1">
              <a:lnSpc>
                <a:spcPct val="150000"/>
              </a:lnSpc>
              <a:buFont typeface="Wingdings" pitchFamily="2" charset="2"/>
              <a:buChar char="p"/>
            </a:pPr>
            <a:r>
              <a:rPr lang="en-US" altLang="zh-CN" smtClean="0"/>
              <a:t>LAN Media</a:t>
            </a:r>
          </a:p>
          <a:p>
            <a:pPr eaLnBrk="1" hangingPunct="1">
              <a:lnSpc>
                <a:spcPct val="150000"/>
              </a:lnSpc>
              <a:buFont typeface="Wingdings" pitchFamily="2" charset="2"/>
              <a:buChar char="p"/>
            </a:pPr>
            <a:r>
              <a:rPr lang="en-US" altLang="zh-CN" smtClean="0"/>
              <a:t>UTP for Ethernet</a:t>
            </a:r>
          </a:p>
          <a:p>
            <a:pPr eaLnBrk="1" hangingPunct="1">
              <a:lnSpc>
                <a:spcPct val="150000"/>
              </a:lnSpc>
              <a:buFont typeface="Wingdings" pitchFamily="2" charset="2"/>
              <a:buChar char="p"/>
            </a:pPr>
            <a:r>
              <a:rPr lang="en-US" altLang="zh-CN" smtClean="0">
                <a:solidFill>
                  <a:srgbClr val="C00000"/>
                </a:solidFill>
              </a:rPr>
              <a:t>Media and signal Problems </a:t>
            </a:r>
          </a:p>
          <a:p>
            <a:pPr eaLnBrk="1" hangingPunct="1">
              <a:lnSpc>
                <a:spcPct val="150000"/>
              </a:lnSpc>
              <a:buFont typeface="Wingdings" pitchFamily="2" charset="2"/>
              <a:buChar char="p"/>
            </a:pPr>
            <a:r>
              <a:rPr lang="en-US" altLang="zh-CN" smtClean="0"/>
              <a:t>Basic Knowledge of Data Communication</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370690"/>
                                        </p:tgtEl>
                                        <p:attrNameLst>
                                          <p:attrName>style.visibility</p:attrName>
                                        </p:attrNameLst>
                                      </p:cBhvr>
                                      <p:to>
                                        <p:strVal val="visible"/>
                                      </p:to>
                                    </p:set>
                                    <p:animEffect transition="in" filter="checkerboard(across)">
                                      <p:cBhvr>
                                        <p:cTn id="7" dur="500"/>
                                        <p:tgtEl>
                                          <p:spTgt spid="3706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5" fill="hold" grpId="0" nodeType="clickEffect">
                                  <p:stCondLst>
                                    <p:cond delay="0"/>
                                  </p:stCondLst>
                                  <p:childTnLst>
                                    <p:set>
                                      <p:cBhvr>
                                        <p:cTn id="11" dur="1" fill="hold">
                                          <p:stCondLst>
                                            <p:cond delay="0"/>
                                          </p:stCondLst>
                                        </p:cTn>
                                        <p:tgtEl>
                                          <p:spTgt spid="370691">
                                            <p:txEl>
                                              <p:pRg st="0" end="0"/>
                                            </p:txEl>
                                          </p:spTgt>
                                        </p:tgtEl>
                                        <p:attrNameLst>
                                          <p:attrName>style.visibility</p:attrName>
                                        </p:attrNameLst>
                                      </p:cBhvr>
                                      <p:to>
                                        <p:strVal val="visible"/>
                                      </p:to>
                                    </p:set>
                                    <p:animEffect transition="in" filter="checkerboard(down)">
                                      <p:cBhvr>
                                        <p:cTn id="12" dur="500"/>
                                        <p:tgtEl>
                                          <p:spTgt spid="37069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5" fill="hold" grpId="0" nodeType="clickEffect">
                                  <p:stCondLst>
                                    <p:cond delay="0"/>
                                  </p:stCondLst>
                                  <p:childTnLst>
                                    <p:set>
                                      <p:cBhvr>
                                        <p:cTn id="16" dur="1" fill="hold">
                                          <p:stCondLst>
                                            <p:cond delay="0"/>
                                          </p:stCondLst>
                                        </p:cTn>
                                        <p:tgtEl>
                                          <p:spTgt spid="370691">
                                            <p:txEl>
                                              <p:pRg st="1" end="1"/>
                                            </p:txEl>
                                          </p:spTgt>
                                        </p:tgtEl>
                                        <p:attrNameLst>
                                          <p:attrName>style.visibility</p:attrName>
                                        </p:attrNameLst>
                                      </p:cBhvr>
                                      <p:to>
                                        <p:strVal val="visible"/>
                                      </p:to>
                                    </p:set>
                                    <p:animEffect transition="in" filter="checkerboard(down)">
                                      <p:cBhvr>
                                        <p:cTn id="17" dur="500"/>
                                        <p:tgtEl>
                                          <p:spTgt spid="37069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5" fill="hold" grpId="0" nodeType="clickEffect">
                                  <p:stCondLst>
                                    <p:cond delay="0"/>
                                  </p:stCondLst>
                                  <p:childTnLst>
                                    <p:set>
                                      <p:cBhvr>
                                        <p:cTn id="21" dur="1" fill="hold">
                                          <p:stCondLst>
                                            <p:cond delay="0"/>
                                          </p:stCondLst>
                                        </p:cTn>
                                        <p:tgtEl>
                                          <p:spTgt spid="370691">
                                            <p:txEl>
                                              <p:pRg st="2" end="2"/>
                                            </p:txEl>
                                          </p:spTgt>
                                        </p:tgtEl>
                                        <p:attrNameLst>
                                          <p:attrName>style.visibility</p:attrName>
                                        </p:attrNameLst>
                                      </p:cBhvr>
                                      <p:to>
                                        <p:strVal val="visible"/>
                                      </p:to>
                                    </p:set>
                                    <p:animEffect transition="in" filter="checkerboard(down)">
                                      <p:cBhvr>
                                        <p:cTn id="22" dur="500"/>
                                        <p:tgtEl>
                                          <p:spTgt spid="370691">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5" fill="hold" grpId="0" nodeType="clickEffect">
                                  <p:stCondLst>
                                    <p:cond delay="0"/>
                                  </p:stCondLst>
                                  <p:childTnLst>
                                    <p:set>
                                      <p:cBhvr>
                                        <p:cTn id="26" dur="1" fill="hold">
                                          <p:stCondLst>
                                            <p:cond delay="0"/>
                                          </p:stCondLst>
                                        </p:cTn>
                                        <p:tgtEl>
                                          <p:spTgt spid="370691">
                                            <p:txEl>
                                              <p:pRg st="3" end="3"/>
                                            </p:txEl>
                                          </p:spTgt>
                                        </p:tgtEl>
                                        <p:attrNameLst>
                                          <p:attrName>style.visibility</p:attrName>
                                        </p:attrNameLst>
                                      </p:cBhvr>
                                      <p:to>
                                        <p:strVal val="visible"/>
                                      </p:to>
                                    </p:set>
                                    <p:animEffect transition="in" filter="checkerboard(down)">
                                      <p:cBhvr>
                                        <p:cTn id="27" dur="500"/>
                                        <p:tgtEl>
                                          <p:spTgt spid="370691">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5" fill="hold" grpId="0" nodeType="clickEffect">
                                  <p:stCondLst>
                                    <p:cond delay="0"/>
                                  </p:stCondLst>
                                  <p:childTnLst>
                                    <p:set>
                                      <p:cBhvr>
                                        <p:cTn id="31" dur="1" fill="hold">
                                          <p:stCondLst>
                                            <p:cond delay="0"/>
                                          </p:stCondLst>
                                        </p:cTn>
                                        <p:tgtEl>
                                          <p:spTgt spid="370691">
                                            <p:txEl>
                                              <p:pRg st="4" end="4"/>
                                            </p:txEl>
                                          </p:spTgt>
                                        </p:tgtEl>
                                        <p:attrNameLst>
                                          <p:attrName>style.visibility</p:attrName>
                                        </p:attrNameLst>
                                      </p:cBhvr>
                                      <p:to>
                                        <p:strVal val="visible"/>
                                      </p:to>
                                    </p:set>
                                    <p:animEffect transition="in" filter="checkerboard(down)">
                                      <p:cBhvr>
                                        <p:cTn id="32" dur="500"/>
                                        <p:tgtEl>
                                          <p:spTgt spid="3706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690" grpId="0" autoUpdateAnimBg="0"/>
      <p:bldP spid="370691" grpId="0" build="p" bldLvl="2"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6"/>
          <p:cNvSpPr>
            <a:spLocks noGrp="1" noChangeArrowheads="1"/>
          </p:cNvSpPr>
          <p:nvPr>
            <p:ph type="title"/>
          </p:nvPr>
        </p:nvSpPr>
        <p:spPr/>
        <p:txBody>
          <a:bodyPr/>
          <a:lstStyle/>
          <a:p>
            <a:pPr eaLnBrk="1" hangingPunct="1"/>
            <a:r>
              <a:rPr lang="en-US" altLang="zh-CN" smtClean="0"/>
              <a:t>Type of Networks</a:t>
            </a:r>
          </a:p>
        </p:txBody>
      </p:sp>
      <p:graphicFrame>
        <p:nvGraphicFramePr>
          <p:cNvPr id="8195" name="Object 0"/>
          <p:cNvGraphicFramePr>
            <a:graphicFrameLocks noGrp="1" noChangeAspect="1"/>
          </p:cNvGraphicFramePr>
          <p:nvPr>
            <p:ph sz="half" idx="1"/>
          </p:nvPr>
        </p:nvGraphicFramePr>
        <p:xfrm>
          <a:off x="468313" y="1844675"/>
          <a:ext cx="4552950" cy="4286250"/>
        </p:xfrm>
        <a:graphic>
          <a:graphicData uri="http://schemas.openxmlformats.org/presentationml/2006/ole">
            <mc:AlternateContent xmlns:mc="http://schemas.openxmlformats.org/markup-compatibility/2006">
              <mc:Choice xmlns:v="urn:schemas-microsoft-com:vml" Requires="v">
                <p:oleObj spid="_x0000_s8306" name="Visio" r:id="rId4" imgW="3434763" imgH="3234404" progId="Visio.Drawing.11">
                  <p:embed/>
                </p:oleObj>
              </mc:Choice>
              <mc:Fallback>
                <p:oleObj name="Visio" r:id="rId4" imgW="3434763" imgH="3234404" progId="Visio.Drawing.11">
                  <p:embed/>
                  <p:pic>
                    <p:nvPicPr>
                      <p:cNvPr id="0" name="Object 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1844675"/>
                        <a:ext cx="4552950" cy="428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96" name="Object 1"/>
          <p:cNvGraphicFramePr>
            <a:graphicFrameLocks noGrp="1" noChangeAspect="1"/>
          </p:cNvGraphicFramePr>
          <p:nvPr>
            <p:ph sz="half" idx="2"/>
          </p:nvPr>
        </p:nvGraphicFramePr>
        <p:xfrm>
          <a:off x="4643438" y="3141663"/>
          <a:ext cx="3773487" cy="1628775"/>
        </p:xfrm>
        <a:graphic>
          <a:graphicData uri="http://schemas.openxmlformats.org/presentationml/2006/ole">
            <mc:AlternateContent xmlns:mc="http://schemas.openxmlformats.org/markup-compatibility/2006">
              <mc:Choice xmlns:v="urn:schemas-microsoft-com:vml" Requires="v">
                <p:oleObj spid="_x0000_s8307" name="Visio" r:id="rId6" imgW="2855024" imgH="1232154" progId="Visio.Drawing.11">
                  <p:embed/>
                </p:oleObj>
              </mc:Choice>
              <mc:Fallback>
                <p:oleObj name="Visio" r:id="rId6" imgW="2855024" imgH="1232154" progId="Visio.Drawing.11">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3438" y="3141663"/>
                        <a:ext cx="3773487"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197" name="Text Box 13"/>
          <p:cNvSpPr txBox="1">
            <a:spLocks noChangeArrowheads="1"/>
          </p:cNvSpPr>
          <p:nvPr/>
        </p:nvSpPr>
        <p:spPr bwMode="auto">
          <a:xfrm>
            <a:off x="5867400" y="3363913"/>
            <a:ext cx="1543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a:latin typeface="Arial" charset="0"/>
              </a:rPr>
              <a:t>Point-to-point</a:t>
            </a:r>
            <a:endParaRPr lang="zh-CN" altLang="en-US">
              <a:latin typeface="Arial" charset="0"/>
            </a:endParaRPr>
          </a:p>
        </p:txBody>
      </p:sp>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418" name="Rectangle 2"/>
          <p:cNvSpPr>
            <a:spLocks noChangeArrowheads="1"/>
          </p:cNvSpPr>
          <p:nvPr/>
        </p:nvSpPr>
        <p:spPr bwMode="auto">
          <a:xfrm>
            <a:off x="323850" y="620713"/>
            <a:ext cx="8928100" cy="95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p>
            <a:r>
              <a:rPr lang="en-US" altLang="zh-CN" sz="3200">
                <a:solidFill>
                  <a:schemeClr val="tx2"/>
                </a:solidFill>
              </a:rPr>
              <a:t>Signaling and Communications Problems</a:t>
            </a:r>
          </a:p>
        </p:txBody>
      </p:sp>
      <p:sp>
        <p:nvSpPr>
          <p:cNvPr id="956419" name="Rectangle 3"/>
          <p:cNvSpPr>
            <a:spLocks noChangeArrowheads="1"/>
          </p:cNvSpPr>
          <p:nvPr/>
        </p:nvSpPr>
        <p:spPr bwMode="auto">
          <a:xfrm>
            <a:off x="611188" y="1651000"/>
            <a:ext cx="7974012" cy="444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110000"/>
              </a:lnSpc>
              <a:spcBef>
                <a:spcPct val="20000"/>
              </a:spcBef>
              <a:buClr>
                <a:schemeClr val="accent2"/>
              </a:buClr>
              <a:buFont typeface="Wingdings" pitchFamily="2" charset="2"/>
              <a:buChar char="p"/>
            </a:pPr>
            <a:r>
              <a:rPr lang="en-US" altLang="zh-CN" sz="2400" dirty="0">
                <a:latin typeface="Arial" charset="0"/>
              </a:rPr>
              <a:t>Propagation</a:t>
            </a:r>
          </a:p>
          <a:p>
            <a:pPr marL="742950" lvl="1" indent="-285750">
              <a:lnSpc>
                <a:spcPct val="110000"/>
              </a:lnSpc>
              <a:spcBef>
                <a:spcPct val="20000"/>
              </a:spcBef>
              <a:buClr>
                <a:schemeClr val="accent2"/>
              </a:buClr>
              <a:buSzPct val="90000"/>
              <a:buFont typeface="Wingdings" pitchFamily="2" charset="2"/>
              <a:buChar char="n"/>
            </a:pPr>
            <a:r>
              <a:rPr lang="en-US" altLang="zh-CN" sz="2400" dirty="0">
                <a:latin typeface="Arial" charset="0"/>
              </a:rPr>
              <a:t>t</a:t>
            </a:r>
            <a:r>
              <a:rPr lang="en-US" altLang="zh-CN" sz="2400" u="sng" dirty="0">
                <a:latin typeface="Arial" charset="0"/>
              </a:rPr>
              <a:t>ravel time</a:t>
            </a:r>
            <a:r>
              <a:rPr lang="en-US" altLang="zh-CN" sz="2400" dirty="0">
                <a:latin typeface="Arial" charset="0"/>
              </a:rPr>
              <a:t>; speed depends upon medium</a:t>
            </a:r>
          </a:p>
          <a:p>
            <a:pPr marL="742950" lvl="1" indent="-285750">
              <a:lnSpc>
                <a:spcPct val="110000"/>
              </a:lnSpc>
              <a:spcBef>
                <a:spcPct val="20000"/>
              </a:spcBef>
              <a:buClr>
                <a:schemeClr val="accent2"/>
              </a:buClr>
              <a:buSzPct val="90000"/>
              <a:buFont typeface="Wingdings" pitchFamily="2" charset="2"/>
              <a:buChar char="n"/>
            </a:pPr>
            <a:r>
              <a:rPr lang="en-US" altLang="zh-CN" sz="2400" dirty="0">
                <a:latin typeface="Arial" charset="0"/>
              </a:rPr>
              <a:t>As data transmission rates increase, you must sometimes take into account the amount of time it takes the signal to travel.</a:t>
            </a:r>
          </a:p>
          <a:p>
            <a:pPr marL="342900" indent="-342900">
              <a:lnSpc>
                <a:spcPct val="110000"/>
              </a:lnSpc>
              <a:spcBef>
                <a:spcPct val="20000"/>
              </a:spcBef>
              <a:buClr>
                <a:schemeClr val="accent2"/>
              </a:buClr>
              <a:buFont typeface="Wingdings" pitchFamily="2" charset="2"/>
              <a:buChar char="p"/>
            </a:pPr>
            <a:r>
              <a:rPr lang="en-US" altLang="zh-CN" sz="2400" dirty="0">
                <a:latin typeface="Arial" charset="0"/>
              </a:rPr>
              <a:t>Attenuation</a:t>
            </a:r>
          </a:p>
          <a:p>
            <a:pPr marL="742950" lvl="1" indent="-285750">
              <a:lnSpc>
                <a:spcPct val="110000"/>
              </a:lnSpc>
              <a:spcBef>
                <a:spcPct val="20000"/>
              </a:spcBef>
              <a:buClr>
                <a:schemeClr val="accent2"/>
              </a:buClr>
              <a:buSzPct val="90000"/>
              <a:buFont typeface="Wingdings" pitchFamily="2" charset="2"/>
              <a:buChar char="n"/>
            </a:pPr>
            <a:r>
              <a:rPr lang="en-US" altLang="zh-CN" sz="2400" u="sng" dirty="0">
                <a:latin typeface="Arial" charset="0"/>
              </a:rPr>
              <a:t>loss of signal over distance due to surroundings</a:t>
            </a:r>
          </a:p>
          <a:p>
            <a:pPr marL="742950" lvl="1" indent="-285750">
              <a:lnSpc>
                <a:spcPct val="110000"/>
              </a:lnSpc>
              <a:spcBef>
                <a:spcPct val="20000"/>
              </a:spcBef>
              <a:buClr>
                <a:schemeClr val="accent2"/>
              </a:buClr>
              <a:buSzPct val="90000"/>
              <a:buFont typeface="Wingdings" pitchFamily="2" charset="2"/>
              <a:buChar char="n"/>
            </a:pPr>
            <a:r>
              <a:rPr lang="en-US" altLang="zh-CN" sz="2400" dirty="0">
                <a:latin typeface="Arial" charset="0"/>
              </a:rPr>
              <a:t>can affect a network because it limits the length of network cabling over which you can send a message</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956418"/>
                                        </p:tgtEl>
                                        <p:attrNameLst>
                                          <p:attrName>style.visibility</p:attrName>
                                        </p:attrNameLst>
                                      </p:cBhvr>
                                      <p:to>
                                        <p:strVal val="visible"/>
                                      </p:to>
                                    </p:set>
                                    <p:anim calcmode="lin" valueType="num">
                                      <p:cBhvr>
                                        <p:cTn id="7" dur="500" fill="hold"/>
                                        <p:tgtEl>
                                          <p:spTgt spid="956418"/>
                                        </p:tgtEl>
                                        <p:attrNameLst>
                                          <p:attrName>ppt_x</p:attrName>
                                        </p:attrNameLst>
                                      </p:cBhvr>
                                      <p:tavLst>
                                        <p:tav tm="0">
                                          <p:val>
                                            <p:strVal val="#ppt_x-#ppt_w/2"/>
                                          </p:val>
                                        </p:tav>
                                        <p:tav tm="100000">
                                          <p:val>
                                            <p:strVal val="#ppt_x"/>
                                          </p:val>
                                        </p:tav>
                                      </p:tavLst>
                                    </p:anim>
                                    <p:anim calcmode="lin" valueType="num">
                                      <p:cBhvr>
                                        <p:cTn id="8" dur="500" fill="hold"/>
                                        <p:tgtEl>
                                          <p:spTgt spid="956418"/>
                                        </p:tgtEl>
                                        <p:attrNameLst>
                                          <p:attrName>ppt_y</p:attrName>
                                        </p:attrNameLst>
                                      </p:cBhvr>
                                      <p:tavLst>
                                        <p:tav tm="0">
                                          <p:val>
                                            <p:strVal val="#ppt_y"/>
                                          </p:val>
                                        </p:tav>
                                        <p:tav tm="100000">
                                          <p:val>
                                            <p:strVal val="#ppt_y"/>
                                          </p:val>
                                        </p:tav>
                                      </p:tavLst>
                                    </p:anim>
                                    <p:anim calcmode="lin" valueType="num">
                                      <p:cBhvr>
                                        <p:cTn id="9" dur="500" fill="hold"/>
                                        <p:tgtEl>
                                          <p:spTgt spid="956418"/>
                                        </p:tgtEl>
                                        <p:attrNameLst>
                                          <p:attrName>ppt_w</p:attrName>
                                        </p:attrNameLst>
                                      </p:cBhvr>
                                      <p:tavLst>
                                        <p:tav tm="0">
                                          <p:val>
                                            <p:fltVal val="0"/>
                                          </p:val>
                                        </p:tav>
                                        <p:tav tm="100000">
                                          <p:val>
                                            <p:strVal val="#ppt_w"/>
                                          </p:val>
                                        </p:tav>
                                      </p:tavLst>
                                    </p:anim>
                                    <p:anim calcmode="lin" valueType="num">
                                      <p:cBhvr>
                                        <p:cTn id="10" dur="500" fill="hold"/>
                                        <p:tgtEl>
                                          <p:spTgt spid="956418"/>
                                        </p:tgtEl>
                                        <p:attrNameLst>
                                          <p:attrName>ppt_h</p:attrName>
                                        </p:attrNameLst>
                                      </p:cBhvr>
                                      <p:tavLst>
                                        <p:tav tm="0">
                                          <p:val>
                                            <p:strVal val="#ppt_h"/>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7" presetClass="entr" presetSubtype="10" fill="hold" grpId="0" nodeType="clickEffect">
                                  <p:stCondLst>
                                    <p:cond delay="0"/>
                                  </p:stCondLst>
                                  <p:childTnLst>
                                    <p:set>
                                      <p:cBhvr>
                                        <p:cTn id="14" dur="1" fill="hold">
                                          <p:stCondLst>
                                            <p:cond delay="0"/>
                                          </p:stCondLst>
                                        </p:cTn>
                                        <p:tgtEl>
                                          <p:spTgt spid="956419">
                                            <p:txEl>
                                              <p:pRg st="0" end="0"/>
                                            </p:txEl>
                                          </p:spTgt>
                                        </p:tgtEl>
                                        <p:attrNameLst>
                                          <p:attrName>style.visibility</p:attrName>
                                        </p:attrNameLst>
                                      </p:cBhvr>
                                      <p:to>
                                        <p:strVal val="visible"/>
                                      </p:to>
                                    </p:set>
                                    <p:anim calcmode="lin" valueType="num">
                                      <p:cBhvr>
                                        <p:cTn id="15" dur="500" fill="hold"/>
                                        <p:tgtEl>
                                          <p:spTgt spid="956419">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956419">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7" presetClass="entr" presetSubtype="10" fill="hold" grpId="0" nodeType="clickEffect">
                                  <p:stCondLst>
                                    <p:cond delay="0"/>
                                  </p:stCondLst>
                                  <p:childTnLst>
                                    <p:set>
                                      <p:cBhvr>
                                        <p:cTn id="20" dur="1" fill="hold">
                                          <p:stCondLst>
                                            <p:cond delay="0"/>
                                          </p:stCondLst>
                                        </p:cTn>
                                        <p:tgtEl>
                                          <p:spTgt spid="956419">
                                            <p:txEl>
                                              <p:pRg st="1" end="1"/>
                                            </p:txEl>
                                          </p:spTgt>
                                        </p:tgtEl>
                                        <p:attrNameLst>
                                          <p:attrName>style.visibility</p:attrName>
                                        </p:attrNameLst>
                                      </p:cBhvr>
                                      <p:to>
                                        <p:strVal val="visible"/>
                                      </p:to>
                                    </p:set>
                                    <p:anim calcmode="lin" valueType="num">
                                      <p:cBhvr>
                                        <p:cTn id="21" dur="500" fill="hold"/>
                                        <p:tgtEl>
                                          <p:spTgt spid="956419">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956419">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17" presetClass="entr" presetSubtype="10" fill="hold" grpId="0" nodeType="clickEffect">
                                  <p:stCondLst>
                                    <p:cond delay="0"/>
                                  </p:stCondLst>
                                  <p:childTnLst>
                                    <p:set>
                                      <p:cBhvr>
                                        <p:cTn id="26" dur="1" fill="hold">
                                          <p:stCondLst>
                                            <p:cond delay="0"/>
                                          </p:stCondLst>
                                        </p:cTn>
                                        <p:tgtEl>
                                          <p:spTgt spid="956419">
                                            <p:txEl>
                                              <p:pRg st="2" end="2"/>
                                            </p:txEl>
                                          </p:spTgt>
                                        </p:tgtEl>
                                        <p:attrNameLst>
                                          <p:attrName>style.visibility</p:attrName>
                                        </p:attrNameLst>
                                      </p:cBhvr>
                                      <p:to>
                                        <p:strVal val="visible"/>
                                      </p:to>
                                    </p:set>
                                    <p:anim calcmode="lin" valueType="num">
                                      <p:cBhvr>
                                        <p:cTn id="27" dur="500" fill="hold"/>
                                        <p:tgtEl>
                                          <p:spTgt spid="956419">
                                            <p:txEl>
                                              <p:pRg st="2" end="2"/>
                                            </p:txEl>
                                          </p:spTgt>
                                        </p:tgtEl>
                                        <p:attrNameLst>
                                          <p:attrName>ppt_w</p:attrName>
                                        </p:attrNameLst>
                                      </p:cBhvr>
                                      <p:tavLst>
                                        <p:tav tm="0">
                                          <p:val>
                                            <p:fltVal val="0"/>
                                          </p:val>
                                        </p:tav>
                                        <p:tav tm="100000">
                                          <p:val>
                                            <p:strVal val="#ppt_w"/>
                                          </p:val>
                                        </p:tav>
                                      </p:tavLst>
                                    </p:anim>
                                    <p:anim calcmode="lin" valueType="num">
                                      <p:cBhvr>
                                        <p:cTn id="28" dur="500" fill="hold"/>
                                        <p:tgtEl>
                                          <p:spTgt spid="956419">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17" presetClass="entr" presetSubtype="10" fill="hold" grpId="0" nodeType="clickEffect">
                                  <p:stCondLst>
                                    <p:cond delay="0"/>
                                  </p:stCondLst>
                                  <p:childTnLst>
                                    <p:set>
                                      <p:cBhvr>
                                        <p:cTn id="32" dur="1" fill="hold">
                                          <p:stCondLst>
                                            <p:cond delay="0"/>
                                          </p:stCondLst>
                                        </p:cTn>
                                        <p:tgtEl>
                                          <p:spTgt spid="956419">
                                            <p:txEl>
                                              <p:pRg st="3" end="3"/>
                                            </p:txEl>
                                          </p:spTgt>
                                        </p:tgtEl>
                                        <p:attrNameLst>
                                          <p:attrName>style.visibility</p:attrName>
                                        </p:attrNameLst>
                                      </p:cBhvr>
                                      <p:to>
                                        <p:strVal val="visible"/>
                                      </p:to>
                                    </p:set>
                                    <p:anim calcmode="lin" valueType="num">
                                      <p:cBhvr>
                                        <p:cTn id="33" dur="500" fill="hold"/>
                                        <p:tgtEl>
                                          <p:spTgt spid="956419">
                                            <p:txEl>
                                              <p:pRg st="3" end="3"/>
                                            </p:txEl>
                                          </p:spTgt>
                                        </p:tgtEl>
                                        <p:attrNameLst>
                                          <p:attrName>ppt_w</p:attrName>
                                        </p:attrNameLst>
                                      </p:cBhvr>
                                      <p:tavLst>
                                        <p:tav tm="0">
                                          <p:val>
                                            <p:fltVal val="0"/>
                                          </p:val>
                                        </p:tav>
                                        <p:tav tm="100000">
                                          <p:val>
                                            <p:strVal val="#ppt_w"/>
                                          </p:val>
                                        </p:tav>
                                      </p:tavLst>
                                    </p:anim>
                                    <p:anim calcmode="lin" valueType="num">
                                      <p:cBhvr>
                                        <p:cTn id="34" dur="500" fill="hold"/>
                                        <p:tgtEl>
                                          <p:spTgt spid="956419">
                                            <p:txEl>
                                              <p:pRg st="3" end="3"/>
                                            </p:txEl>
                                          </p:spTgt>
                                        </p:tgtEl>
                                        <p:attrNameLst>
                                          <p:attrName>ppt_h</p:attrName>
                                        </p:attrNameLst>
                                      </p:cBhvr>
                                      <p:tavLst>
                                        <p:tav tm="0">
                                          <p:val>
                                            <p:strVal val="#ppt_h"/>
                                          </p:val>
                                        </p:tav>
                                        <p:tav tm="100000">
                                          <p:val>
                                            <p:strVal val="#ppt_h"/>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17" presetClass="entr" presetSubtype="10" fill="hold" grpId="0" nodeType="clickEffect">
                                  <p:stCondLst>
                                    <p:cond delay="0"/>
                                  </p:stCondLst>
                                  <p:childTnLst>
                                    <p:set>
                                      <p:cBhvr>
                                        <p:cTn id="38" dur="1" fill="hold">
                                          <p:stCondLst>
                                            <p:cond delay="0"/>
                                          </p:stCondLst>
                                        </p:cTn>
                                        <p:tgtEl>
                                          <p:spTgt spid="956419">
                                            <p:txEl>
                                              <p:pRg st="4" end="4"/>
                                            </p:txEl>
                                          </p:spTgt>
                                        </p:tgtEl>
                                        <p:attrNameLst>
                                          <p:attrName>style.visibility</p:attrName>
                                        </p:attrNameLst>
                                      </p:cBhvr>
                                      <p:to>
                                        <p:strVal val="visible"/>
                                      </p:to>
                                    </p:set>
                                    <p:anim calcmode="lin" valueType="num">
                                      <p:cBhvr>
                                        <p:cTn id="39" dur="500" fill="hold"/>
                                        <p:tgtEl>
                                          <p:spTgt spid="956419">
                                            <p:txEl>
                                              <p:pRg st="4" end="4"/>
                                            </p:txEl>
                                          </p:spTgt>
                                        </p:tgtEl>
                                        <p:attrNameLst>
                                          <p:attrName>ppt_w</p:attrName>
                                        </p:attrNameLst>
                                      </p:cBhvr>
                                      <p:tavLst>
                                        <p:tav tm="0">
                                          <p:val>
                                            <p:fltVal val="0"/>
                                          </p:val>
                                        </p:tav>
                                        <p:tav tm="100000">
                                          <p:val>
                                            <p:strVal val="#ppt_w"/>
                                          </p:val>
                                        </p:tav>
                                      </p:tavLst>
                                    </p:anim>
                                    <p:anim calcmode="lin" valueType="num">
                                      <p:cBhvr>
                                        <p:cTn id="40" dur="500" fill="hold"/>
                                        <p:tgtEl>
                                          <p:spTgt spid="956419">
                                            <p:txEl>
                                              <p:pRg st="4" end="4"/>
                                            </p:txEl>
                                          </p:spTgt>
                                        </p:tgtEl>
                                        <p:attrNameLst>
                                          <p:attrName>ppt_h</p:attrName>
                                        </p:attrNameLst>
                                      </p:cBhvr>
                                      <p:tavLst>
                                        <p:tav tm="0">
                                          <p:val>
                                            <p:strVal val="#ppt_h"/>
                                          </p:val>
                                        </p:tav>
                                        <p:tav tm="100000">
                                          <p:val>
                                            <p:strVal val="#ppt_h"/>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17" presetClass="entr" presetSubtype="10" fill="hold" grpId="0" nodeType="clickEffect">
                                  <p:stCondLst>
                                    <p:cond delay="0"/>
                                  </p:stCondLst>
                                  <p:childTnLst>
                                    <p:set>
                                      <p:cBhvr>
                                        <p:cTn id="44" dur="1" fill="hold">
                                          <p:stCondLst>
                                            <p:cond delay="0"/>
                                          </p:stCondLst>
                                        </p:cTn>
                                        <p:tgtEl>
                                          <p:spTgt spid="956419">
                                            <p:txEl>
                                              <p:pRg st="5" end="5"/>
                                            </p:txEl>
                                          </p:spTgt>
                                        </p:tgtEl>
                                        <p:attrNameLst>
                                          <p:attrName>style.visibility</p:attrName>
                                        </p:attrNameLst>
                                      </p:cBhvr>
                                      <p:to>
                                        <p:strVal val="visible"/>
                                      </p:to>
                                    </p:set>
                                    <p:anim calcmode="lin" valueType="num">
                                      <p:cBhvr>
                                        <p:cTn id="45" dur="500" fill="hold"/>
                                        <p:tgtEl>
                                          <p:spTgt spid="956419">
                                            <p:txEl>
                                              <p:pRg st="5" end="5"/>
                                            </p:txEl>
                                          </p:spTgt>
                                        </p:tgtEl>
                                        <p:attrNameLst>
                                          <p:attrName>ppt_w</p:attrName>
                                        </p:attrNameLst>
                                      </p:cBhvr>
                                      <p:tavLst>
                                        <p:tav tm="0">
                                          <p:val>
                                            <p:fltVal val="0"/>
                                          </p:val>
                                        </p:tav>
                                        <p:tav tm="100000">
                                          <p:val>
                                            <p:strVal val="#ppt_w"/>
                                          </p:val>
                                        </p:tav>
                                      </p:tavLst>
                                    </p:anim>
                                    <p:anim calcmode="lin" valueType="num">
                                      <p:cBhvr>
                                        <p:cTn id="46" dur="500" fill="hold"/>
                                        <p:tgtEl>
                                          <p:spTgt spid="956419">
                                            <p:txEl>
                                              <p:pRg st="5" end="5"/>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6418" grpId="0" autoUpdateAnimBg="0"/>
      <p:bldP spid="956419" grpId="0" build="p" bldLvl="2"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466" name="Rectangle 2"/>
          <p:cNvSpPr>
            <a:spLocks noChangeArrowheads="1"/>
          </p:cNvSpPr>
          <p:nvPr/>
        </p:nvSpPr>
        <p:spPr bwMode="auto">
          <a:xfrm>
            <a:off x="431800" y="620713"/>
            <a:ext cx="9036050" cy="99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p>
            <a:r>
              <a:rPr lang="en-US" altLang="zh-CN" sz="3200">
                <a:solidFill>
                  <a:schemeClr val="tx2"/>
                </a:solidFill>
              </a:rPr>
              <a:t>Signaling and Communications Problems</a:t>
            </a:r>
          </a:p>
        </p:txBody>
      </p:sp>
      <p:sp>
        <p:nvSpPr>
          <p:cNvPr id="958467" name="Rectangle 3"/>
          <p:cNvSpPr>
            <a:spLocks noChangeArrowheads="1"/>
          </p:cNvSpPr>
          <p:nvPr/>
        </p:nvSpPr>
        <p:spPr bwMode="auto">
          <a:xfrm>
            <a:off x="428625" y="1844675"/>
            <a:ext cx="8501063"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90000"/>
              </a:lnSpc>
              <a:spcBef>
                <a:spcPct val="20000"/>
              </a:spcBef>
              <a:buClr>
                <a:schemeClr val="accent2"/>
              </a:buClr>
              <a:buFont typeface="Wingdings" pitchFamily="2" charset="2"/>
              <a:buChar char="p"/>
            </a:pPr>
            <a:r>
              <a:rPr lang="en-US" altLang="zh-CN" sz="2800" dirty="0">
                <a:latin typeface="Arial" charset="0"/>
              </a:rPr>
              <a:t>Reflection</a:t>
            </a:r>
          </a:p>
          <a:p>
            <a:pPr marL="742950" lvl="1" indent="-285750">
              <a:lnSpc>
                <a:spcPct val="90000"/>
              </a:lnSpc>
              <a:spcBef>
                <a:spcPct val="20000"/>
              </a:spcBef>
              <a:buClr>
                <a:schemeClr val="accent2"/>
              </a:buClr>
              <a:buSzPct val="85000"/>
              <a:buFont typeface="Wingdings" pitchFamily="2" charset="2"/>
              <a:buChar char="n"/>
            </a:pPr>
            <a:r>
              <a:rPr lang="en-US" altLang="zh-CN" sz="2800" dirty="0">
                <a:latin typeface="Arial" charset="0"/>
              </a:rPr>
              <a:t>Caused by discontinuities in the medium</a:t>
            </a:r>
          </a:p>
          <a:p>
            <a:pPr marL="742950" lvl="1" indent="-285750">
              <a:lnSpc>
                <a:spcPct val="90000"/>
              </a:lnSpc>
              <a:spcBef>
                <a:spcPct val="20000"/>
              </a:spcBef>
              <a:buClr>
                <a:schemeClr val="accent2"/>
              </a:buClr>
              <a:buSzPct val="85000"/>
              <a:buFont typeface="Wingdings" pitchFamily="2" charset="2"/>
              <a:buChar char="n"/>
            </a:pPr>
            <a:r>
              <a:rPr lang="en-US" altLang="zh-CN" sz="2800" dirty="0">
                <a:latin typeface="Arial" charset="0"/>
              </a:rPr>
              <a:t>Occurs in electrical signals; can be a result of kinks in cable or poorly terminated cables</a:t>
            </a:r>
          </a:p>
          <a:p>
            <a:pPr marL="742950" lvl="1" indent="-285750">
              <a:lnSpc>
                <a:spcPct val="90000"/>
              </a:lnSpc>
              <a:spcBef>
                <a:spcPct val="20000"/>
              </a:spcBef>
              <a:buClr>
                <a:schemeClr val="accent2"/>
              </a:buClr>
              <a:buSzPct val="85000"/>
              <a:buFont typeface="Wingdings" pitchFamily="2" charset="2"/>
              <a:buChar char="n"/>
            </a:pPr>
            <a:r>
              <a:rPr lang="en-US" altLang="zh-CN" sz="2800" dirty="0">
                <a:latin typeface="Arial" charset="0"/>
              </a:rPr>
              <a:t>Networks should have a specific impedance to match the electrical components in the NICs</a:t>
            </a:r>
          </a:p>
          <a:p>
            <a:pPr marL="742950" lvl="1" indent="-285750">
              <a:lnSpc>
                <a:spcPct val="90000"/>
              </a:lnSpc>
              <a:spcBef>
                <a:spcPct val="20000"/>
              </a:spcBef>
              <a:buClr>
                <a:schemeClr val="accent2"/>
              </a:buClr>
              <a:buSzPct val="85000"/>
              <a:buFont typeface="Wingdings" pitchFamily="2" charset="2"/>
              <a:buChar char="n"/>
            </a:pPr>
            <a:r>
              <a:rPr lang="en-US" altLang="zh-CN" sz="2800" u="sng" dirty="0">
                <a:latin typeface="Arial" charset="0"/>
              </a:rPr>
              <a:t>The result of </a:t>
            </a:r>
            <a:r>
              <a:rPr lang="en-US" altLang="zh-CN" sz="2800" i="1" u="sng" dirty="0">
                <a:latin typeface="Arial" charset="0"/>
              </a:rPr>
              <a:t>impedance mismatch</a:t>
            </a:r>
            <a:r>
              <a:rPr lang="en-US" altLang="zh-CN" sz="2800" u="sng" dirty="0">
                <a:latin typeface="Arial" charset="0"/>
              </a:rPr>
              <a:t> is reflected energy</a:t>
            </a:r>
            <a:r>
              <a:rPr lang="en-US" altLang="zh-CN" sz="2800" dirty="0">
                <a:latin typeface="Arial" charset="0"/>
              </a:rPr>
              <a:t>.</a:t>
            </a:r>
            <a:endParaRPr lang="en-US" altLang="zh-CN" sz="2800" u="sng" dirty="0">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958466"/>
                                        </p:tgtEl>
                                        <p:attrNameLst>
                                          <p:attrName>style.visibility</p:attrName>
                                        </p:attrNameLst>
                                      </p:cBhvr>
                                      <p:to>
                                        <p:strVal val="visible"/>
                                      </p:to>
                                    </p:set>
                                    <p:anim calcmode="lin" valueType="num">
                                      <p:cBhvr>
                                        <p:cTn id="7" dur="500" fill="hold"/>
                                        <p:tgtEl>
                                          <p:spTgt spid="958466"/>
                                        </p:tgtEl>
                                        <p:attrNameLst>
                                          <p:attrName>ppt_x</p:attrName>
                                        </p:attrNameLst>
                                      </p:cBhvr>
                                      <p:tavLst>
                                        <p:tav tm="0">
                                          <p:val>
                                            <p:strVal val="#ppt_x-#ppt_w/2"/>
                                          </p:val>
                                        </p:tav>
                                        <p:tav tm="100000">
                                          <p:val>
                                            <p:strVal val="#ppt_x"/>
                                          </p:val>
                                        </p:tav>
                                      </p:tavLst>
                                    </p:anim>
                                    <p:anim calcmode="lin" valueType="num">
                                      <p:cBhvr>
                                        <p:cTn id="8" dur="500" fill="hold"/>
                                        <p:tgtEl>
                                          <p:spTgt spid="958466"/>
                                        </p:tgtEl>
                                        <p:attrNameLst>
                                          <p:attrName>ppt_y</p:attrName>
                                        </p:attrNameLst>
                                      </p:cBhvr>
                                      <p:tavLst>
                                        <p:tav tm="0">
                                          <p:val>
                                            <p:strVal val="#ppt_y"/>
                                          </p:val>
                                        </p:tav>
                                        <p:tav tm="100000">
                                          <p:val>
                                            <p:strVal val="#ppt_y"/>
                                          </p:val>
                                        </p:tav>
                                      </p:tavLst>
                                    </p:anim>
                                    <p:anim calcmode="lin" valueType="num">
                                      <p:cBhvr>
                                        <p:cTn id="9" dur="500" fill="hold"/>
                                        <p:tgtEl>
                                          <p:spTgt spid="958466"/>
                                        </p:tgtEl>
                                        <p:attrNameLst>
                                          <p:attrName>ppt_w</p:attrName>
                                        </p:attrNameLst>
                                      </p:cBhvr>
                                      <p:tavLst>
                                        <p:tav tm="0">
                                          <p:val>
                                            <p:fltVal val="0"/>
                                          </p:val>
                                        </p:tav>
                                        <p:tav tm="100000">
                                          <p:val>
                                            <p:strVal val="#ppt_w"/>
                                          </p:val>
                                        </p:tav>
                                      </p:tavLst>
                                    </p:anim>
                                    <p:anim calcmode="lin" valueType="num">
                                      <p:cBhvr>
                                        <p:cTn id="10" dur="500" fill="hold"/>
                                        <p:tgtEl>
                                          <p:spTgt spid="958466"/>
                                        </p:tgtEl>
                                        <p:attrNameLst>
                                          <p:attrName>ppt_h</p:attrName>
                                        </p:attrNameLst>
                                      </p:cBhvr>
                                      <p:tavLst>
                                        <p:tav tm="0">
                                          <p:val>
                                            <p:strVal val="#ppt_h"/>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7" presetClass="entr" presetSubtype="10" fill="hold" grpId="0" nodeType="clickEffect">
                                  <p:stCondLst>
                                    <p:cond delay="0"/>
                                  </p:stCondLst>
                                  <p:childTnLst>
                                    <p:set>
                                      <p:cBhvr>
                                        <p:cTn id="14" dur="1" fill="hold">
                                          <p:stCondLst>
                                            <p:cond delay="0"/>
                                          </p:stCondLst>
                                        </p:cTn>
                                        <p:tgtEl>
                                          <p:spTgt spid="958467">
                                            <p:txEl>
                                              <p:pRg st="0" end="0"/>
                                            </p:txEl>
                                          </p:spTgt>
                                        </p:tgtEl>
                                        <p:attrNameLst>
                                          <p:attrName>style.visibility</p:attrName>
                                        </p:attrNameLst>
                                      </p:cBhvr>
                                      <p:to>
                                        <p:strVal val="visible"/>
                                      </p:to>
                                    </p:set>
                                    <p:anim calcmode="lin" valueType="num">
                                      <p:cBhvr>
                                        <p:cTn id="15" dur="500" fill="hold"/>
                                        <p:tgtEl>
                                          <p:spTgt spid="95846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958467">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7" presetClass="entr" presetSubtype="10" fill="hold" grpId="0" nodeType="clickEffect">
                                  <p:stCondLst>
                                    <p:cond delay="0"/>
                                  </p:stCondLst>
                                  <p:childTnLst>
                                    <p:set>
                                      <p:cBhvr>
                                        <p:cTn id="20" dur="1" fill="hold">
                                          <p:stCondLst>
                                            <p:cond delay="0"/>
                                          </p:stCondLst>
                                        </p:cTn>
                                        <p:tgtEl>
                                          <p:spTgt spid="958467">
                                            <p:txEl>
                                              <p:pRg st="1" end="1"/>
                                            </p:txEl>
                                          </p:spTgt>
                                        </p:tgtEl>
                                        <p:attrNameLst>
                                          <p:attrName>style.visibility</p:attrName>
                                        </p:attrNameLst>
                                      </p:cBhvr>
                                      <p:to>
                                        <p:strVal val="visible"/>
                                      </p:to>
                                    </p:set>
                                    <p:anim calcmode="lin" valueType="num">
                                      <p:cBhvr>
                                        <p:cTn id="21" dur="500" fill="hold"/>
                                        <p:tgtEl>
                                          <p:spTgt spid="958467">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958467">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17" presetClass="entr" presetSubtype="10" fill="hold" grpId="0" nodeType="clickEffect">
                                  <p:stCondLst>
                                    <p:cond delay="0"/>
                                  </p:stCondLst>
                                  <p:childTnLst>
                                    <p:set>
                                      <p:cBhvr>
                                        <p:cTn id="26" dur="1" fill="hold">
                                          <p:stCondLst>
                                            <p:cond delay="0"/>
                                          </p:stCondLst>
                                        </p:cTn>
                                        <p:tgtEl>
                                          <p:spTgt spid="958467">
                                            <p:txEl>
                                              <p:pRg st="2" end="2"/>
                                            </p:txEl>
                                          </p:spTgt>
                                        </p:tgtEl>
                                        <p:attrNameLst>
                                          <p:attrName>style.visibility</p:attrName>
                                        </p:attrNameLst>
                                      </p:cBhvr>
                                      <p:to>
                                        <p:strVal val="visible"/>
                                      </p:to>
                                    </p:set>
                                    <p:anim calcmode="lin" valueType="num">
                                      <p:cBhvr>
                                        <p:cTn id="27" dur="500" fill="hold"/>
                                        <p:tgtEl>
                                          <p:spTgt spid="958467">
                                            <p:txEl>
                                              <p:pRg st="2" end="2"/>
                                            </p:txEl>
                                          </p:spTgt>
                                        </p:tgtEl>
                                        <p:attrNameLst>
                                          <p:attrName>ppt_w</p:attrName>
                                        </p:attrNameLst>
                                      </p:cBhvr>
                                      <p:tavLst>
                                        <p:tav tm="0">
                                          <p:val>
                                            <p:fltVal val="0"/>
                                          </p:val>
                                        </p:tav>
                                        <p:tav tm="100000">
                                          <p:val>
                                            <p:strVal val="#ppt_w"/>
                                          </p:val>
                                        </p:tav>
                                      </p:tavLst>
                                    </p:anim>
                                    <p:anim calcmode="lin" valueType="num">
                                      <p:cBhvr>
                                        <p:cTn id="28" dur="500" fill="hold"/>
                                        <p:tgtEl>
                                          <p:spTgt spid="958467">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17" presetClass="entr" presetSubtype="10" fill="hold" grpId="0" nodeType="clickEffect">
                                  <p:stCondLst>
                                    <p:cond delay="0"/>
                                  </p:stCondLst>
                                  <p:childTnLst>
                                    <p:set>
                                      <p:cBhvr>
                                        <p:cTn id="32" dur="1" fill="hold">
                                          <p:stCondLst>
                                            <p:cond delay="0"/>
                                          </p:stCondLst>
                                        </p:cTn>
                                        <p:tgtEl>
                                          <p:spTgt spid="958467">
                                            <p:txEl>
                                              <p:pRg st="3" end="3"/>
                                            </p:txEl>
                                          </p:spTgt>
                                        </p:tgtEl>
                                        <p:attrNameLst>
                                          <p:attrName>style.visibility</p:attrName>
                                        </p:attrNameLst>
                                      </p:cBhvr>
                                      <p:to>
                                        <p:strVal val="visible"/>
                                      </p:to>
                                    </p:set>
                                    <p:anim calcmode="lin" valueType="num">
                                      <p:cBhvr>
                                        <p:cTn id="33" dur="500" fill="hold"/>
                                        <p:tgtEl>
                                          <p:spTgt spid="958467">
                                            <p:txEl>
                                              <p:pRg st="3" end="3"/>
                                            </p:txEl>
                                          </p:spTgt>
                                        </p:tgtEl>
                                        <p:attrNameLst>
                                          <p:attrName>ppt_w</p:attrName>
                                        </p:attrNameLst>
                                      </p:cBhvr>
                                      <p:tavLst>
                                        <p:tav tm="0">
                                          <p:val>
                                            <p:fltVal val="0"/>
                                          </p:val>
                                        </p:tav>
                                        <p:tav tm="100000">
                                          <p:val>
                                            <p:strVal val="#ppt_w"/>
                                          </p:val>
                                        </p:tav>
                                      </p:tavLst>
                                    </p:anim>
                                    <p:anim calcmode="lin" valueType="num">
                                      <p:cBhvr>
                                        <p:cTn id="34" dur="500" fill="hold"/>
                                        <p:tgtEl>
                                          <p:spTgt spid="958467">
                                            <p:txEl>
                                              <p:pRg st="3" end="3"/>
                                            </p:txEl>
                                          </p:spTgt>
                                        </p:tgtEl>
                                        <p:attrNameLst>
                                          <p:attrName>ppt_h</p:attrName>
                                        </p:attrNameLst>
                                      </p:cBhvr>
                                      <p:tavLst>
                                        <p:tav tm="0">
                                          <p:val>
                                            <p:strVal val="#ppt_h"/>
                                          </p:val>
                                        </p:tav>
                                        <p:tav tm="100000">
                                          <p:val>
                                            <p:strVal val="#ppt_h"/>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17" presetClass="entr" presetSubtype="10" fill="hold" grpId="0" nodeType="clickEffect">
                                  <p:stCondLst>
                                    <p:cond delay="0"/>
                                  </p:stCondLst>
                                  <p:childTnLst>
                                    <p:set>
                                      <p:cBhvr>
                                        <p:cTn id="38" dur="1" fill="hold">
                                          <p:stCondLst>
                                            <p:cond delay="0"/>
                                          </p:stCondLst>
                                        </p:cTn>
                                        <p:tgtEl>
                                          <p:spTgt spid="958467">
                                            <p:txEl>
                                              <p:pRg st="4" end="4"/>
                                            </p:txEl>
                                          </p:spTgt>
                                        </p:tgtEl>
                                        <p:attrNameLst>
                                          <p:attrName>style.visibility</p:attrName>
                                        </p:attrNameLst>
                                      </p:cBhvr>
                                      <p:to>
                                        <p:strVal val="visible"/>
                                      </p:to>
                                    </p:set>
                                    <p:anim calcmode="lin" valueType="num">
                                      <p:cBhvr>
                                        <p:cTn id="39" dur="500" fill="hold"/>
                                        <p:tgtEl>
                                          <p:spTgt spid="958467">
                                            <p:txEl>
                                              <p:pRg st="4" end="4"/>
                                            </p:txEl>
                                          </p:spTgt>
                                        </p:tgtEl>
                                        <p:attrNameLst>
                                          <p:attrName>ppt_w</p:attrName>
                                        </p:attrNameLst>
                                      </p:cBhvr>
                                      <p:tavLst>
                                        <p:tav tm="0">
                                          <p:val>
                                            <p:fltVal val="0"/>
                                          </p:val>
                                        </p:tav>
                                        <p:tav tm="100000">
                                          <p:val>
                                            <p:strVal val="#ppt_w"/>
                                          </p:val>
                                        </p:tav>
                                      </p:tavLst>
                                    </p:anim>
                                    <p:anim calcmode="lin" valueType="num">
                                      <p:cBhvr>
                                        <p:cTn id="40" dur="500" fill="hold"/>
                                        <p:tgtEl>
                                          <p:spTgt spid="958467">
                                            <p:txEl>
                                              <p:pRg st="4" end="4"/>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8466" grpId="0" autoUpdateAnimBg="0"/>
      <p:bldP spid="958467" grpId="0" build="p" bldLvl="2"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514" name="Rectangle 2"/>
          <p:cNvSpPr>
            <a:spLocks noChangeArrowheads="1"/>
          </p:cNvSpPr>
          <p:nvPr/>
        </p:nvSpPr>
        <p:spPr bwMode="auto">
          <a:xfrm>
            <a:off x="395288" y="260350"/>
            <a:ext cx="8870950" cy="142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p>
            <a:r>
              <a:rPr lang="en-US" altLang="zh-CN" sz="3200">
                <a:solidFill>
                  <a:schemeClr val="tx2"/>
                </a:solidFill>
              </a:rPr>
              <a:t>Signaling and Communications Problems</a:t>
            </a:r>
          </a:p>
        </p:txBody>
      </p:sp>
      <p:sp>
        <p:nvSpPr>
          <p:cNvPr id="960515" name="Rectangle 3"/>
          <p:cNvSpPr>
            <a:spLocks noChangeArrowheads="1"/>
          </p:cNvSpPr>
          <p:nvPr/>
        </p:nvSpPr>
        <p:spPr bwMode="auto">
          <a:xfrm>
            <a:off x="468313" y="1700213"/>
            <a:ext cx="853281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90000"/>
              </a:lnSpc>
              <a:spcBef>
                <a:spcPct val="20000"/>
              </a:spcBef>
              <a:buClr>
                <a:schemeClr val="accent2"/>
              </a:buClr>
              <a:buFont typeface="Wingdings" pitchFamily="2" charset="2"/>
              <a:buChar char="p"/>
            </a:pPr>
            <a:r>
              <a:rPr lang="en-US" altLang="zh-CN" sz="2800" dirty="0">
                <a:latin typeface="Arial" charset="0"/>
                <a:cs typeface="Arial" charset="0"/>
              </a:rPr>
              <a:t>Noise</a:t>
            </a:r>
          </a:p>
          <a:p>
            <a:pPr marL="742950" lvl="1" indent="-285750">
              <a:lnSpc>
                <a:spcPct val="90000"/>
              </a:lnSpc>
              <a:spcBef>
                <a:spcPct val="20000"/>
              </a:spcBef>
              <a:buClr>
                <a:schemeClr val="accent2"/>
              </a:buClr>
              <a:buSzPct val="90000"/>
              <a:buFont typeface="Wingdings" pitchFamily="2" charset="2"/>
              <a:buChar char="n"/>
            </a:pPr>
            <a:r>
              <a:rPr lang="en-US" altLang="zh-CN" sz="2800" dirty="0">
                <a:latin typeface="Arial" charset="0"/>
                <a:cs typeface="Arial" charset="0"/>
              </a:rPr>
              <a:t>unwanted additions to optical/electromagnetic signals</a:t>
            </a:r>
          </a:p>
          <a:p>
            <a:pPr marL="742950" lvl="1" indent="-285750">
              <a:lnSpc>
                <a:spcPct val="90000"/>
              </a:lnSpc>
              <a:spcBef>
                <a:spcPct val="20000"/>
              </a:spcBef>
              <a:buClr>
                <a:schemeClr val="accent2"/>
              </a:buClr>
              <a:buSzPct val="90000"/>
              <a:buFont typeface="Wingdings" pitchFamily="2" charset="2"/>
              <a:buChar char="n"/>
            </a:pPr>
            <a:r>
              <a:rPr lang="en-US" altLang="zh-CN" sz="2800" u="sng" dirty="0">
                <a:latin typeface="Arial" charset="0"/>
                <a:cs typeface="Arial" charset="0"/>
              </a:rPr>
              <a:t>Crosstalk</a:t>
            </a:r>
            <a:r>
              <a:rPr lang="en-US" altLang="zh-CN" sz="2800" dirty="0">
                <a:latin typeface="Arial" charset="0"/>
                <a:cs typeface="Arial" charset="0"/>
              </a:rPr>
              <a:t>—</a:t>
            </a:r>
            <a:r>
              <a:rPr lang="en-US" altLang="zh-CN" sz="2800" u="sng" dirty="0">
                <a:latin typeface="Arial" charset="0"/>
                <a:cs typeface="Arial" charset="0"/>
              </a:rPr>
              <a:t>electrical noise from other wires in a cable</a:t>
            </a:r>
          </a:p>
          <a:p>
            <a:pPr marL="742950" lvl="1" indent="-285750">
              <a:lnSpc>
                <a:spcPct val="90000"/>
              </a:lnSpc>
              <a:spcBef>
                <a:spcPct val="20000"/>
              </a:spcBef>
              <a:buClr>
                <a:schemeClr val="accent2"/>
              </a:buClr>
              <a:buSzPct val="90000"/>
              <a:buFont typeface="Wingdings" pitchFamily="2" charset="2"/>
              <a:buChar char="n"/>
            </a:pPr>
            <a:r>
              <a:rPr lang="en-US" altLang="zh-CN" sz="2800" u="sng" dirty="0">
                <a:latin typeface="Arial" charset="0"/>
                <a:cs typeface="Arial" charset="0"/>
              </a:rPr>
              <a:t>EMI (electromagnetic interference) can be caused by electric motors</a:t>
            </a:r>
            <a:r>
              <a:rPr lang="en-US" altLang="zh-CN" sz="2800" dirty="0">
                <a:latin typeface="Arial" charset="0"/>
                <a:cs typeface="Arial" charset="0"/>
              </a:rPr>
              <a:t>.</a:t>
            </a:r>
            <a:endParaRPr lang="en-US" altLang="zh-CN" sz="2800" u="sng" dirty="0">
              <a:latin typeface="Arial" charset="0"/>
              <a:cs typeface="Arial" charset="0"/>
            </a:endParaRPr>
          </a:p>
          <a:p>
            <a:pPr marL="742950" lvl="1" indent="-285750">
              <a:lnSpc>
                <a:spcPct val="90000"/>
              </a:lnSpc>
              <a:spcBef>
                <a:spcPct val="20000"/>
              </a:spcBef>
              <a:buClr>
                <a:schemeClr val="accent2"/>
              </a:buClr>
              <a:buSzPct val="90000"/>
              <a:buFont typeface="Wingdings" pitchFamily="2" charset="2"/>
              <a:buChar char="n"/>
            </a:pPr>
            <a:r>
              <a:rPr lang="en-US" altLang="zh-CN" sz="2800" u="sng" dirty="0">
                <a:latin typeface="Arial" charset="0"/>
                <a:cs typeface="Arial" charset="0"/>
              </a:rPr>
              <a:t>Cancellation of signals can be avoided through the twisting of wire pairs to provide self-shielding within the network media</a:t>
            </a:r>
            <a:r>
              <a:rPr lang="en-US" altLang="zh-CN" sz="2800" dirty="0">
                <a:latin typeface="Arial" charset="0"/>
                <a:cs typeface="Arial" charset="0"/>
              </a:rPr>
              <a:t>.</a:t>
            </a:r>
            <a:endParaRPr lang="en-US" altLang="zh-CN" sz="2800" u="sng" dirty="0">
              <a:latin typeface="Arial" charset="0"/>
              <a:cs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960514"/>
                                        </p:tgtEl>
                                        <p:attrNameLst>
                                          <p:attrName>style.visibility</p:attrName>
                                        </p:attrNameLst>
                                      </p:cBhvr>
                                      <p:to>
                                        <p:strVal val="visible"/>
                                      </p:to>
                                    </p:set>
                                    <p:anim calcmode="lin" valueType="num">
                                      <p:cBhvr>
                                        <p:cTn id="7" dur="500" fill="hold"/>
                                        <p:tgtEl>
                                          <p:spTgt spid="960514"/>
                                        </p:tgtEl>
                                        <p:attrNameLst>
                                          <p:attrName>ppt_x</p:attrName>
                                        </p:attrNameLst>
                                      </p:cBhvr>
                                      <p:tavLst>
                                        <p:tav tm="0">
                                          <p:val>
                                            <p:strVal val="#ppt_x-#ppt_w/2"/>
                                          </p:val>
                                        </p:tav>
                                        <p:tav tm="100000">
                                          <p:val>
                                            <p:strVal val="#ppt_x"/>
                                          </p:val>
                                        </p:tav>
                                      </p:tavLst>
                                    </p:anim>
                                    <p:anim calcmode="lin" valueType="num">
                                      <p:cBhvr>
                                        <p:cTn id="8" dur="500" fill="hold"/>
                                        <p:tgtEl>
                                          <p:spTgt spid="960514"/>
                                        </p:tgtEl>
                                        <p:attrNameLst>
                                          <p:attrName>ppt_y</p:attrName>
                                        </p:attrNameLst>
                                      </p:cBhvr>
                                      <p:tavLst>
                                        <p:tav tm="0">
                                          <p:val>
                                            <p:strVal val="#ppt_y"/>
                                          </p:val>
                                        </p:tav>
                                        <p:tav tm="100000">
                                          <p:val>
                                            <p:strVal val="#ppt_y"/>
                                          </p:val>
                                        </p:tav>
                                      </p:tavLst>
                                    </p:anim>
                                    <p:anim calcmode="lin" valueType="num">
                                      <p:cBhvr>
                                        <p:cTn id="9" dur="500" fill="hold"/>
                                        <p:tgtEl>
                                          <p:spTgt spid="960514"/>
                                        </p:tgtEl>
                                        <p:attrNameLst>
                                          <p:attrName>ppt_w</p:attrName>
                                        </p:attrNameLst>
                                      </p:cBhvr>
                                      <p:tavLst>
                                        <p:tav tm="0">
                                          <p:val>
                                            <p:fltVal val="0"/>
                                          </p:val>
                                        </p:tav>
                                        <p:tav tm="100000">
                                          <p:val>
                                            <p:strVal val="#ppt_w"/>
                                          </p:val>
                                        </p:tav>
                                      </p:tavLst>
                                    </p:anim>
                                    <p:anim calcmode="lin" valueType="num">
                                      <p:cBhvr>
                                        <p:cTn id="10" dur="500" fill="hold"/>
                                        <p:tgtEl>
                                          <p:spTgt spid="960514"/>
                                        </p:tgtEl>
                                        <p:attrNameLst>
                                          <p:attrName>ppt_h</p:attrName>
                                        </p:attrNameLst>
                                      </p:cBhvr>
                                      <p:tavLst>
                                        <p:tav tm="0">
                                          <p:val>
                                            <p:strVal val="#ppt_h"/>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7" presetClass="entr" presetSubtype="10" fill="hold" grpId="0" nodeType="clickEffect">
                                  <p:stCondLst>
                                    <p:cond delay="0"/>
                                  </p:stCondLst>
                                  <p:childTnLst>
                                    <p:set>
                                      <p:cBhvr>
                                        <p:cTn id="14" dur="1" fill="hold">
                                          <p:stCondLst>
                                            <p:cond delay="0"/>
                                          </p:stCondLst>
                                        </p:cTn>
                                        <p:tgtEl>
                                          <p:spTgt spid="960515">
                                            <p:txEl>
                                              <p:pRg st="0" end="0"/>
                                            </p:txEl>
                                          </p:spTgt>
                                        </p:tgtEl>
                                        <p:attrNameLst>
                                          <p:attrName>style.visibility</p:attrName>
                                        </p:attrNameLst>
                                      </p:cBhvr>
                                      <p:to>
                                        <p:strVal val="visible"/>
                                      </p:to>
                                    </p:set>
                                    <p:anim calcmode="lin" valueType="num">
                                      <p:cBhvr>
                                        <p:cTn id="15" dur="500" fill="hold"/>
                                        <p:tgtEl>
                                          <p:spTgt spid="960515">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960515">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7" presetClass="entr" presetSubtype="10" fill="hold" grpId="0" nodeType="clickEffect">
                                  <p:stCondLst>
                                    <p:cond delay="0"/>
                                  </p:stCondLst>
                                  <p:childTnLst>
                                    <p:set>
                                      <p:cBhvr>
                                        <p:cTn id="20" dur="1" fill="hold">
                                          <p:stCondLst>
                                            <p:cond delay="0"/>
                                          </p:stCondLst>
                                        </p:cTn>
                                        <p:tgtEl>
                                          <p:spTgt spid="960515">
                                            <p:txEl>
                                              <p:pRg st="1" end="1"/>
                                            </p:txEl>
                                          </p:spTgt>
                                        </p:tgtEl>
                                        <p:attrNameLst>
                                          <p:attrName>style.visibility</p:attrName>
                                        </p:attrNameLst>
                                      </p:cBhvr>
                                      <p:to>
                                        <p:strVal val="visible"/>
                                      </p:to>
                                    </p:set>
                                    <p:anim calcmode="lin" valueType="num">
                                      <p:cBhvr>
                                        <p:cTn id="21" dur="500" fill="hold"/>
                                        <p:tgtEl>
                                          <p:spTgt spid="960515">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960515">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17" presetClass="entr" presetSubtype="10" fill="hold" grpId="0" nodeType="clickEffect">
                                  <p:stCondLst>
                                    <p:cond delay="0"/>
                                  </p:stCondLst>
                                  <p:childTnLst>
                                    <p:set>
                                      <p:cBhvr>
                                        <p:cTn id="26" dur="1" fill="hold">
                                          <p:stCondLst>
                                            <p:cond delay="0"/>
                                          </p:stCondLst>
                                        </p:cTn>
                                        <p:tgtEl>
                                          <p:spTgt spid="960515">
                                            <p:txEl>
                                              <p:pRg st="2" end="2"/>
                                            </p:txEl>
                                          </p:spTgt>
                                        </p:tgtEl>
                                        <p:attrNameLst>
                                          <p:attrName>style.visibility</p:attrName>
                                        </p:attrNameLst>
                                      </p:cBhvr>
                                      <p:to>
                                        <p:strVal val="visible"/>
                                      </p:to>
                                    </p:set>
                                    <p:anim calcmode="lin" valueType="num">
                                      <p:cBhvr>
                                        <p:cTn id="27" dur="500" fill="hold"/>
                                        <p:tgtEl>
                                          <p:spTgt spid="960515">
                                            <p:txEl>
                                              <p:pRg st="2" end="2"/>
                                            </p:txEl>
                                          </p:spTgt>
                                        </p:tgtEl>
                                        <p:attrNameLst>
                                          <p:attrName>ppt_w</p:attrName>
                                        </p:attrNameLst>
                                      </p:cBhvr>
                                      <p:tavLst>
                                        <p:tav tm="0">
                                          <p:val>
                                            <p:fltVal val="0"/>
                                          </p:val>
                                        </p:tav>
                                        <p:tav tm="100000">
                                          <p:val>
                                            <p:strVal val="#ppt_w"/>
                                          </p:val>
                                        </p:tav>
                                      </p:tavLst>
                                    </p:anim>
                                    <p:anim calcmode="lin" valueType="num">
                                      <p:cBhvr>
                                        <p:cTn id="28" dur="500" fill="hold"/>
                                        <p:tgtEl>
                                          <p:spTgt spid="960515">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17" presetClass="entr" presetSubtype="10" fill="hold" grpId="0" nodeType="clickEffect">
                                  <p:stCondLst>
                                    <p:cond delay="0"/>
                                  </p:stCondLst>
                                  <p:childTnLst>
                                    <p:set>
                                      <p:cBhvr>
                                        <p:cTn id="32" dur="1" fill="hold">
                                          <p:stCondLst>
                                            <p:cond delay="0"/>
                                          </p:stCondLst>
                                        </p:cTn>
                                        <p:tgtEl>
                                          <p:spTgt spid="960515">
                                            <p:txEl>
                                              <p:pRg st="3" end="3"/>
                                            </p:txEl>
                                          </p:spTgt>
                                        </p:tgtEl>
                                        <p:attrNameLst>
                                          <p:attrName>style.visibility</p:attrName>
                                        </p:attrNameLst>
                                      </p:cBhvr>
                                      <p:to>
                                        <p:strVal val="visible"/>
                                      </p:to>
                                    </p:set>
                                    <p:anim calcmode="lin" valueType="num">
                                      <p:cBhvr>
                                        <p:cTn id="33" dur="500" fill="hold"/>
                                        <p:tgtEl>
                                          <p:spTgt spid="960515">
                                            <p:txEl>
                                              <p:pRg st="3" end="3"/>
                                            </p:txEl>
                                          </p:spTgt>
                                        </p:tgtEl>
                                        <p:attrNameLst>
                                          <p:attrName>ppt_w</p:attrName>
                                        </p:attrNameLst>
                                      </p:cBhvr>
                                      <p:tavLst>
                                        <p:tav tm="0">
                                          <p:val>
                                            <p:fltVal val="0"/>
                                          </p:val>
                                        </p:tav>
                                        <p:tav tm="100000">
                                          <p:val>
                                            <p:strVal val="#ppt_w"/>
                                          </p:val>
                                        </p:tav>
                                      </p:tavLst>
                                    </p:anim>
                                    <p:anim calcmode="lin" valueType="num">
                                      <p:cBhvr>
                                        <p:cTn id="34" dur="500" fill="hold"/>
                                        <p:tgtEl>
                                          <p:spTgt spid="960515">
                                            <p:txEl>
                                              <p:pRg st="3" end="3"/>
                                            </p:txEl>
                                          </p:spTgt>
                                        </p:tgtEl>
                                        <p:attrNameLst>
                                          <p:attrName>ppt_h</p:attrName>
                                        </p:attrNameLst>
                                      </p:cBhvr>
                                      <p:tavLst>
                                        <p:tav tm="0">
                                          <p:val>
                                            <p:strVal val="#ppt_h"/>
                                          </p:val>
                                        </p:tav>
                                        <p:tav tm="100000">
                                          <p:val>
                                            <p:strVal val="#ppt_h"/>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17" presetClass="entr" presetSubtype="10" fill="hold" grpId="0" nodeType="clickEffect">
                                  <p:stCondLst>
                                    <p:cond delay="0"/>
                                  </p:stCondLst>
                                  <p:childTnLst>
                                    <p:set>
                                      <p:cBhvr>
                                        <p:cTn id="38" dur="1" fill="hold">
                                          <p:stCondLst>
                                            <p:cond delay="0"/>
                                          </p:stCondLst>
                                        </p:cTn>
                                        <p:tgtEl>
                                          <p:spTgt spid="960515">
                                            <p:txEl>
                                              <p:pRg st="4" end="4"/>
                                            </p:txEl>
                                          </p:spTgt>
                                        </p:tgtEl>
                                        <p:attrNameLst>
                                          <p:attrName>style.visibility</p:attrName>
                                        </p:attrNameLst>
                                      </p:cBhvr>
                                      <p:to>
                                        <p:strVal val="visible"/>
                                      </p:to>
                                    </p:set>
                                    <p:anim calcmode="lin" valueType="num">
                                      <p:cBhvr>
                                        <p:cTn id="39" dur="500" fill="hold"/>
                                        <p:tgtEl>
                                          <p:spTgt spid="960515">
                                            <p:txEl>
                                              <p:pRg st="4" end="4"/>
                                            </p:txEl>
                                          </p:spTgt>
                                        </p:tgtEl>
                                        <p:attrNameLst>
                                          <p:attrName>ppt_w</p:attrName>
                                        </p:attrNameLst>
                                      </p:cBhvr>
                                      <p:tavLst>
                                        <p:tav tm="0">
                                          <p:val>
                                            <p:fltVal val="0"/>
                                          </p:val>
                                        </p:tav>
                                        <p:tav tm="100000">
                                          <p:val>
                                            <p:strVal val="#ppt_w"/>
                                          </p:val>
                                        </p:tav>
                                      </p:tavLst>
                                    </p:anim>
                                    <p:anim calcmode="lin" valueType="num">
                                      <p:cBhvr>
                                        <p:cTn id="40" dur="500" fill="hold"/>
                                        <p:tgtEl>
                                          <p:spTgt spid="960515">
                                            <p:txEl>
                                              <p:pRg st="4" end="4"/>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0514" grpId="0" autoUpdateAnimBg="0"/>
      <p:bldP spid="960515" grpId="0" build="p" bldLvl="2"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62" name="Rectangle 2"/>
          <p:cNvSpPr>
            <a:spLocks noChangeArrowheads="1"/>
          </p:cNvSpPr>
          <p:nvPr/>
        </p:nvSpPr>
        <p:spPr bwMode="auto">
          <a:xfrm>
            <a:off x="539750" y="692150"/>
            <a:ext cx="860425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p>
            <a:r>
              <a:rPr lang="en-US" altLang="zh-CN" sz="3200">
                <a:solidFill>
                  <a:schemeClr val="tx2"/>
                </a:solidFill>
              </a:rPr>
              <a:t>Signaling and Communications Problems</a:t>
            </a:r>
          </a:p>
        </p:txBody>
      </p:sp>
      <p:sp>
        <p:nvSpPr>
          <p:cNvPr id="962563" name="Rectangle 3"/>
          <p:cNvSpPr>
            <a:spLocks noChangeArrowheads="1"/>
          </p:cNvSpPr>
          <p:nvPr/>
        </p:nvSpPr>
        <p:spPr bwMode="auto">
          <a:xfrm>
            <a:off x="684213" y="1700213"/>
            <a:ext cx="8069262" cy="5029200"/>
          </a:xfrm>
          <a:prstGeom prst="rect">
            <a:avLst/>
          </a:prstGeom>
          <a:noFill/>
          <a:ln w="9525">
            <a:noFill/>
            <a:miter lim="800000"/>
            <a:headEnd/>
            <a:tailEnd/>
          </a:ln>
          <a:effectLst/>
        </p:spPr>
        <p:txBody>
          <a:bodyPr/>
          <a:lstStyle/>
          <a:p>
            <a:pPr marL="342900" indent="-342900">
              <a:lnSpc>
                <a:spcPct val="90000"/>
              </a:lnSpc>
              <a:spcBef>
                <a:spcPct val="20000"/>
              </a:spcBef>
              <a:buClr>
                <a:schemeClr val="accent2"/>
              </a:buClr>
              <a:buFont typeface="Wingdings" pitchFamily="2" charset="2"/>
              <a:buChar char="p"/>
              <a:defRPr/>
            </a:pPr>
            <a:r>
              <a:rPr lang="en-US" altLang="zh-CN" sz="2800" dirty="0">
                <a:effectLst>
                  <a:outerShdw blurRad="38100" dist="38100" dir="2700000" algn="tl">
                    <a:srgbClr val="C0C0C0"/>
                  </a:outerShdw>
                </a:effectLst>
                <a:latin typeface="Times New Roman" pitchFamily="18" charset="0"/>
              </a:rPr>
              <a:t>Timing problem</a:t>
            </a:r>
          </a:p>
          <a:p>
            <a:pPr marL="742950" lvl="1" indent="-285750">
              <a:lnSpc>
                <a:spcPct val="90000"/>
              </a:lnSpc>
              <a:spcBef>
                <a:spcPct val="20000"/>
              </a:spcBef>
              <a:buClr>
                <a:schemeClr val="accent2"/>
              </a:buClr>
              <a:buSzPct val="85000"/>
              <a:buFont typeface="Wingdings" pitchFamily="2" charset="2"/>
              <a:buChar char="n"/>
              <a:defRPr/>
            </a:pPr>
            <a:r>
              <a:rPr lang="en-US" altLang="zh-CN" sz="2800" dirty="0">
                <a:effectLst>
                  <a:outerShdw blurRad="38100" dist="38100" dir="2700000" algn="tl">
                    <a:srgbClr val="C0C0C0"/>
                  </a:outerShdw>
                </a:effectLst>
                <a:latin typeface="Times New Roman" pitchFamily="18" charset="0"/>
              </a:rPr>
              <a:t>Dispersion—signal broadens in time</a:t>
            </a:r>
          </a:p>
          <a:p>
            <a:pPr marL="1143000" lvl="2" indent="-228600">
              <a:lnSpc>
                <a:spcPct val="90000"/>
              </a:lnSpc>
              <a:spcBef>
                <a:spcPct val="20000"/>
              </a:spcBef>
              <a:buClr>
                <a:schemeClr val="accent2"/>
              </a:buClr>
              <a:buSzPct val="85000"/>
              <a:buFont typeface="Wingdings" pitchFamily="2" charset="2"/>
              <a:buChar char="n"/>
              <a:defRPr/>
            </a:pPr>
            <a:r>
              <a:rPr lang="en-US" altLang="zh-CN" sz="2800" dirty="0">
                <a:effectLst>
                  <a:outerShdw blurRad="38100" dist="38100" dir="2700000" algn="tl">
                    <a:srgbClr val="C0C0C0"/>
                  </a:outerShdw>
                </a:effectLst>
                <a:latin typeface="Times New Roman" pitchFamily="18" charset="0"/>
              </a:rPr>
              <a:t>can be fixed by proper cable design, limiting cable lengths, and finding the proper impedance</a:t>
            </a:r>
          </a:p>
          <a:p>
            <a:pPr marL="742950" lvl="1" indent="-285750">
              <a:lnSpc>
                <a:spcPct val="90000"/>
              </a:lnSpc>
              <a:spcBef>
                <a:spcPct val="20000"/>
              </a:spcBef>
              <a:buClr>
                <a:schemeClr val="accent2"/>
              </a:buClr>
              <a:buSzPct val="85000"/>
              <a:buFont typeface="Wingdings" pitchFamily="2" charset="2"/>
              <a:buChar char="n"/>
              <a:defRPr/>
            </a:pPr>
            <a:r>
              <a:rPr lang="en-US" altLang="zh-CN" sz="2800" dirty="0">
                <a:effectLst>
                  <a:outerShdw blurRad="38100" dist="38100" dir="2700000" algn="tl">
                    <a:srgbClr val="C0C0C0"/>
                  </a:outerShdw>
                </a:effectLst>
                <a:latin typeface="Times New Roman" pitchFamily="18" charset="0"/>
              </a:rPr>
              <a:t>Jitter—source and destination not synchronized</a:t>
            </a:r>
          </a:p>
          <a:p>
            <a:pPr marL="1143000" lvl="2" indent="-228600">
              <a:lnSpc>
                <a:spcPct val="90000"/>
              </a:lnSpc>
              <a:spcBef>
                <a:spcPct val="20000"/>
              </a:spcBef>
              <a:buClr>
                <a:schemeClr val="accent2"/>
              </a:buClr>
              <a:buSzPct val="85000"/>
              <a:buFont typeface="Wingdings" pitchFamily="2" charset="2"/>
              <a:buChar char="n"/>
              <a:defRPr/>
            </a:pPr>
            <a:r>
              <a:rPr lang="en-US" altLang="zh-CN" sz="2800" dirty="0">
                <a:effectLst>
                  <a:outerShdw blurRad="38100" dist="38100" dir="2700000" algn="tl">
                    <a:srgbClr val="C0C0C0"/>
                  </a:outerShdw>
                </a:effectLst>
                <a:latin typeface="Times New Roman" pitchFamily="18" charset="0"/>
              </a:rPr>
              <a:t>can be fixed through hardware and software including protocols</a:t>
            </a:r>
          </a:p>
          <a:p>
            <a:pPr marL="742950" lvl="1" indent="-285750">
              <a:lnSpc>
                <a:spcPct val="90000"/>
              </a:lnSpc>
              <a:spcBef>
                <a:spcPct val="20000"/>
              </a:spcBef>
              <a:buClr>
                <a:schemeClr val="accent2"/>
              </a:buClr>
              <a:buSzPct val="85000"/>
              <a:buFont typeface="Wingdings" pitchFamily="2" charset="2"/>
              <a:buChar char="n"/>
              <a:defRPr/>
            </a:pPr>
            <a:r>
              <a:rPr lang="en-US" altLang="zh-CN" sz="2800" u="sng" dirty="0">
                <a:effectLst>
                  <a:outerShdw blurRad="38100" dist="38100" dir="2700000" algn="tl">
                    <a:srgbClr val="C0C0C0"/>
                  </a:outerShdw>
                </a:effectLst>
                <a:latin typeface="Times New Roman" pitchFamily="18" charset="0"/>
              </a:rPr>
              <a:t>Latency—delay of network signal</a:t>
            </a:r>
          </a:p>
          <a:p>
            <a:pPr marL="342900" indent="-342900">
              <a:lnSpc>
                <a:spcPct val="90000"/>
              </a:lnSpc>
              <a:spcBef>
                <a:spcPct val="20000"/>
              </a:spcBef>
              <a:buClr>
                <a:schemeClr val="accent2"/>
              </a:buClr>
              <a:buFont typeface="Wingdings" pitchFamily="2" charset="2"/>
              <a:buChar char="p"/>
              <a:defRPr/>
            </a:pPr>
            <a:endParaRPr lang="zh-CN" altLang="en-US" sz="2800" dirty="0">
              <a:effectLst>
                <a:outerShdw blurRad="38100" dist="38100" dir="2700000" algn="tl">
                  <a:srgbClr val="C0C0C0"/>
                </a:outerShdw>
              </a:effectLst>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962562"/>
                                        </p:tgtEl>
                                        <p:attrNameLst>
                                          <p:attrName>style.visibility</p:attrName>
                                        </p:attrNameLst>
                                      </p:cBhvr>
                                      <p:to>
                                        <p:strVal val="visible"/>
                                      </p:to>
                                    </p:set>
                                    <p:anim calcmode="lin" valueType="num">
                                      <p:cBhvr>
                                        <p:cTn id="7" dur="500" fill="hold"/>
                                        <p:tgtEl>
                                          <p:spTgt spid="962562"/>
                                        </p:tgtEl>
                                        <p:attrNameLst>
                                          <p:attrName>ppt_x</p:attrName>
                                        </p:attrNameLst>
                                      </p:cBhvr>
                                      <p:tavLst>
                                        <p:tav tm="0">
                                          <p:val>
                                            <p:strVal val="#ppt_x-#ppt_w/2"/>
                                          </p:val>
                                        </p:tav>
                                        <p:tav tm="100000">
                                          <p:val>
                                            <p:strVal val="#ppt_x"/>
                                          </p:val>
                                        </p:tav>
                                      </p:tavLst>
                                    </p:anim>
                                    <p:anim calcmode="lin" valueType="num">
                                      <p:cBhvr>
                                        <p:cTn id="8" dur="500" fill="hold"/>
                                        <p:tgtEl>
                                          <p:spTgt spid="962562"/>
                                        </p:tgtEl>
                                        <p:attrNameLst>
                                          <p:attrName>ppt_y</p:attrName>
                                        </p:attrNameLst>
                                      </p:cBhvr>
                                      <p:tavLst>
                                        <p:tav tm="0">
                                          <p:val>
                                            <p:strVal val="#ppt_y"/>
                                          </p:val>
                                        </p:tav>
                                        <p:tav tm="100000">
                                          <p:val>
                                            <p:strVal val="#ppt_y"/>
                                          </p:val>
                                        </p:tav>
                                      </p:tavLst>
                                    </p:anim>
                                    <p:anim calcmode="lin" valueType="num">
                                      <p:cBhvr>
                                        <p:cTn id="9" dur="500" fill="hold"/>
                                        <p:tgtEl>
                                          <p:spTgt spid="962562"/>
                                        </p:tgtEl>
                                        <p:attrNameLst>
                                          <p:attrName>ppt_w</p:attrName>
                                        </p:attrNameLst>
                                      </p:cBhvr>
                                      <p:tavLst>
                                        <p:tav tm="0">
                                          <p:val>
                                            <p:fltVal val="0"/>
                                          </p:val>
                                        </p:tav>
                                        <p:tav tm="100000">
                                          <p:val>
                                            <p:strVal val="#ppt_w"/>
                                          </p:val>
                                        </p:tav>
                                      </p:tavLst>
                                    </p:anim>
                                    <p:anim calcmode="lin" valueType="num">
                                      <p:cBhvr>
                                        <p:cTn id="10" dur="500" fill="hold"/>
                                        <p:tgtEl>
                                          <p:spTgt spid="962562"/>
                                        </p:tgtEl>
                                        <p:attrNameLst>
                                          <p:attrName>ppt_h</p:attrName>
                                        </p:attrNameLst>
                                      </p:cBhvr>
                                      <p:tavLst>
                                        <p:tav tm="0">
                                          <p:val>
                                            <p:strVal val="#ppt_h"/>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7" presetClass="entr" presetSubtype="10" fill="hold" grpId="0" nodeType="clickEffect">
                                  <p:stCondLst>
                                    <p:cond delay="0"/>
                                  </p:stCondLst>
                                  <p:childTnLst>
                                    <p:set>
                                      <p:cBhvr>
                                        <p:cTn id="14" dur="1" fill="hold">
                                          <p:stCondLst>
                                            <p:cond delay="0"/>
                                          </p:stCondLst>
                                        </p:cTn>
                                        <p:tgtEl>
                                          <p:spTgt spid="962563">
                                            <p:txEl>
                                              <p:pRg st="0" end="0"/>
                                            </p:txEl>
                                          </p:spTgt>
                                        </p:tgtEl>
                                        <p:attrNameLst>
                                          <p:attrName>style.visibility</p:attrName>
                                        </p:attrNameLst>
                                      </p:cBhvr>
                                      <p:to>
                                        <p:strVal val="visible"/>
                                      </p:to>
                                    </p:set>
                                    <p:anim calcmode="lin" valueType="num">
                                      <p:cBhvr>
                                        <p:cTn id="15" dur="500" fill="hold"/>
                                        <p:tgtEl>
                                          <p:spTgt spid="962563">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962563">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7" presetClass="entr" presetSubtype="10" fill="hold" grpId="0" nodeType="clickEffect">
                                  <p:stCondLst>
                                    <p:cond delay="0"/>
                                  </p:stCondLst>
                                  <p:childTnLst>
                                    <p:set>
                                      <p:cBhvr>
                                        <p:cTn id="20" dur="1" fill="hold">
                                          <p:stCondLst>
                                            <p:cond delay="0"/>
                                          </p:stCondLst>
                                        </p:cTn>
                                        <p:tgtEl>
                                          <p:spTgt spid="962563">
                                            <p:txEl>
                                              <p:pRg st="1" end="1"/>
                                            </p:txEl>
                                          </p:spTgt>
                                        </p:tgtEl>
                                        <p:attrNameLst>
                                          <p:attrName>style.visibility</p:attrName>
                                        </p:attrNameLst>
                                      </p:cBhvr>
                                      <p:to>
                                        <p:strVal val="visible"/>
                                      </p:to>
                                    </p:set>
                                    <p:anim calcmode="lin" valueType="num">
                                      <p:cBhvr>
                                        <p:cTn id="21" dur="500" fill="hold"/>
                                        <p:tgtEl>
                                          <p:spTgt spid="962563">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962563">
                                            <p:txEl>
                                              <p:pRg st="1" end="1"/>
                                            </p:txEl>
                                          </p:spTgt>
                                        </p:tgtEl>
                                        <p:attrNameLst>
                                          <p:attrName>ppt_h</p:attrName>
                                        </p:attrNameLst>
                                      </p:cBhvr>
                                      <p:tavLst>
                                        <p:tav tm="0">
                                          <p:val>
                                            <p:strVal val="#ppt_h"/>
                                          </p:val>
                                        </p:tav>
                                        <p:tav tm="100000">
                                          <p:val>
                                            <p:strVal val="#ppt_h"/>
                                          </p:val>
                                        </p:tav>
                                      </p:tavLst>
                                    </p:anim>
                                  </p:childTnLst>
                                </p:cTn>
                              </p:par>
                              <p:par>
                                <p:cTn id="23" presetID="17" presetClass="entr" presetSubtype="10" fill="hold" grpId="0" nodeType="withEffect">
                                  <p:stCondLst>
                                    <p:cond delay="0"/>
                                  </p:stCondLst>
                                  <p:childTnLst>
                                    <p:set>
                                      <p:cBhvr>
                                        <p:cTn id="24" dur="1" fill="hold">
                                          <p:stCondLst>
                                            <p:cond delay="0"/>
                                          </p:stCondLst>
                                        </p:cTn>
                                        <p:tgtEl>
                                          <p:spTgt spid="962563">
                                            <p:txEl>
                                              <p:pRg st="2" end="2"/>
                                            </p:txEl>
                                          </p:spTgt>
                                        </p:tgtEl>
                                        <p:attrNameLst>
                                          <p:attrName>style.visibility</p:attrName>
                                        </p:attrNameLst>
                                      </p:cBhvr>
                                      <p:to>
                                        <p:strVal val="visible"/>
                                      </p:to>
                                    </p:set>
                                    <p:anim calcmode="lin" valueType="num">
                                      <p:cBhvr>
                                        <p:cTn id="25" dur="500" fill="hold"/>
                                        <p:tgtEl>
                                          <p:spTgt spid="962563">
                                            <p:txEl>
                                              <p:pRg st="2" end="2"/>
                                            </p:txEl>
                                          </p:spTgt>
                                        </p:tgtEl>
                                        <p:attrNameLst>
                                          <p:attrName>ppt_w</p:attrName>
                                        </p:attrNameLst>
                                      </p:cBhvr>
                                      <p:tavLst>
                                        <p:tav tm="0">
                                          <p:val>
                                            <p:fltVal val="0"/>
                                          </p:val>
                                        </p:tav>
                                        <p:tav tm="100000">
                                          <p:val>
                                            <p:strVal val="#ppt_w"/>
                                          </p:val>
                                        </p:tav>
                                      </p:tavLst>
                                    </p:anim>
                                    <p:anim calcmode="lin" valueType="num">
                                      <p:cBhvr>
                                        <p:cTn id="26" dur="500" fill="hold"/>
                                        <p:tgtEl>
                                          <p:spTgt spid="962563">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7" presetClass="entr" presetSubtype="10" fill="hold" grpId="0" nodeType="clickEffect">
                                  <p:stCondLst>
                                    <p:cond delay="0"/>
                                  </p:stCondLst>
                                  <p:childTnLst>
                                    <p:set>
                                      <p:cBhvr>
                                        <p:cTn id="30" dur="1" fill="hold">
                                          <p:stCondLst>
                                            <p:cond delay="0"/>
                                          </p:stCondLst>
                                        </p:cTn>
                                        <p:tgtEl>
                                          <p:spTgt spid="962563">
                                            <p:txEl>
                                              <p:pRg st="3" end="3"/>
                                            </p:txEl>
                                          </p:spTgt>
                                        </p:tgtEl>
                                        <p:attrNameLst>
                                          <p:attrName>style.visibility</p:attrName>
                                        </p:attrNameLst>
                                      </p:cBhvr>
                                      <p:to>
                                        <p:strVal val="visible"/>
                                      </p:to>
                                    </p:set>
                                    <p:anim calcmode="lin" valueType="num">
                                      <p:cBhvr>
                                        <p:cTn id="31" dur="500" fill="hold"/>
                                        <p:tgtEl>
                                          <p:spTgt spid="962563">
                                            <p:txEl>
                                              <p:pRg st="3" end="3"/>
                                            </p:txEl>
                                          </p:spTgt>
                                        </p:tgtEl>
                                        <p:attrNameLst>
                                          <p:attrName>ppt_w</p:attrName>
                                        </p:attrNameLst>
                                      </p:cBhvr>
                                      <p:tavLst>
                                        <p:tav tm="0">
                                          <p:val>
                                            <p:fltVal val="0"/>
                                          </p:val>
                                        </p:tav>
                                        <p:tav tm="100000">
                                          <p:val>
                                            <p:strVal val="#ppt_w"/>
                                          </p:val>
                                        </p:tav>
                                      </p:tavLst>
                                    </p:anim>
                                    <p:anim calcmode="lin" valueType="num">
                                      <p:cBhvr>
                                        <p:cTn id="32" dur="500" fill="hold"/>
                                        <p:tgtEl>
                                          <p:spTgt spid="962563">
                                            <p:txEl>
                                              <p:pRg st="3" end="3"/>
                                            </p:txEl>
                                          </p:spTgt>
                                        </p:tgtEl>
                                        <p:attrNameLst>
                                          <p:attrName>ppt_h</p:attrName>
                                        </p:attrNameLst>
                                      </p:cBhvr>
                                      <p:tavLst>
                                        <p:tav tm="0">
                                          <p:val>
                                            <p:strVal val="#ppt_h"/>
                                          </p:val>
                                        </p:tav>
                                        <p:tav tm="100000">
                                          <p:val>
                                            <p:strVal val="#ppt_h"/>
                                          </p:val>
                                        </p:tav>
                                      </p:tavLst>
                                    </p:anim>
                                  </p:childTnLst>
                                </p:cTn>
                              </p:par>
                              <p:par>
                                <p:cTn id="33" presetID="17" presetClass="entr" presetSubtype="10" fill="hold" grpId="0" nodeType="withEffect">
                                  <p:stCondLst>
                                    <p:cond delay="0"/>
                                  </p:stCondLst>
                                  <p:childTnLst>
                                    <p:set>
                                      <p:cBhvr>
                                        <p:cTn id="34" dur="1" fill="hold">
                                          <p:stCondLst>
                                            <p:cond delay="0"/>
                                          </p:stCondLst>
                                        </p:cTn>
                                        <p:tgtEl>
                                          <p:spTgt spid="962563">
                                            <p:txEl>
                                              <p:pRg st="4" end="4"/>
                                            </p:txEl>
                                          </p:spTgt>
                                        </p:tgtEl>
                                        <p:attrNameLst>
                                          <p:attrName>style.visibility</p:attrName>
                                        </p:attrNameLst>
                                      </p:cBhvr>
                                      <p:to>
                                        <p:strVal val="visible"/>
                                      </p:to>
                                    </p:set>
                                    <p:anim calcmode="lin" valueType="num">
                                      <p:cBhvr>
                                        <p:cTn id="35" dur="500" fill="hold"/>
                                        <p:tgtEl>
                                          <p:spTgt spid="96256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962563">
                                            <p:txEl>
                                              <p:pRg st="4" end="4"/>
                                            </p:txEl>
                                          </p:spTgt>
                                        </p:tgtEl>
                                        <p:attrNameLst>
                                          <p:attrName>ppt_h</p:attrName>
                                        </p:attrNameLst>
                                      </p:cBhvr>
                                      <p:tavLst>
                                        <p:tav tm="0">
                                          <p:val>
                                            <p:strVal val="#ppt_h"/>
                                          </p:val>
                                        </p:tav>
                                        <p:tav tm="100000">
                                          <p:val>
                                            <p:strVal val="#ppt_h"/>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17" presetClass="entr" presetSubtype="10" fill="hold" grpId="0" nodeType="clickEffect">
                                  <p:stCondLst>
                                    <p:cond delay="0"/>
                                  </p:stCondLst>
                                  <p:childTnLst>
                                    <p:set>
                                      <p:cBhvr>
                                        <p:cTn id="40" dur="1" fill="hold">
                                          <p:stCondLst>
                                            <p:cond delay="0"/>
                                          </p:stCondLst>
                                        </p:cTn>
                                        <p:tgtEl>
                                          <p:spTgt spid="962563">
                                            <p:txEl>
                                              <p:pRg st="5" end="5"/>
                                            </p:txEl>
                                          </p:spTgt>
                                        </p:tgtEl>
                                        <p:attrNameLst>
                                          <p:attrName>style.visibility</p:attrName>
                                        </p:attrNameLst>
                                      </p:cBhvr>
                                      <p:to>
                                        <p:strVal val="visible"/>
                                      </p:to>
                                    </p:set>
                                    <p:anim calcmode="lin" valueType="num">
                                      <p:cBhvr>
                                        <p:cTn id="41" dur="500" fill="hold"/>
                                        <p:tgtEl>
                                          <p:spTgt spid="962563">
                                            <p:txEl>
                                              <p:pRg st="5" end="5"/>
                                            </p:txEl>
                                          </p:spTgt>
                                        </p:tgtEl>
                                        <p:attrNameLst>
                                          <p:attrName>ppt_w</p:attrName>
                                        </p:attrNameLst>
                                      </p:cBhvr>
                                      <p:tavLst>
                                        <p:tav tm="0">
                                          <p:val>
                                            <p:fltVal val="0"/>
                                          </p:val>
                                        </p:tav>
                                        <p:tav tm="100000">
                                          <p:val>
                                            <p:strVal val="#ppt_w"/>
                                          </p:val>
                                        </p:tav>
                                      </p:tavLst>
                                    </p:anim>
                                    <p:anim calcmode="lin" valueType="num">
                                      <p:cBhvr>
                                        <p:cTn id="42" dur="500" fill="hold"/>
                                        <p:tgtEl>
                                          <p:spTgt spid="962563">
                                            <p:txEl>
                                              <p:pRg st="5" end="5"/>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62" grpId="0" autoUpdateAnimBg="0"/>
      <p:bldP spid="962563" grpId="0" build="p" bldLvl="2"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Rectangle 2"/>
          <p:cNvSpPr>
            <a:spLocks noChangeArrowheads="1"/>
          </p:cNvSpPr>
          <p:nvPr/>
        </p:nvSpPr>
        <p:spPr bwMode="auto">
          <a:xfrm>
            <a:off x="539750" y="404813"/>
            <a:ext cx="7543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kumimoji="1" lang="en-US" altLang="zh-CN" sz="4000">
                <a:solidFill>
                  <a:schemeClr val="tx2"/>
                </a:solidFill>
                <a:latin typeface="Tahoma" pitchFamily="34" charset="0"/>
              </a:rPr>
              <a:t>Collisions and Collision Domains</a:t>
            </a:r>
          </a:p>
        </p:txBody>
      </p:sp>
      <p:sp>
        <p:nvSpPr>
          <p:cNvPr id="450563" name="Text Box 3"/>
          <p:cNvSpPr txBox="1">
            <a:spLocks noChangeArrowheads="1"/>
          </p:cNvSpPr>
          <p:nvPr/>
        </p:nvSpPr>
        <p:spPr bwMode="auto">
          <a:xfrm>
            <a:off x="539750" y="1773238"/>
            <a:ext cx="8153400"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6075" indent="-346075"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lnSpc>
                <a:spcPct val="90000"/>
              </a:lnSpc>
              <a:spcBef>
                <a:spcPct val="50000"/>
              </a:spcBef>
              <a:buClr>
                <a:schemeClr val="accent2"/>
              </a:buClr>
              <a:buFont typeface="Wingdings" pitchFamily="2" charset="2"/>
              <a:buChar char="p"/>
            </a:pPr>
            <a:r>
              <a:rPr lang="en-US" altLang="zh-CN" sz="2400">
                <a:latin typeface="Arial" charset="0"/>
                <a:cs typeface="Arial" charset="0"/>
              </a:rPr>
              <a:t>A </a:t>
            </a:r>
            <a:r>
              <a:rPr lang="en-US" altLang="zh-CN" sz="2400" b="1">
                <a:latin typeface="Arial" charset="0"/>
                <a:cs typeface="Arial" charset="0"/>
              </a:rPr>
              <a:t>collision</a:t>
            </a:r>
            <a:r>
              <a:rPr lang="en-US" altLang="zh-CN" sz="2400">
                <a:latin typeface="Arial" charset="0"/>
                <a:cs typeface="Arial" charset="0"/>
              </a:rPr>
              <a:t> occurs when two bits propagate at the same time on the same network.</a:t>
            </a:r>
          </a:p>
          <a:p>
            <a:pPr eaLnBrk="1" hangingPunct="1">
              <a:lnSpc>
                <a:spcPct val="90000"/>
              </a:lnSpc>
              <a:spcBef>
                <a:spcPct val="50000"/>
              </a:spcBef>
              <a:buClr>
                <a:schemeClr val="accent2"/>
              </a:buClr>
              <a:buFont typeface="Wingdings" pitchFamily="2" charset="2"/>
              <a:buChar char="p"/>
            </a:pPr>
            <a:r>
              <a:rPr lang="en-US" altLang="zh-CN" sz="2400">
                <a:latin typeface="Arial" charset="0"/>
                <a:cs typeface="Arial" charset="0"/>
              </a:rPr>
              <a:t>Collision domains are extended by adding repeaters and hubs.</a:t>
            </a:r>
          </a:p>
          <a:p>
            <a:pPr eaLnBrk="1" hangingPunct="1">
              <a:lnSpc>
                <a:spcPct val="90000"/>
              </a:lnSpc>
              <a:spcBef>
                <a:spcPct val="50000"/>
              </a:spcBef>
              <a:buClr>
                <a:schemeClr val="accent2"/>
              </a:buClr>
              <a:buFont typeface="Wingdings" pitchFamily="2" charset="2"/>
              <a:buChar char="p"/>
            </a:pPr>
            <a:r>
              <a:rPr lang="en-US" altLang="zh-CN" sz="2400">
                <a:latin typeface="Arial" charset="0"/>
                <a:cs typeface="Arial" charset="0"/>
              </a:rPr>
              <a:t>Networks can be </a:t>
            </a:r>
            <a:r>
              <a:rPr lang="en-US" altLang="zh-CN" sz="2400" i="1">
                <a:latin typeface="Arial" charset="0"/>
                <a:cs typeface="Arial" charset="0"/>
              </a:rPr>
              <a:t>segmented</a:t>
            </a:r>
            <a:r>
              <a:rPr lang="en-US" altLang="zh-CN" sz="2400">
                <a:latin typeface="Arial" charset="0"/>
                <a:cs typeface="Arial" charset="0"/>
              </a:rPr>
              <a:t>  by adding intelligent devices such as bridges, switches, and routers.</a:t>
            </a:r>
          </a:p>
        </p:txBody>
      </p:sp>
      <p:pic>
        <p:nvPicPr>
          <p:cNvPr id="450565" name="Picture 5" descr="bd07308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86250" y="4929188"/>
            <a:ext cx="1655763"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8917" name="Object 6"/>
          <p:cNvGraphicFramePr>
            <a:graphicFrameLocks noChangeAspect="1"/>
          </p:cNvGraphicFramePr>
          <p:nvPr/>
        </p:nvGraphicFramePr>
        <p:xfrm>
          <a:off x="2268538" y="4292600"/>
          <a:ext cx="2160587" cy="2035175"/>
        </p:xfrm>
        <a:graphic>
          <a:graphicData uri="http://schemas.openxmlformats.org/presentationml/2006/ole">
            <mc:AlternateContent xmlns:mc="http://schemas.openxmlformats.org/markup-compatibility/2006">
              <mc:Choice xmlns:v="urn:schemas-microsoft-com:vml" Requires="v">
                <p:oleObj spid="_x0000_s38972" name="Visio" r:id="rId5" imgW="3434763" imgH="3234404" progId="Visio.Drawing.11">
                  <p:embed/>
                </p:oleObj>
              </mc:Choice>
              <mc:Fallback>
                <p:oleObj name="Visio" r:id="rId5" imgW="3434763" imgH="3234404" progId="Visio.Drawing.11">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8538" y="4292600"/>
                        <a:ext cx="2160587" cy="203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450562"/>
                                        </p:tgtEl>
                                        <p:attrNameLst>
                                          <p:attrName>style.visibility</p:attrName>
                                        </p:attrNameLst>
                                      </p:cBhvr>
                                      <p:to>
                                        <p:strVal val="visible"/>
                                      </p:to>
                                    </p:set>
                                    <p:animEffect transition="in" filter="barn(outHorizontal)">
                                      <p:cBhvr>
                                        <p:cTn id="7" dur="500"/>
                                        <p:tgtEl>
                                          <p:spTgt spid="450562"/>
                                        </p:tgtEl>
                                      </p:cBhvr>
                                    </p:animEffect>
                                  </p:childTnLst>
                                </p:cTn>
                              </p:par>
                            </p:childTnLst>
                          </p:cTn>
                        </p:par>
                        <p:par>
                          <p:cTn id="8" fill="hold" nodeType="afterGroup">
                            <p:stCondLst>
                              <p:cond delay="500"/>
                            </p:stCondLst>
                            <p:childTnLst>
                              <p:par>
                                <p:cTn id="9" presetID="2" presetClass="entr" presetSubtype="8" fill="hold" nodeType="afterEffect">
                                  <p:stCondLst>
                                    <p:cond delay="0"/>
                                  </p:stCondLst>
                                  <p:childTnLst>
                                    <p:set>
                                      <p:cBhvr>
                                        <p:cTn id="10" dur="1" fill="hold">
                                          <p:stCondLst>
                                            <p:cond delay="0"/>
                                          </p:stCondLst>
                                        </p:cTn>
                                        <p:tgtEl>
                                          <p:spTgt spid="450565"/>
                                        </p:tgtEl>
                                        <p:attrNameLst>
                                          <p:attrName>style.visibility</p:attrName>
                                        </p:attrNameLst>
                                      </p:cBhvr>
                                      <p:to>
                                        <p:strVal val="visible"/>
                                      </p:to>
                                    </p:set>
                                    <p:anim calcmode="lin" valueType="num">
                                      <p:cBhvr additive="base">
                                        <p:cTn id="11" dur="500" fill="hold"/>
                                        <p:tgtEl>
                                          <p:spTgt spid="450565"/>
                                        </p:tgtEl>
                                        <p:attrNameLst>
                                          <p:attrName>ppt_x</p:attrName>
                                        </p:attrNameLst>
                                      </p:cBhvr>
                                      <p:tavLst>
                                        <p:tav tm="0">
                                          <p:val>
                                            <p:strVal val="0-#ppt_w/2"/>
                                          </p:val>
                                        </p:tav>
                                        <p:tav tm="100000">
                                          <p:val>
                                            <p:strVal val="#ppt_x"/>
                                          </p:val>
                                        </p:tav>
                                      </p:tavLst>
                                    </p:anim>
                                    <p:anim calcmode="lin" valueType="num">
                                      <p:cBhvr additive="base">
                                        <p:cTn id="12" dur="500" fill="hold"/>
                                        <p:tgtEl>
                                          <p:spTgt spid="450565"/>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1000"/>
                            </p:stCondLst>
                            <p:childTnLst>
                              <p:par>
                                <p:cTn id="14" presetID="16" presetClass="entr" presetSubtype="21" fill="hold" grpId="0" nodeType="afterEffect">
                                  <p:stCondLst>
                                    <p:cond delay="0"/>
                                  </p:stCondLst>
                                  <p:childTnLst>
                                    <p:set>
                                      <p:cBhvr>
                                        <p:cTn id="15" dur="1" fill="hold">
                                          <p:stCondLst>
                                            <p:cond delay="0"/>
                                          </p:stCondLst>
                                        </p:cTn>
                                        <p:tgtEl>
                                          <p:spTgt spid="450563">
                                            <p:txEl>
                                              <p:pRg st="0" end="0"/>
                                            </p:txEl>
                                          </p:spTgt>
                                        </p:tgtEl>
                                        <p:attrNameLst>
                                          <p:attrName>style.visibility</p:attrName>
                                        </p:attrNameLst>
                                      </p:cBhvr>
                                      <p:to>
                                        <p:strVal val="visible"/>
                                      </p:to>
                                    </p:set>
                                    <p:animEffect transition="in" filter="barn(inVertical)">
                                      <p:cBhvr>
                                        <p:cTn id="16" dur="500"/>
                                        <p:tgtEl>
                                          <p:spTgt spid="450563">
                                            <p:txEl>
                                              <p:pRg st="0" end="0"/>
                                            </p:txEl>
                                          </p:spTgt>
                                        </p:tgtEl>
                                      </p:cBhvr>
                                    </p:animEffect>
                                  </p:childTnLst>
                                </p:cTn>
                              </p:par>
                            </p:childTnLst>
                          </p:cTn>
                        </p:par>
                        <p:par>
                          <p:cTn id="17" fill="hold" nodeType="afterGroup">
                            <p:stCondLst>
                              <p:cond delay="1500"/>
                            </p:stCondLst>
                            <p:childTnLst>
                              <p:par>
                                <p:cTn id="18" presetID="16" presetClass="entr" presetSubtype="21" fill="hold" grpId="0" nodeType="afterEffect">
                                  <p:stCondLst>
                                    <p:cond delay="0"/>
                                  </p:stCondLst>
                                  <p:childTnLst>
                                    <p:set>
                                      <p:cBhvr>
                                        <p:cTn id="19" dur="1" fill="hold">
                                          <p:stCondLst>
                                            <p:cond delay="0"/>
                                          </p:stCondLst>
                                        </p:cTn>
                                        <p:tgtEl>
                                          <p:spTgt spid="450563">
                                            <p:txEl>
                                              <p:pRg st="1" end="1"/>
                                            </p:txEl>
                                          </p:spTgt>
                                        </p:tgtEl>
                                        <p:attrNameLst>
                                          <p:attrName>style.visibility</p:attrName>
                                        </p:attrNameLst>
                                      </p:cBhvr>
                                      <p:to>
                                        <p:strVal val="visible"/>
                                      </p:to>
                                    </p:set>
                                    <p:animEffect transition="in" filter="barn(inVertical)">
                                      <p:cBhvr>
                                        <p:cTn id="20" dur="500"/>
                                        <p:tgtEl>
                                          <p:spTgt spid="450563">
                                            <p:txEl>
                                              <p:pRg st="1" end="1"/>
                                            </p:txEl>
                                          </p:spTgt>
                                        </p:tgtEl>
                                      </p:cBhvr>
                                    </p:animEffect>
                                  </p:childTnLst>
                                </p:cTn>
                              </p:par>
                            </p:childTnLst>
                          </p:cTn>
                        </p:par>
                        <p:par>
                          <p:cTn id="21" fill="hold" nodeType="afterGroup">
                            <p:stCondLst>
                              <p:cond delay="2000"/>
                            </p:stCondLst>
                            <p:childTnLst>
                              <p:par>
                                <p:cTn id="22" presetID="16" presetClass="entr" presetSubtype="21" fill="hold" grpId="0" nodeType="afterEffect">
                                  <p:stCondLst>
                                    <p:cond delay="0"/>
                                  </p:stCondLst>
                                  <p:childTnLst>
                                    <p:set>
                                      <p:cBhvr>
                                        <p:cTn id="23" dur="1" fill="hold">
                                          <p:stCondLst>
                                            <p:cond delay="0"/>
                                          </p:stCondLst>
                                        </p:cTn>
                                        <p:tgtEl>
                                          <p:spTgt spid="450563">
                                            <p:txEl>
                                              <p:pRg st="2" end="2"/>
                                            </p:txEl>
                                          </p:spTgt>
                                        </p:tgtEl>
                                        <p:attrNameLst>
                                          <p:attrName>style.visibility</p:attrName>
                                        </p:attrNameLst>
                                      </p:cBhvr>
                                      <p:to>
                                        <p:strVal val="visible"/>
                                      </p:to>
                                    </p:set>
                                    <p:animEffect transition="in" filter="barn(inVertical)">
                                      <p:cBhvr>
                                        <p:cTn id="24" dur="500"/>
                                        <p:tgtEl>
                                          <p:spTgt spid="45056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62" grpId="0" autoUpdateAnimBg="0"/>
      <p:bldP spid="450563" grpId="0" build="p" autoUpdateAnimBg="0"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ChangeArrowheads="1"/>
          </p:cNvSpPr>
          <p:nvPr/>
        </p:nvSpPr>
        <p:spPr bwMode="auto">
          <a:xfrm>
            <a:off x="611188" y="404813"/>
            <a:ext cx="7924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kumimoji="1" lang="en-US" altLang="zh-CN" sz="4000">
                <a:solidFill>
                  <a:schemeClr val="tx2"/>
                </a:solidFill>
                <a:latin typeface="Tahoma" pitchFamily="34" charset="0"/>
              </a:rPr>
              <a:t>Segmenting Collision Domains</a:t>
            </a:r>
          </a:p>
        </p:txBody>
      </p:sp>
      <p:pic>
        <p:nvPicPr>
          <p:cNvPr id="399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5725" y="1700213"/>
            <a:ext cx="6469063" cy="446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537602"/>
                                        </p:tgtEl>
                                        <p:attrNameLst>
                                          <p:attrName>style.visibility</p:attrName>
                                        </p:attrNameLst>
                                      </p:cBhvr>
                                      <p:to>
                                        <p:strVal val="visible"/>
                                      </p:to>
                                    </p:set>
                                    <p:animEffect transition="in" filter="barn(outHorizontal)">
                                      <p:cBhvr>
                                        <p:cTn id="7" dur="500"/>
                                        <p:tgtEl>
                                          <p:spTgt spid="5376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7602"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8" name="Rectangle 2"/>
          <p:cNvSpPr>
            <a:spLocks noChangeArrowheads="1"/>
          </p:cNvSpPr>
          <p:nvPr/>
        </p:nvSpPr>
        <p:spPr bwMode="auto">
          <a:xfrm>
            <a:off x="611188" y="549275"/>
            <a:ext cx="7924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kumimoji="1" lang="en-US" altLang="zh-CN" sz="4000">
                <a:solidFill>
                  <a:schemeClr val="tx2"/>
                </a:solidFill>
                <a:latin typeface="Tahoma" pitchFamily="34" charset="0"/>
              </a:rPr>
              <a:t>Collisions and Collision Domains</a:t>
            </a:r>
          </a:p>
        </p:txBody>
      </p:sp>
      <p:sp>
        <p:nvSpPr>
          <p:cNvPr id="454659" name="Text Box 3"/>
          <p:cNvSpPr txBox="1">
            <a:spLocks noChangeArrowheads="1"/>
          </p:cNvSpPr>
          <p:nvPr/>
        </p:nvSpPr>
        <p:spPr bwMode="auto">
          <a:xfrm>
            <a:off x="685800" y="1700213"/>
            <a:ext cx="8458200" cy="444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8125" indent="-238125"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lnSpc>
                <a:spcPct val="150000"/>
              </a:lnSpc>
              <a:buClr>
                <a:schemeClr val="accent2"/>
              </a:buClr>
              <a:buFont typeface="Wingdings" pitchFamily="2" charset="2"/>
              <a:buChar char="p"/>
            </a:pPr>
            <a:r>
              <a:rPr lang="en-US" altLang="zh-CN" sz="2400" dirty="0">
                <a:latin typeface="Tahoma" pitchFamily="34" charset="0"/>
                <a:cs typeface="Arial" charset="0"/>
              </a:rPr>
              <a:t>When this delay limit is exceeded, the number of </a:t>
            </a:r>
            <a:r>
              <a:rPr lang="en-US" altLang="zh-CN" sz="2400" i="1" dirty="0">
                <a:latin typeface="Tahoma" pitchFamily="34" charset="0"/>
                <a:cs typeface="Arial" charset="0"/>
              </a:rPr>
              <a:t>late collisions</a:t>
            </a:r>
            <a:r>
              <a:rPr lang="en-US" altLang="zh-CN" sz="2400" dirty="0">
                <a:latin typeface="Tahoma" pitchFamily="34" charset="0"/>
                <a:cs typeface="Arial" charset="0"/>
              </a:rPr>
              <a:t> dramatically increase.</a:t>
            </a:r>
          </a:p>
          <a:p>
            <a:pPr eaLnBrk="1" hangingPunct="1">
              <a:lnSpc>
                <a:spcPct val="150000"/>
              </a:lnSpc>
              <a:buClr>
                <a:schemeClr val="accent2"/>
              </a:buClr>
              <a:buFont typeface="Wingdings" pitchFamily="2" charset="2"/>
              <a:buChar char="p"/>
            </a:pPr>
            <a:r>
              <a:rPr lang="en-US" altLang="zh-CN" sz="2400" dirty="0">
                <a:latin typeface="Tahoma" pitchFamily="34" charset="0"/>
                <a:cs typeface="Arial" charset="0"/>
              </a:rPr>
              <a:t>A </a:t>
            </a:r>
            <a:r>
              <a:rPr lang="en-US" altLang="zh-CN" sz="2400" i="1" dirty="0">
                <a:solidFill>
                  <a:srgbClr val="006600"/>
                </a:solidFill>
                <a:latin typeface="Tahoma" pitchFamily="34" charset="0"/>
                <a:cs typeface="Arial" charset="0"/>
              </a:rPr>
              <a:t>late collision</a:t>
            </a:r>
            <a:r>
              <a:rPr lang="en-US" altLang="zh-CN" sz="2400" dirty="0">
                <a:latin typeface="Tahoma" pitchFamily="34" charset="0"/>
                <a:cs typeface="Arial" charset="0"/>
              </a:rPr>
              <a:t> is when a collision happens after the first 64 bytes of the frame are transmitted</a:t>
            </a:r>
          </a:p>
          <a:p>
            <a:pPr eaLnBrk="1" hangingPunct="1">
              <a:lnSpc>
                <a:spcPct val="150000"/>
              </a:lnSpc>
              <a:buClr>
                <a:schemeClr val="accent2"/>
              </a:buClr>
              <a:buFont typeface="Wingdings" pitchFamily="2" charset="2"/>
              <a:buChar char="p"/>
            </a:pPr>
            <a:r>
              <a:rPr lang="en-US" altLang="zh-CN" sz="2400" dirty="0">
                <a:latin typeface="Tahoma" pitchFamily="34" charset="0"/>
                <a:cs typeface="Arial" charset="0"/>
              </a:rPr>
              <a:t>These late collision frames add delay referred to as </a:t>
            </a:r>
            <a:r>
              <a:rPr lang="en-US" altLang="zh-CN" sz="2400" i="1" dirty="0">
                <a:solidFill>
                  <a:srgbClr val="006600"/>
                </a:solidFill>
                <a:latin typeface="Tahoma" pitchFamily="34" charset="0"/>
                <a:cs typeface="Arial" charset="0"/>
              </a:rPr>
              <a:t>consumption delay</a:t>
            </a:r>
            <a:r>
              <a:rPr lang="en-US" altLang="zh-CN" sz="2400" dirty="0">
                <a:latin typeface="Tahoma" pitchFamily="34" charset="0"/>
                <a:cs typeface="Arial" charset="0"/>
              </a:rPr>
              <a:t>.</a:t>
            </a:r>
          </a:p>
          <a:p>
            <a:pPr eaLnBrk="1" hangingPunct="1">
              <a:lnSpc>
                <a:spcPct val="150000"/>
              </a:lnSpc>
              <a:buClr>
                <a:schemeClr val="accent2"/>
              </a:buClr>
              <a:buFont typeface="Wingdings" pitchFamily="2" charset="2"/>
              <a:buChar char="p"/>
            </a:pPr>
            <a:r>
              <a:rPr lang="en-US" altLang="zh-CN" sz="2400" dirty="0">
                <a:latin typeface="Tahoma" pitchFamily="34" charset="0"/>
                <a:cs typeface="Arial" charset="0"/>
              </a:rPr>
              <a:t>As consumption delay and latency increase, network performance decreases</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454658"/>
                                        </p:tgtEl>
                                        <p:attrNameLst>
                                          <p:attrName>style.visibility</p:attrName>
                                        </p:attrNameLst>
                                      </p:cBhvr>
                                      <p:to>
                                        <p:strVal val="visible"/>
                                      </p:to>
                                    </p:set>
                                    <p:animEffect transition="in" filter="barn(outHorizontal)">
                                      <p:cBhvr>
                                        <p:cTn id="7" dur="500"/>
                                        <p:tgtEl>
                                          <p:spTgt spid="4546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54659">
                                            <p:txEl>
                                              <p:pRg st="0" end="0"/>
                                            </p:txEl>
                                          </p:spTgt>
                                        </p:tgtEl>
                                        <p:attrNameLst>
                                          <p:attrName>style.visibility</p:attrName>
                                        </p:attrNameLst>
                                      </p:cBhvr>
                                      <p:to>
                                        <p:strVal val="visible"/>
                                      </p:to>
                                    </p:set>
                                    <p:animEffect transition="in" filter="barn(inVertical)">
                                      <p:cBhvr>
                                        <p:cTn id="12" dur="500"/>
                                        <p:tgtEl>
                                          <p:spTgt spid="45465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54659">
                                            <p:txEl>
                                              <p:pRg st="1" end="1"/>
                                            </p:txEl>
                                          </p:spTgt>
                                        </p:tgtEl>
                                        <p:attrNameLst>
                                          <p:attrName>style.visibility</p:attrName>
                                        </p:attrNameLst>
                                      </p:cBhvr>
                                      <p:to>
                                        <p:strVal val="visible"/>
                                      </p:to>
                                    </p:set>
                                    <p:animEffect transition="in" filter="barn(inVertical)">
                                      <p:cBhvr>
                                        <p:cTn id="17" dur="500"/>
                                        <p:tgtEl>
                                          <p:spTgt spid="454659">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54659">
                                            <p:txEl>
                                              <p:pRg st="2" end="2"/>
                                            </p:txEl>
                                          </p:spTgt>
                                        </p:tgtEl>
                                        <p:attrNameLst>
                                          <p:attrName>style.visibility</p:attrName>
                                        </p:attrNameLst>
                                      </p:cBhvr>
                                      <p:to>
                                        <p:strVal val="visible"/>
                                      </p:to>
                                    </p:set>
                                    <p:animEffect transition="in" filter="barn(inVertical)">
                                      <p:cBhvr>
                                        <p:cTn id="22" dur="500"/>
                                        <p:tgtEl>
                                          <p:spTgt spid="454659">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454659">
                                            <p:txEl>
                                              <p:pRg st="3" end="3"/>
                                            </p:txEl>
                                          </p:spTgt>
                                        </p:tgtEl>
                                        <p:attrNameLst>
                                          <p:attrName>style.visibility</p:attrName>
                                        </p:attrNameLst>
                                      </p:cBhvr>
                                      <p:to>
                                        <p:strVal val="visible"/>
                                      </p:to>
                                    </p:set>
                                    <p:animEffect transition="in" filter="barn(inVertical)">
                                      <p:cBhvr>
                                        <p:cTn id="27" dur="500"/>
                                        <p:tgtEl>
                                          <p:spTgt spid="45465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658" grpId="0" autoUpdateAnimBg="0"/>
      <p:bldP spid="454659" grpId="0" build="p"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700213"/>
            <a:ext cx="5834063" cy="504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Rectangle 3"/>
          <p:cNvSpPr>
            <a:spLocks noGrp="1" noChangeArrowheads="1"/>
          </p:cNvSpPr>
          <p:nvPr>
            <p:ph type="title"/>
          </p:nvPr>
        </p:nvSpPr>
        <p:spPr>
          <a:xfrm>
            <a:off x="539750" y="620713"/>
            <a:ext cx="8001000" cy="819150"/>
          </a:xfrm>
        </p:spPr>
        <p:txBody>
          <a:bodyPr/>
          <a:lstStyle/>
          <a:p>
            <a:pPr eaLnBrk="1" hangingPunct="1"/>
            <a:r>
              <a:rPr lang="en-US" altLang="zh-CN" sz="3600" smtClean="0">
                <a:latin typeface="Arial" charset="0"/>
                <a:ea typeface="Arial Unicode MS" pitchFamily="34" charset="-122"/>
                <a:cs typeface="Arial Unicode MS" pitchFamily="34" charset="-122"/>
              </a:rPr>
              <a:t>5-4-3-2-1 Rule</a:t>
            </a:r>
          </a:p>
        </p:txBody>
      </p:sp>
      <p:sp>
        <p:nvSpPr>
          <p:cNvPr id="41988" name="Rectangle 5"/>
          <p:cNvSpPr>
            <a:spLocks noChangeArrowheads="1"/>
          </p:cNvSpPr>
          <p:nvPr/>
        </p:nvSpPr>
        <p:spPr bwMode="auto">
          <a:xfrm>
            <a:off x="6172200" y="1714500"/>
            <a:ext cx="2971800" cy="418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en-US" altLang="zh-CN" sz="2000" u="sng">
                <a:solidFill>
                  <a:schemeClr val="tx2"/>
                </a:solidFill>
                <a:latin typeface="Tahoma" pitchFamily="34" charset="0"/>
                <a:ea typeface="Arial Unicode MS" pitchFamily="34" charset="-122"/>
                <a:cs typeface="Arial Unicode MS" pitchFamily="34" charset="-122"/>
              </a:rPr>
              <a:t>Five</a:t>
            </a:r>
            <a:r>
              <a:rPr lang="en-US" altLang="zh-CN" sz="2000">
                <a:solidFill>
                  <a:schemeClr val="tx2"/>
                </a:solidFill>
                <a:latin typeface="Tahoma" pitchFamily="34" charset="0"/>
                <a:ea typeface="Arial Unicode MS" pitchFamily="34" charset="-122"/>
                <a:cs typeface="Arial Unicode MS" pitchFamily="34" charset="-122"/>
              </a:rPr>
              <a:t> sections of the network, </a:t>
            </a:r>
            <a:r>
              <a:rPr lang="en-US" altLang="zh-CN" sz="2000" u="sng">
                <a:solidFill>
                  <a:schemeClr val="tx2"/>
                </a:solidFill>
                <a:latin typeface="Tahoma" pitchFamily="34" charset="0"/>
                <a:ea typeface="Arial Unicode MS" pitchFamily="34" charset="-122"/>
                <a:cs typeface="Arial Unicode MS" pitchFamily="34" charset="-122"/>
              </a:rPr>
              <a:t>four</a:t>
            </a:r>
            <a:r>
              <a:rPr lang="en-US" altLang="zh-CN" sz="2000">
                <a:solidFill>
                  <a:schemeClr val="tx2"/>
                </a:solidFill>
                <a:latin typeface="Tahoma" pitchFamily="34" charset="0"/>
                <a:ea typeface="Arial Unicode MS" pitchFamily="34" charset="-122"/>
                <a:cs typeface="Arial Unicode MS" pitchFamily="34" charset="-122"/>
              </a:rPr>
              <a:t> repeaters or hubs, </a:t>
            </a:r>
            <a:r>
              <a:rPr lang="en-US" altLang="zh-CN" sz="2000" u="sng">
                <a:solidFill>
                  <a:schemeClr val="tx2"/>
                </a:solidFill>
                <a:latin typeface="Tahoma" pitchFamily="34" charset="0"/>
                <a:ea typeface="Arial Unicode MS" pitchFamily="34" charset="-122"/>
                <a:cs typeface="Arial Unicode MS" pitchFamily="34" charset="-122"/>
              </a:rPr>
              <a:t>three</a:t>
            </a:r>
            <a:r>
              <a:rPr lang="en-US" altLang="zh-CN" sz="2000">
                <a:solidFill>
                  <a:schemeClr val="tx2"/>
                </a:solidFill>
                <a:latin typeface="Tahoma" pitchFamily="34" charset="0"/>
                <a:ea typeface="Arial Unicode MS" pitchFamily="34" charset="-122"/>
                <a:cs typeface="Arial Unicode MS" pitchFamily="34" charset="-122"/>
              </a:rPr>
              <a:t> sections of the network are "mixing" sections (with hosts), </a:t>
            </a:r>
            <a:r>
              <a:rPr lang="en-US" altLang="zh-CN" sz="2000" u="sng">
                <a:solidFill>
                  <a:schemeClr val="tx2"/>
                </a:solidFill>
                <a:latin typeface="Tahoma" pitchFamily="34" charset="0"/>
                <a:ea typeface="Arial Unicode MS" pitchFamily="34" charset="-122"/>
                <a:cs typeface="Arial Unicode MS" pitchFamily="34" charset="-122"/>
              </a:rPr>
              <a:t>two</a:t>
            </a:r>
            <a:r>
              <a:rPr lang="en-US" altLang="zh-CN" sz="2000">
                <a:solidFill>
                  <a:schemeClr val="tx2"/>
                </a:solidFill>
                <a:latin typeface="Tahoma" pitchFamily="34" charset="0"/>
                <a:ea typeface="Arial Unicode MS" pitchFamily="34" charset="-122"/>
                <a:cs typeface="Arial Unicode MS" pitchFamily="34" charset="-122"/>
              </a:rPr>
              <a:t> sections are link sections (for link purposes), and </a:t>
            </a:r>
            <a:r>
              <a:rPr lang="en-US" altLang="zh-CN" sz="2000" u="sng">
                <a:solidFill>
                  <a:schemeClr val="tx2"/>
                </a:solidFill>
                <a:latin typeface="Tahoma" pitchFamily="34" charset="0"/>
                <a:ea typeface="Arial Unicode MS" pitchFamily="34" charset="-122"/>
                <a:cs typeface="Arial Unicode MS" pitchFamily="34" charset="-122"/>
              </a:rPr>
              <a:t>one</a:t>
            </a:r>
            <a:r>
              <a:rPr lang="en-US" altLang="zh-CN" sz="2000">
                <a:solidFill>
                  <a:schemeClr val="tx2"/>
                </a:solidFill>
                <a:latin typeface="Tahoma" pitchFamily="34" charset="0"/>
                <a:ea typeface="Arial Unicode MS" pitchFamily="34" charset="-122"/>
                <a:cs typeface="Arial Unicode MS" pitchFamily="34" charset="-122"/>
              </a:rPr>
              <a:t> large collision domain. </a:t>
            </a:r>
          </a:p>
        </p:txBody>
      </p:sp>
    </p:spTree>
  </p:cSld>
  <p:clrMapOvr>
    <a:masterClrMapping/>
  </p:clrMapOvr>
  <p:transition spd="med">
    <p:random/>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0690" name="Rectangle 2"/>
          <p:cNvSpPr>
            <a:spLocks noGrp="1" noChangeArrowheads="1"/>
          </p:cNvSpPr>
          <p:nvPr>
            <p:ph type="title"/>
          </p:nvPr>
        </p:nvSpPr>
        <p:spPr>
          <a:xfrm>
            <a:off x="250825" y="333375"/>
            <a:ext cx="7793038" cy="1143000"/>
          </a:xfrm>
        </p:spPr>
        <p:txBody>
          <a:bodyPr/>
          <a:lstStyle/>
          <a:p>
            <a:pPr eaLnBrk="1" hangingPunct="1"/>
            <a:r>
              <a:rPr lang="en-US" altLang="zh-CN" smtClean="0"/>
              <a:t>OSI Layer1: Physical Layer</a:t>
            </a:r>
          </a:p>
        </p:txBody>
      </p:sp>
      <p:sp>
        <p:nvSpPr>
          <p:cNvPr id="370691" name="Rectangle 3"/>
          <p:cNvSpPr>
            <a:spLocks noGrp="1" noChangeArrowheads="1"/>
          </p:cNvSpPr>
          <p:nvPr>
            <p:ph type="body" idx="1"/>
          </p:nvPr>
        </p:nvSpPr>
        <p:spPr>
          <a:xfrm>
            <a:off x="285750" y="1785938"/>
            <a:ext cx="8858250" cy="4167187"/>
          </a:xfrm>
        </p:spPr>
        <p:txBody>
          <a:bodyPr/>
          <a:lstStyle/>
          <a:p>
            <a:pPr eaLnBrk="1" hangingPunct="1">
              <a:lnSpc>
                <a:spcPct val="150000"/>
              </a:lnSpc>
              <a:buFont typeface="Wingdings" pitchFamily="2" charset="2"/>
              <a:buChar char="p"/>
            </a:pPr>
            <a:r>
              <a:rPr lang="en-US" altLang="zh-CN" smtClean="0"/>
              <a:t>Type of Network</a:t>
            </a:r>
          </a:p>
          <a:p>
            <a:pPr eaLnBrk="1" hangingPunct="1">
              <a:lnSpc>
                <a:spcPct val="150000"/>
              </a:lnSpc>
              <a:buFont typeface="Wingdings" pitchFamily="2" charset="2"/>
              <a:buChar char="p"/>
            </a:pPr>
            <a:r>
              <a:rPr lang="en-US" altLang="zh-CN" smtClean="0"/>
              <a:t>LAN Media</a:t>
            </a:r>
          </a:p>
          <a:p>
            <a:pPr eaLnBrk="1" hangingPunct="1">
              <a:lnSpc>
                <a:spcPct val="150000"/>
              </a:lnSpc>
              <a:buFont typeface="Wingdings" pitchFamily="2" charset="2"/>
              <a:buChar char="p"/>
            </a:pPr>
            <a:r>
              <a:rPr lang="en-US" altLang="zh-CN" smtClean="0"/>
              <a:t>UTP for Ethernet</a:t>
            </a:r>
          </a:p>
          <a:p>
            <a:pPr eaLnBrk="1" hangingPunct="1">
              <a:lnSpc>
                <a:spcPct val="150000"/>
              </a:lnSpc>
              <a:buFont typeface="Wingdings" pitchFamily="2" charset="2"/>
              <a:buChar char="p"/>
            </a:pPr>
            <a:r>
              <a:rPr lang="en-US" altLang="zh-CN" smtClean="0"/>
              <a:t>Media and signal Problems </a:t>
            </a:r>
          </a:p>
          <a:p>
            <a:pPr eaLnBrk="1" hangingPunct="1">
              <a:lnSpc>
                <a:spcPct val="150000"/>
              </a:lnSpc>
              <a:buFont typeface="Wingdings" pitchFamily="2" charset="2"/>
              <a:buChar char="p"/>
            </a:pPr>
            <a:r>
              <a:rPr lang="en-US" altLang="zh-CN" smtClean="0">
                <a:solidFill>
                  <a:srgbClr val="C00000"/>
                </a:solidFill>
              </a:rPr>
              <a:t>Basic Knowledge of Data Communication</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370690"/>
                                        </p:tgtEl>
                                        <p:attrNameLst>
                                          <p:attrName>style.visibility</p:attrName>
                                        </p:attrNameLst>
                                      </p:cBhvr>
                                      <p:to>
                                        <p:strVal val="visible"/>
                                      </p:to>
                                    </p:set>
                                    <p:animEffect transition="in" filter="checkerboard(across)">
                                      <p:cBhvr>
                                        <p:cTn id="7" dur="500"/>
                                        <p:tgtEl>
                                          <p:spTgt spid="3706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5" fill="hold" grpId="0" nodeType="clickEffect">
                                  <p:stCondLst>
                                    <p:cond delay="0"/>
                                  </p:stCondLst>
                                  <p:childTnLst>
                                    <p:set>
                                      <p:cBhvr>
                                        <p:cTn id="11" dur="1" fill="hold">
                                          <p:stCondLst>
                                            <p:cond delay="0"/>
                                          </p:stCondLst>
                                        </p:cTn>
                                        <p:tgtEl>
                                          <p:spTgt spid="370691">
                                            <p:txEl>
                                              <p:pRg st="0" end="0"/>
                                            </p:txEl>
                                          </p:spTgt>
                                        </p:tgtEl>
                                        <p:attrNameLst>
                                          <p:attrName>style.visibility</p:attrName>
                                        </p:attrNameLst>
                                      </p:cBhvr>
                                      <p:to>
                                        <p:strVal val="visible"/>
                                      </p:to>
                                    </p:set>
                                    <p:animEffect transition="in" filter="checkerboard(down)">
                                      <p:cBhvr>
                                        <p:cTn id="12" dur="500"/>
                                        <p:tgtEl>
                                          <p:spTgt spid="37069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5" fill="hold" grpId="0" nodeType="clickEffect">
                                  <p:stCondLst>
                                    <p:cond delay="0"/>
                                  </p:stCondLst>
                                  <p:childTnLst>
                                    <p:set>
                                      <p:cBhvr>
                                        <p:cTn id="16" dur="1" fill="hold">
                                          <p:stCondLst>
                                            <p:cond delay="0"/>
                                          </p:stCondLst>
                                        </p:cTn>
                                        <p:tgtEl>
                                          <p:spTgt spid="370691">
                                            <p:txEl>
                                              <p:pRg st="1" end="1"/>
                                            </p:txEl>
                                          </p:spTgt>
                                        </p:tgtEl>
                                        <p:attrNameLst>
                                          <p:attrName>style.visibility</p:attrName>
                                        </p:attrNameLst>
                                      </p:cBhvr>
                                      <p:to>
                                        <p:strVal val="visible"/>
                                      </p:to>
                                    </p:set>
                                    <p:animEffect transition="in" filter="checkerboard(down)">
                                      <p:cBhvr>
                                        <p:cTn id="17" dur="500"/>
                                        <p:tgtEl>
                                          <p:spTgt spid="37069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5" fill="hold" grpId="0" nodeType="clickEffect">
                                  <p:stCondLst>
                                    <p:cond delay="0"/>
                                  </p:stCondLst>
                                  <p:childTnLst>
                                    <p:set>
                                      <p:cBhvr>
                                        <p:cTn id="21" dur="1" fill="hold">
                                          <p:stCondLst>
                                            <p:cond delay="0"/>
                                          </p:stCondLst>
                                        </p:cTn>
                                        <p:tgtEl>
                                          <p:spTgt spid="370691">
                                            <p:txEl>
                                              <p:pRg st="2" end="2"/>
                                            </p:txEl>
                                          </p:spTgt>
                                        </p:tgtEl>
                                        <p:attrNameLst>
                                          <p:attrName>style.visibility</p:attrName>
                                        </p:attrNameLst>
                                      </p:cBhvr>
                                      <p:to>
                                        <p:strVal val="visible"/>
                                      </p:to>
                                    </p:set>
                                    <p:animEffect transition="in" filter="checkerboard(down)">
                                      <p:cBhvr>
                                        <p:cTn id="22" dur="500"/>
                                        <p:tgtEl>
                                          <p:spTgt spid="370691">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5" fill="hold" grpId="0" nodeType="clickEffect">
                                  <p:stCondLst>
                                    <p:cond delay="0"/>
                                  </p:stCondLst>
                                  <p:childTnLst>
                                    <p:set>
                                      <p:cBhvr>
                                        <p:cTn id="26" dur="1" fill="hold">
                                          <p:stCondLst>
                                            <p:cond delay="0"/>
                                          </p:stCondLst>
                                        </p:cTn>
                                        <p:tgtEl>
                                          <p:spTgt spid="370691">
                                            <p:txEl>
                                              <p:pRg st="3" end="3"/>
                                            </p:txEl>
                                          </p:spTgt>
                                        </p:tgtEl>
                                        <p:attrNameLst>
                                          <p:attrName>style.visibility</p:attrName>
                                        </p:attrNameLst>
                                      </p:cBhvr>
                                      <p:to>
                                        <p:strVal val="visible"/>
                                      </p:to>
                                    </p:set>
                                    <p:animEffect transition="in" filter="checkerboard(down)">
                                      <p:cBhvr>
                                        <p:cTn id="27" dur="500"/>
                                        <p:tgtEl>
                                          <p:spTgt spid="370691">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5" fill="hold" grpId="0" nodeType="clickEffect">
                                  <p:stCondLst>
                                    <p:cond delay="0"/>
                                  </p:stCondLst>
                                  <p:childTnLst>
                                    <p:set>
                                      <p:cBhvr>
                                        <p:cTn id="31" dur="1" fill="hold">
                                          <p:stCondLst>
                                            <p:cond delay="0"/>
                                          </p:stCondLst>
                                        </p:cTn>
                                        <p:tgtEl>
                                          <p:spTgt spid="370691">
                                            <p:txEl>
                                              <p:pRg st="4" end="4"/>
                                            </p:txEl>
                                          </p:spTgt>
                                        </p:tgtEl>
                                        <p:attrNameLst>
                                          <p:attrName>style.visibility</p:attrName>
                                        </p:attrNameLst>
                                      </p:cBhvr>
                                      <p:to>
                                        <p:strVal val="visible"/>
                                      </p:to>
                                    </p:set>
                                    <p:animEffect transition="in" filter="checkerboard(down)">
                                      <p:cBhvr>
                                        <p:cTn id="32" dur="500"/>
                                        <p:tgtEl>
                                          <p:spTgt spid="3706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690" grpId="0" autoUpdateAnimBg="0"/>
      <p:bldP spid="370691" grpId="0" build="p" bldLvl="2"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zh-CN" altLang="en-US" smtClean="0"/>
              <a:t>数据通信基本知识</a:t>
            </a:r>
          </a:p>
        </p:txBody>
      </p:sp>
      <p:sp>
        <p:nvSpPr>
          <p:cNvPr id="44035" name="Rectangle 3"/>
          <p:cNvSpPr>
            <a:spLocks noGrp="1" noChangeArrowheads="1"/>
          </p:cNvSpPr>
          <p:nvPr>
            <p:ph type="body" idx="1"/>
          </p:nvPr>
        </p:nvSpPr>
        <p:spPr/>
        <p:txBody>
          <a:bodyPr/>
          <a:lstStyle/>
          <a:p>
            <a:pPr eaLnBrk="1" hangingPunct="1"/>
            <a:r>
              <a:rPr lang="zh-CN" altLang="en-US" sz="2200" smtClean="0"/>
              <a:t>数据通信的理论基础</a:t>
            </a:r>
          </a:p>
          <a:p>
            <a:pPr lvl="1" eaLnBrk="1" hangingPunct="1"/>
            <a:r>
              <a:rPr lang="zh-CN" altLang="en-US" sz="2200" smtClean="0"/>
              <a:t>基本术语</a:t>
            </a:r>
          </a:p>
          <a:p>
            <a:pPr lvl="1" eaLnBrk="1" hangingPunct="1"/>
            <a:r>
              <a:rPr lang="zh-CN" altLang="en-US" sz="2200" smtClean="0"/>
              <a:t>信号处理</a:t>
            </a:r>
          </a:p>
          <a:p>
            <a:pPr lvl="1" eaLnBrk="1" hangingPunct="1"/>
            <a:r>
              <a:rPr lang="zh-CN" altLang="en-US" sz="2200" smtClean="0"/>
              <a:t>波特率与比特率</a:t>
            </a:r>
          </a:p>
          <a:p>
            <a:pPr eaLnBrk="1" hangingPunct="1"/>
            <a:r>
              <a:rPr lang="zh-CN" altLang="en-US" sz="2200" smtClean="0"/>
              <a:t>数据通信技术</a:t>
            </a:r>
          </a:p>
          <a:p>
            <a:pPr lvl="1" eaLnBrk="1" hangingPunct="1"/>
            <a:r>
              <a:rPr lang="zh-CN" altLang="en-US" sz="2200" smtClean="0"/>
              <a:t>数据通信系统基本结构</a:t>
            </a:r>
          </a:p>
          <a:p>
            <a:pPr lvl="1" eaLnBrk="1" hangingPunct="1"/>
            <a:r>
              <a:rPr lang="zh-CN" altLang="en-US" sz="2200" smtClean="0"/>
              <a:t>数据表示和传输方式</a:t>
            </a:r>
          </a:p>
          <a:p>
            <a:pPr lvl="1" eaLnBrk="1" hangingPunct="1"/>
            <a:r>
              <a:rPr lang="zh-CN" altLang="en-US" sz="2200" smtClean="0"/>
              <a:t>信号的传输</a:t>
            </a:r>
          </a:p>
          <a:p>
            <a:pPr lvl="1" eaLnBrk="1" hangingPunct="1"/>
            <a:r>
              <a:rPr lang="zh-CN" altLang="en-US" sz="2200" smtClean="0"/>
              <a:t>数字信号编码</a:t>
            </a:r>
          </a:p>
          <a:p>
            <a:pPr lvl="1" eaLnBrk="1" hangingPunct="1"/>
            <a:r>
              <a:rPr lang="zh-CN" altLang="en-US" sz="2200" smtClean="0"/>
              <a:t>多路复用</a:t>
            </a:r>
          </a:p>
          <a:p>
            <a:pPr lvl="1" eaLnBrk="1" hangingPunct="1"/>
            <a:r>
              <a:rPr lang="zh-CN" altLang="en-US" sz="2200" smtClean="0"/>
              <a:t>通信方式</a:t>
            </a:r>
          </a:p>
        </p:txBody>
      </p:sp>
    </p:spTree>
  </p:cSld>
  <p:clrMapOvr>
    <a:masterClrMapping/>
  </p:clrMapOvr>
  <p:transition spd="med">
    <p:rand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ChangeArrowheads="1"/>
          </p:cNvSpPr>
          <p:nvPr/>
        </p:nvSpPr>
        <p:spPr bwMode="auto">
          <a:xfrm>
            <a:off x="611188" y="404813"/>
            <a:ext cx="7696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kumimoji="1" lang="en-US" altLang="zh-CN" sz="4400">
                <a:solidFill>
                  <a:schemeClr val="tx2"/>
                </a:solidFill>
                <a:latin typeface="Tahoma" pitchFamily="34" charset="0"/>
              </a:rPr>
              <a:t>Type of Networks</a:t>
            </a:r>
          </a:p>
        </p:txBody>
      </p:sp>
      <p:sp>
        <p:nvSpPr>
          <p:cNvPr id="444419" name="Text Box 3"/>
          <p:cNvSpPr txBox="1">
            <a:spLocks noChangeArrowheads="1"/>
          </p:cNvSpPr>
          <p:nvPr/>
        </p:nvSpPr>
        <p:spPr bwMode="auto">
          <a:xfrm>
            <a:off x="323850" y="1700213"/>
            <a:ext cx="8820150" cy="445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6075" indent="-346075" eaLnBrk="0" hangingPunct="0">
              <a:defRPr>
                <a:solidFill>
                  <a:schemeClr val="tx1"/>
                </a:solidFill>
                <a:latin typeface="Verdana" pitchFamily="34" charset="0"/>
                <a:ea typeface="宋体" charset="-122"/>
              </a:defRPr>
            </a:lvl1pPr>
            <a:lvl2pPr marL="460375"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lnSpc>
                <a:spcPct val="150000"/>
              </a:lnSpc>
              <a:buClr>
                <a:schemeClr val="accent2"/>
              </a:buClr>
              <a:buFont typeface="Wingdings" pitchFamily="2" charset="2"/>
              <a:buChar char="p"/>
            </a:pPr>
            <a:r>
              <a:rPr lang="en-US" altLang="zh-CN" sz="2400" dirty="0">
                <a:latin typeface="Arial" charset="0"/>
                <a:cs typeface="Arial" charset="0"/>
              </a:rPr>
              <a:t>Shared media environment </a:t>
            </a:r>
          </a:p>
          <a:p>
            <a:pPr lvl="1" eaLnBrk="1" hangingPunct="1">
              <a:lnSpc>
                <a:spcPct val="150000"/>
              </a:lnSpc>
              <a:buClr>
                <a:schemeClr val="accent2"/>
              </a:buClr>
              <a:buFont typeface="Wingdings" pitchFamily="2" charset="2"/>
              <a:buChar char="p"/>
            </a:pPr>
            <a:r>
              <a:rPr lang="en-US" altLang="zh-CN" sz="2400" dirty="0">
                <a:latin typeface="Arial" charset="0"/>
                <a:cs typeface="Arial" charset="0"/>
              </a:rPr>
              <a:t>Multiple hosts can access the same medium. </a:t>
            </a:r>
          </a:p>
          <a:p>
            <a:pPr lvl="1" eaLnBrk="1" hangingPunct="1">
              <a:lnSpc>
                <a:spcPct val="150000"/>
              </a:lnSpc>
              <a:buClr>
                <a:schemeClr val="accent2"/>
              </a:buClr>
              <a:buFont typeface="Wingdings" pitchFamily="2" charset="2"/>
              <a:buChar char="p"/>
            </a:pPr>
            <a:r>
              <a:rPr lang="en-US" altLang="zh-CN" sz="2400" dirty="0">
                <a:latin typeface="Arial" charset="0"/>
                <a:cs typeface="Arial" charset="0"/>
              </a:rPr>
              <a:t>It means that they all share the same media - even though the "wire" might be UTP, which has four pairs of wire</a:t>
            </a:r>
          </a:p>
          <a:p>
            <a:pPr eaLnBrk="1" hangingPunct="1">
              <a:lnSpc>
                <a:spcPct val="150000"/>
              </a:lnSpc>
              <a:buClr>
                <a:schemeClr val="accent2"/>
              </a:buClr>
              <a:buFont typeface="Wingdings" pitchFamily="2" charset="2"/>
              <a:buChar char="p"/>
            </a:pPr>
            <a:r>
              <a:rPr lang="en-US" altLang="zh-CN" sz="2400" dirty="0">
                <a:latin typeface="Arial" charset="0"/>
                <a:cs typeface="Arial" charset="0"/>
              </a:rPr>
              <a:t>Point-to-point network environment </a:t>
            </a:r>
          </a:p>
          <a:p>
            <a:pPr lvl="1" eaLnBrk="1" hangingPunct="1">
              <a:lnSpc>
                <a:spcPct val="150000"/>
              </a:lnSpc>
              <a:buClr>
                <a:schemeClr val="accent2"/>
              </a:buClr>
              <a:buFont typeface="Wingdings" pitchFamily="2" charset="2"/>
              <a:buChar char="p"/>
            </a:pPr>
            <a:r>
              <a:rPr lang="en-US" altLang="zh-CN" sz="2400" dirty="0">
                <a:latin typeface="Arial" charset="0"/>
                <a:cs typeface="Arial" charset="0"/>
              </a:rPr>
              <a:t>One device is connected to the other one via a link</a:t>
            </a:r>
          </a:p>
          <a:p>
            <a:pPr lvl="1" eaLnBrk="1" hangingPunct="1">
              <a:lnSpc>
                <a:spcPct val="150000"/>
              </a:lnSpc>
              <a:buClr>
                <a:schemeClr val="accent2"/>
              </a:buClr>
              <a:buFont typeface="Wingdings" pitchFamily="2" charset="2"/>
              <a:buChar char="p"/>
            </a:pPr>
            <a:r>
              <a:rPr lang="en-US" altLang="zh-CN" sz="2400" dirty="0">
                <a:latin typeface="Arial" charset="0"/>
                <a:cs typeface="Arial" charset="0"/>
              </a:rPr>
              <a:t>Most widely used in dial-up network connections, and is the one with which you are most likely familiar. </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444418">
                                            <p:txEl>
                                              <p:pRg st="0" end="0"/>
                                            </p:txEl>
                                          </p:spTgt>
                                        </p:tgtEl>
                                        <p:attrNameLst>
                                          <p:attrName>style.visibility</p:attrName>
                                        </p:attrNameLst>
                                      </p:cBhvr>
                                      <p:to>
                                        <p:strVal val="visible"/>
                                      </p:to>
                                    </p:set>
                                    <p:animEffect transition="in" filter="box(in)">
                                      <p:cBhvr>
                                        <p:cTn id="7" dur="500"/>
                                        <p:tgtEl>
                                          <p:spTgt spid="44441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444419">
                                            <p:txEl>
                                              <p:pRg st="0" end="0"/>
                                            </p:txEl>
                                          </p:spTgt>
                                        </p:tgtEl>
                                        <p:attrNameLst>
                                          <p:attrName>style.visibility</p:attrName>
                                        </p:attrNameLst>
                                      </p:cBhvr>
                                      <p:to>
                                        <p:strVal val="visible"/>
                                      </p:to>
                                    </p:set>
                                    <p:anim calcmode="lin" valueType="num">
                                      <p:cBhvr additive="base">
                                        <p:cTn id="12" dur="500" fill="hold"/>
                                        <p:tgtEl>
                                          <p:spTgt spid="444419">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444419">
                                            <p:txEl>
                                              <p:pRg st="0" end="0"/>
                                            </p:txEl>
                                          </p:spTgt>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444419">
                                            <p:txEl>
                                              <p:pRg st="1" end="1"/>
                                            </p:txEl>
                                          </p:spTgt>
                                        </p:tgtEl>
                                        <p:attrNameLst>
                                          <p:attrName>style.visibility</p:attrName>
                                        </p:attrNameLst>
                                      </p:cBhvr>
                                      <p:to>
                                        <p:strVal val="visible"/>
                                      </p:to>
                                    </p:set>
                                    <p:anim calcmode="lin" valueType="num">
                                      <p:cBhvr additive="base">
                                        <p:cTn id="16" dur="500" fill="hold"/>
                                        <p:tgtEl>
                                          <p:spTgt spid="444419">
                                            <p:txEl>
                                              <p:pRg st="1" end="1"/>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444419">
                                            <p:txEl>
                                              <p:pRg st="1" end="1"/>
                                            </p:txEl>
                                          </p:spTgt>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444419">
                                            <p:txEl>
                                              <p:pRg st="2" end="2"/>
                                            </p:txEl>
                                          </p:spTgt>
                                        </p:tgtEl>
                                        <p:attrNameLst>
                                          <p:attrName>style.visibility</p:attrName>
                                        </p:attrNameLst>
                                      </p:cBhvr>
                                      <p:to>
                                        <p:strVal val="visible"/>
                                      </p:to>
                                    </p:set>
                                    <p:anim calcmode="lin" valueType="num">
                                      <p:cBhvr additive="base">
                                        <p:cTn id="20" dur="500" fill="hold"/>
                                        <p:tgtEl>
                                          <p:spTgt spid="444419">
                                            <p:txEl>
                                              <p:pRg st="2" end="2"/>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44441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444419">
                                            <p:txEl>
                                              <p:pRg st="3" end="3"/>
                                            </p:txEl>
                                          </p:spTgt>
                                        </p:tgtEl>
                                        <p:attrNameLst>
                                          <p:attrName>style.visibility</p:attrName>
                                        </p:attrNameLst>
                                      </p:cBhvr>
                                      <p:to>
                                        <p:strVal val="visible"/>
                                      </p:to>
                                    </p:set>
                                    <p:anim calcmode="lin" valueType="num">
                                      <p:cBhvr additive="base">
                                        <p:cTn id="26" dur="500" fill="hold"/>
                                        <p:tgtEl>
                                          <p:spTgt spid="444419">
                                            <p:txEl>
                                              <p:pRg st="3" end="3"/>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444419">
                                            <p:txEl>
                                              <p:pRg st="3" end="3"/>
                                            </p:txEl>
                                          </p:spTgt>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444419">
                                            <p:txEl>
                                              <p:pRg st="4" end="4"/>
                                            </p:txEl>
                                          </p:spTgt>
                                        </p:tgtEl>
                                        <p:attrNameLst>
                                          <p:attrName>style.visibility</p:attrName>
                                        </p:attrNameLst>
                                      </p:cBhvr>
                                      <p:to>
                                        <p:strVal val="visible"/>
                                      </p:to>
                                    </p:set>
                                    <p:anim calcmode="lin" valueType="num">
                                      <p:cBhvr additive="base">
                                        <p:cTn id="30" dur="500" fill="hold"/>
                                        <p:tgtEl>
                                          <p:spTgt spid="444419">
                                            <p:txEl>
                                              <p:pRg st="4" end="4"/>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444419">
                                            <p:txEl>
                                              <p:pRg st="4" end="4"/>
                                            </p:txEl>
                                          </p:spTgt>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444419">
                                            <p:txEl>
                                              <p:pRg st="5" end="5"/>
                                            </p:txEl>
                                          </p:spTgt>
                                        </p:tgtEl>
                                        <p:attrNameLst>
                                          <p:attrName>style.visibility</p:attrName>
                                        </p:attrNameLst>
                                      </p:cBhvr>
                                      <p:to>
                                        <p:strVal val="visible"/>
                                      </p:to>
                                    </p:set>
                                    <p:anim calcmode="lin" valueType="num">
                                      <p:cBhvr additive="base">
                                        <p:cTn id="34" dur="500" fill="hold"/>
                                        <p:tgtEl>
                                          <p:spTgt spid="444419">
                                            <p:txEl>
                                              <p:pRg st="5" end="5"/>
                                            </p:txEl>
                                          </p:spTgt>
                                        </p:tgtEl>
                                        <p:attrNameLst>
                                          <p:attrName>ppt_x</p:attrName>
                                        </p:attrNameLst>
                                      </p:cBhvr>
                                      <p:tavLst>
                                        <p:tav tm="0">
                                          <p:val>
                                            <p:strVal val="0-#ppt_w/2"/>
                                          </p:val>
                                        </p:tav>
                                        <p:tav tm="100000">
                                          <p:val>
                                            <p:strVal val="#ppt_x"/>
                                          </p:val>
                                        </p:tav>
                                      </p:tavLst>
                                    </p:anim>
                                    <p:anim calcmode="lin" valueType="num">
                                      <p:cBhvr additive="base">
                                        <p:cTn id="35" dur="500" fill="hold"/>
                                        <p:tgtEl>
                                          <p:spTgt spid="444419">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418" grpId="0" build="p" autoUpdateAnimBg="0" advAuto="0"/>
      <p:bldP spid="444419" grpId="0" build="p"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468313" y="333375"/>
            <a:ext cx="7135812" cy="1216025"/>
          </a:xfrm>
          <a:noFill/>
        </p:spPr>
        <p:txBody>
          <a:bodyPr/>
          <a:lstStyle/>
          <a:p>
            <a:pPr eaLnBrk="1" hangingPunct="1"/>
            <a:r>
              <a:rPr lang="zh-CN" altLang="en-US" smtClean="0"/>
              <a:t>基本术语</a:t>
            </a:r>
          </a:p>
        </p:txBody>
      </p:sp>
      <p:sp>
        <p:nvSpPr>
          <p:cNvPr id="1033219" name="Rectangle 3"/>
          <p:cNvSpPr>
            <a:spLocks noGrp="1" noChangeArrowheads="1"/>
          </p:cNvSpPr>
          <p:nvPr>
            <p:ph type="body" idx="1"/>
          </p:nvPr>
        </p:nvSpPr>
        <p:spPr>
          <a:xfrm>
            <a:off x="357188" y="1773238"/>
            <a:ext cx="8786812" cy="4114800"/>
          </a:xfrm>
        </p:spPr>
        <p:txBody>
          <a:bodyPr/>
          <a:lstStyle/>
          <a:p>
            <a:pPr eaLnBrk="1" hangingPunct="1">
              <a:lnSpc>
                <a:spcPct val="150000"/>
              </a:lnSpc>
            </a:pPr>
            <a:r>
              <a:rPr lang="zh-CN" altLang="en-US" sz="2400" dirty="0" smtClean="0">
                <a:latin typeface="Arial" charset="0"/>
                <a:cs typeface="Arial" charset="0"/>
              </a:rPr>
              <a:t>信号</a:t>
            </a:r>
            <a:r>
              <a:rPr lang="en-US" altLang="zh-CN" sz="2400" dirty="0" smtClean="0">
                <a:latin typeface="Arial" charset="0"/>
                <a:cs typeface="Arial" charset="0"/>
              </a:rPr>
              <a:t>(signal)——</a:t>
            </a:r>
            <a:r>
              <a:rPr lang="zh-CN" altLang="en-US" sz="2400" dirty="0" smtClean="0">
                <a:latin typeface="Arial" charset="0"/>
                <a:cs typeface="Arial" charset="0"/>
              </a:rPr>
              <a:t>数据的电气的或电磁的表现。 </a:t>
            </a:r>
            <a:endParaRPr lang="en-US" altLang="zh-CN" sz="2400" dirty="0" smtClean="0">
              <a:latin typeface="Arial" charset="0"/>
              <a:cs typeface="Arial" charset="0"/>
            </a:endParaRPr>
          </a:p>
          <a:p>
            <a:pPr lvl="1" eaLnBrk="1" hangingPunct="1">
              <a:lnSpc>
                <a:spcPct val="150000"/>
              </a:lnSpc>
            </a:pPr>
            <a:r>
              <a:rPr lang="zh-CN" altLang="en-US" sz="2400" dirty="0" smtClean="0">
                <a:latin typeface="Arial" charset="0"/>
                <a:cs typeface="Arial" charset="0"/>
              </a:rPr>
              <a:t>“模拟的”</a:t>
            </a:r>
            <a:r>
              <a:rPr lang="en-US" altLang="zh-CN" sz="2400" dirty="0" smtClean="0">
                <a:latin typeface="Arial" charset="0"/>
                <a:cs typeface="Arial" charset="0"/>
              </a:rPr>
              <a:t>(analogous)——</a:t>
            </a:r>
            <a:r>
              <a:rPr lang="zh-CN" altLang="en-US" sz="2400" dirty="0" smtClean="0">
                <a:latin typeface="Arial" charset="0"/>
                <a:cs typeface="Arial" charset="0"/>
              </a:rPr>
              <a:t>消息的参数的取值是连续的</a:t>
            </a:r>
            <a:endParaRPr lang="en-US" altLang="zh-CN" sz="2400" dirty="0" smtClean="0">
              <a:latin typeface="Arial" charset="0"/>
              <a:cs typeface="Arial" charset="0"/>
            </a:endParaRPr>
          </a:p>
          <a:p>
            <a:pPr lvl="2" eaLnBrk="1" hangingPunct="1">
              <a:lnSpc>
                <a:spcPct val="150000"/>
              </a:lnSpc>
            </a:pPr>
            <a:r>
              <a:rPr lang="zh-CN" altLang="en-US" sz="2400" dirty="0" smtClean="0">
                <a:latin typeface="Arial" charset="0"/>
                <a:cs typeface="Arial" charset="0"/>
              </a:rPr>
              <a:t>模拟信号是随时间变化而平稳变化的连续波形式</a:t>
            </a:r>
            <a:endParaRPr lang="en-US" altLang="zh-CN" sz="2400" dirty="0" smtClean="0">
              <a:latin typeface="Arial" charset="0"/>
              <a:cs typeface="Arial" charset="0"/>
            </a:endParaRPr>
          </a:p>
          <a:p>
            <a:pPr lvl="1" eaLnBrk="1" hangingPunct="1">
              <a:lnSpc>
                <a:spcPct val="150000"/>
              </a:lnSpc>
            </a:pPr>
            <a:r>
              <a:rPr lang="zh-CN" altLang="en-US" sz="2400" dirty="0" smtClean="0">
                <a:latin typeface="Arial" charset="0"/>
                <a:cs typeface="Arial" charset="0"/>
              </a:rPr>
              <a:t>“数字的”</a:t>
            </a:r>
            <a:r>
              <a:rPr lang="en-US" altLang="zh-CN" sz="2400" dirty="0" smtClean="0">
                <a:latin typeface="Arial" charset="0"/>
                <a:cs typeface="Arial" charset="0"/>
              </a:rPr>
              <a:t>(digital)——</a:t>
            </a:r>
            <a:r>
              <a:rPr lang="zh-CN" altLang="en-US" sz="2400" dirty="0" smtClean="0">
                <a:latin typeface="Arial" charset="0"/>
                <a:cs typeface="Arial" charset="0"/>
              </a:rPr>
              <a:t>消息的参数的取值是离散的</a:t>
            </a:r>
            <a:endParaRPr lang="en-US" altLang="zh-CN" sz="2400" dirty="0" smtClean="0">
              <a:latin typeface="Arial" charset="0"/>
              <a:cs typeface="Arial" charset="0"/>
            </a:endParaRPr>
          </a:p>
          <a:p>
            <a:pPr lvl="2" eaLnBrk="1" hangingPunct="1">
              <a:lnSpc>
                <a:spcPct val="150000"/>
              </a:lnSpc>
            </a:pPr>
            <a:r>
              <a:rPr lang="zh-CN" altLang="en-US" sz="2400" dirty="0" smtClean="0">
                <a:latin typeface="Arial" charset="0"/>
                <a:cs typeface="Arial" charset="0"/>
              </a:rPr>
              <a:t>数字信号是离散信号，可能包含有限的几个预定值 </a:t>
            </a:r>
          </a:p>
          <a:p>
            <a:pPr eaLnBrk="1" hangingPunct="1">
              <a:lnSpc>
                <a:spcPct val="150000"/>
              </a:lnSpc>
            </a:pPr>
            <a:r>
              <a:rPr lang="zh-CN" altLang="en-US" sz="2400" dirty="0" smtClean="0">
                <a:latin typeface="Arial" charset="0"/>
                <a:cs typeface="Arial" charset="0"/>
              </a:rPr>
              <a:t>码元</a:t>
            </a:r>
            <a:r>
              <a:rPr lang="en-US" altLang="zh-CN" sz="2400" dirty="0" smtClean="0">
                <a:latin typeface="Arial" charset="0"/>
                <a:cs typeface="Arial" charset="0"/>
              </a:rPr>
              <a:t>(code)——</a:t>
            </a:r>
            <a:r>
              <a:rPr lang="zh-CN" altLang="en-US" sz="2400" dirty="0" smtClean="0">
                <a:latin typeface="Arial" charset="0"/>
                <a:cs typeface="Arial" charset="0"/>
              </a:rPr>
              <a:t>在使用时间域（或简称为时域）的波形表示数字信号时，代表不同离散数值的基本波形。</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32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321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3321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3321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33219">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332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219"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zh-CN" altLang="en-US" sz="3400" smtClean="0"/>
              <a:t>理论基础</a:t>
            </a:r>
            <a:r>
              <a:rPr lang="zh-CN" altLang="en-US" smtClean="0"/>
              <a:t>:</a:t>
            </a:r>
            <a:r>
              <a:rPr lang="zh-CN" altLang="en-US" sz="3400" smtClean="0"/>
              <a:t>信号处理</a:t>
            </a:r>
            <a:endParaRPr lang="en-US" altLang="zh-CN" sz="3400" smtClean="0"/>
          </a:p>
        </p:txBody>
      </p:sp>
      <p:sp>
        <p:nvSpPr>
          <p:cNvPr id="46083" name="Rectangle 3"/>
          <p:cNvSpPr>
            <a:spLocks noGrp="1" noChangeArrowheads="1"/>
          </p:cNvSpPr>
          <p:nvPr>
            <p:ph type="body" idx="1"/>
          </p:nvPr>
        </p:nvSpPr>
        <p:spPr>
          <a:xfrm>
            <a:off x="539750" y="1628775"/>
            <a:ext cx="7772400" cy="5157788"/>
          </a:xfrm>
        </p:spPr>
        <p:txBody>
          <a:bodyPr/>
          <a:lstStyle/>
          <a:p>
            <a:pPr marL="0" indent="0" eaLnBrk="1" hangingPunct="1">
              <a:lnSpc>
                <a:spcPct val="150000"/>
              </a:lnSpc>
              <a:buSzPct val="125000"/>
              <a:buFont typeface="Wingdings" pitchFamily="2" charset="2"/>
              <a:buChar char="§"/>
            </a:pPr>
            <a:r>
              <a:rPr lang="zh-CN" altLang="en-US" sz="2000" smtClean="0"/>
              <a:t> 模拟信号可以被分为简单信号和复合信号</a:t>
            </a:r>
          </a:p>
          <a:p>
            <a:pPr marL="647700" lvl="1" indent="-76200" eaLnBrk="1" hangingPunct="1">
              <a:lnSpc>
                <a:spcPct val="150000"/>
              </a:lnSpc>
              <a:buSzPct val="125000"/>
              <a:buFont typeface="Wingdings" pitchFamily="2" charset="2"/>
              <a:buChar char="§"/>
            </a:pPr>
            <a:r>
              <a:rPr lang="zh-CN" altLang="en-US" sz="2000" smtClean="0"/>
              <a:t>简单信号（正弦波）不能被分解为更简单的模拟信号</a:t>
            </a:r>
          </a:p>
          <a:p>
            <a:pPr marL="647700" lvl="1" indent="-76200" eaLnBrk="1" hangingPunct="1">
              <a:lnSpc>
                <a:spcPct val="150000"/>
              </a:lnSpc>
              <a:buSzPct val="125000"/>
              <a:buFont typeface="Wingdings" pitchFamily="2" charset="2"/>
              <a:buChar char="§"/>
            </a:pPr>
            <a:r>
              <a:rPr lang="zh-CN" altLang="en-US" sz="2000" smtClean="0"/>
              <a:t>复合信号可以被分解为多个正弦波</a:t>
            </a:r>
          </a:p>
          <a:p>
            <a:pPr marL="0" indent="0" eaLnBrk="1" hangingPunct="1">
              <a:lnSpc>
                <a:spcPct val="150000"/>
              </a:lnSpc>
              <a:buSzPct val="125000"/>
              <a:buFont typeface="Wingdings" pitchFamily="2" charset="2"/>
              <a:buChar char="§"/>
            </a:pPr>
            <a:r>
              <a:rPr lang="zh-CN" altLang="en-US" sz="2000" smtClean="0"/>
              <a:t>复合模拟信号的分解：</a:t>
            </a:r>
            <a:r>
              <a:rPr lang="zh-CN" altLang="en-US" sz="2000" b="1" smtClean="0"/>
              <a:t>傅立叶分析</a:t>
            </a:r>
          </a:p>
          <a:p>
            <a:pPr marL="647700" lvl="1" indent="-76200" eaLnBrk="1" hangingPunct="1">
              <a:lnSpc>
                <a:spcPct val="150000"/>
              </a:lnSpc>
              <a:buSzPct val="125000"/>
              <a:buFont typeface="Wingdings" pitchFamily="2" charset="2"/>
              <a:buChar char="§"/>
            </a:pPr>
            <a:r>
              <a:rPr lang="zh-CN" altLang="en-US" sz="2000" smtClean="0"/>
              <a:t>任何一个周期为</a:t>
            </a:r>
            <a:r>
              <a:rPr lang="en-US" altLang="zh-CN" sz="2000" smtClean="0"/>
              <a:t>T</a:t>
            </a:r>
            <a:r>
              <a:rPr lang="zh-CN" altLang="en-US" sz="2000" smtClean="0"/>
              <a:t>的有理周期性函数 </a:t>
            </a:r>
            <a:r>
              <a:rPr lang="en-US" altLang="zh-CN" sz="2000" smtClean="0"/>
              <a:t>g(t)</a:t>
            </a:r>
            <a:r>
              <a:rPr lang="zh-CN" altLang="zh-CN" sz="2000" smtClean="0"/>
              <a:t>可分解为若干项（可能无限多项）正弦和余弦函数之和：</a:t>
            </a:r>
          </a:p>
          <a:p>
            <a:pPr marL="0" indent="0" eaLnBrk="1" hangingPunct="1">
              <a:lnSpc>
                <a:spcPct val="150000"/>
              </a:lnSpc>
              <a:buFont typeface="Wingdings" pitchFamily="2" charset="2"/>
              <a:buNone/>
            </a:pPr>
            <a:endParaRPr lang="zh-CN" altLang="zh-CN" sz="2000" smtClean="0"/>
          </a:p>
          <a:p>
            <a:pPr marL="0" indent="0" eaLnBrk="1" hangingPunct="1">
              <a:lnSpc>
                <a:spcPct val="150000"/>
              </a:lnSpc>
              <a:buFont typeface="Wingdings" pitchFamily="2" charset="2"/>
              <a:buNone/>
            </a:pPr>
            <a:r>
              <a:rPr lang="en-US" altLang="zh-CN" sz="2000" smtClean="0"/>
              <a:t>	</a:t>
            </a:r>
          </a:p>
          <a:p>
            <a:pPr marL="0" indent="0" eaLnBrk="1" hangingPunct="1">
              <a:lnSpc>
                <a:spcPct val="150000"/>
              </a:lnSpc>
              <a:buFont typeface="Wingdings" pitchFamily="2" charset="2"/>
              <a:buNone/>
            </a:pPr>
            <a:r>
              <a:rPr lang="en-US" altLang="zh-CN" sz="2000" smtClean="0">
                <a:latin typeface="Arial" charset="0"/>
              </a:rPr>
              <a:t>            f = 1/T </a:t>
            </a:r>
            <a:r>
              <a:rPr lang="zh-CN" altLang="zh-CN" sz="2000" smtClean="0">
                <a:latin typeface="Arial" charset="0"/>
              </a:rPr>
              <a:t>基本频率；</a:t>
            </a:r>
            <a:r>
              <a:rPr lang="en-US" altLang="zh-CN" sz="2000" smtClean="0">
                <a:latin typeface="Arial" charset="0"/>
              </a:rPr>
              <a:t>a</a:t>
            </a:r>
            <a:r>
              <a:rPr lang="en-US" altLang="zh-CN" sz="2000" baseline="-25000" smtClean="0">
                <a:latin typeface="Arial" charset="0"/>
              </a:rPr>
              <a:t>n</a:t>
            </a:r>
            <a:r>
              <a:rPr lang="en-US" altLang="zh-CN" sz="2000" smtClean="0">
                <a:latin typeface="Arial" charset="0"/>
              </a:rPr>
              <a:t>, b</a:t>
            </a:r>
            <a:r>
              <a:rPr lang="en-US" altLang="zh-CN" sz="2000" baseline="-25000" smtClean="0">
                <a:latin typeface="Arial" charset="0"/>
              </a:rPr>
              <a:t>n </a:t>
            </a:r>
            <a:r>
              <a:rPr lang="zh-CN" altLang="en-US" sz="2000" baseline="-25000" smtClean="0">
                <a:latin typeface="Arial" charset="0"/>
              </a:rPr>
              <a:t>：</a:t>
            </a:r>
            <a:r>
              <a:rPr lang="en-US" altLang="zh-CN" sz="2000" smtClean="0">
                <a:latin typeface="Arial" charset="0"/>
              </a:rPr>
              <a:t>n</a:t>
            </a:r>
            <a:r>
              <a:rPr lang="zh-CN" altLang="zh-CN" sz="2000" smtClean="0">
                <a:latin typeface="Arial" charset="0"/>
              </a:rPr>
              <a:t>次谐波项的正弦和余弦振幅值</a:t>
            </a:r>
            <a:endParaRPr lang="zh-CN" altLang="en-US" sz="2000" smtClean="0">
              <a:latin typeface="Arial" charset="0"/>
            </a:endParaRPr>
          </a:p>
        </p:txBody>
      </p:sp>
      <p:graphicFrame>
        <p:nvGraphicFramePr>
          <p:cNvPr id="46084" name="Object 4"/>
          <p:cNvGraphicFramePr>
            <a:graphicFrameLocks noChangeAspect="1"/>
          </p:cNvGraphicFramePr>
          <p:nvPr/>
        </p:nvGraphicFramePr>
        <p:xfrm>
          <a:off x="1835150" y="4797425"/>
          <a:ext cx="5667375" cy="863600"/>
        </p:xfrm>
        <a:graphic>
          <a:graphicData uri="http://schemas.openxmlformats.org/presentationml/2006/ole">
            <mc:AlternateContent xmlns:mc="http://schemas.openxmlformats.org/markup-compatibility/2006">
              <mc:Choice xmlns:v="urn:schemas-microsoft-com:vml" Requires="v">
                <p:oleObj spid="_x0000_s46139" name="Equation" r:id="rId4" imgW="2832100" imgH="431800" progId="Equation.DSMT4">
                  <p:embed/>
                </p:oleObj>
              </mc:Choice>
              <mc:Fallback>
                <p:oleObj name="Equation" r:id="rId4" imgW="2832100" imgH="4318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150" y="4797425"/>
                        <a:ext cx="5667375"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med">
    <p:random/>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zh-CN" altLang="en-US" sz="3400" smtClean="0"/>
              <a:t>理论基础</a:t>
            </a:r>
            <a:r>
              <a:rPr lang="zh-CN" altLang="en-US" smtClean="0"/>
              <a:t>:</a:t>
            </a:r>
            <a:r>
              <a:rPr lang="zh-CN" altLang="en-US" sz="3400" smtClean="0"/>
              <a:t>信号处理</a:t>
            </a:r>
          </a:p>
        </p:txBody>
      </p:sp>
      <p:sp>
        <p:nvSpPr>
          <p:cNvPr id="47107" name="Rectangle 3"/>
          <p:cNvSpPr>
            <a:spLocks noGrp="1" noChangeArrowheads="1"/>
          </p:cNvSpPr>
          <p:nvPr>
            <p:ph type="body" idx="1"/>
          </p:nvPr>
        </p:nvSpPr>
        <p:spPr>
          <a:xfrm>
            <a:off x="285750" y="1643063"/>
            <a:ext cx="8715375" cy="4500562"/>
          </a:xfrm>
        </p:spPr>
        <p:txBody>
          <a:bodyPr/>
          <a:lstStyle/>
          <a:p>
            <a:pPr eaLnBrk="1" hangingPunct="1"/>
            <a:r>
              <a:rPr lang="zh-CN" altLang="en-US" sz="2400" smtClean="0"/>
              <a:t>数字信号一般是非周期性的，通常在传输介质上表现为方波</a:t>
            </a:r>
          </a:p>
          <a:p>
            <a:pPr eaLnBrk="1" hangingPunct="1"/>
            <a:r>
              <a:rPr lang="zh-CN" altLang="en-US" sz="2400" smtClean="0"/>
              <a:t>一个数字信号可以分解为无穷多个被称为谐波的简单正弦波，每个谐波都具有不同的频率与相位</a:t>
            </a:r>
          </a:p>
          <a:p>
            <a:pPr eaLnBrk="1" hangingPunct="1"/>
            <a:r>
              <a:rPr lang="zh-CN" altLang="en-US" sz="2400" smtClean="0"/>
              <a:t>在介质上发送数字信号时，其实质是在发送无穷多的简单谐波，如果某些分量未能忠实地通过介质传输，则在接收端将产生信号畸变</a:t>
            </a:r>
          </a:p>
          <a:p>
            <a:pPr eaLnBrk="1" hangingPunct="1"/>
            <a:r>
              <a:rPr lang="zh-CN" altLang="en-US" sz="2400" smtClean="0"/>
              <a:t>由于介质本身的限制，信号畸变是难以完全避免的</a:t>
            </a:r>
            <a:endParaRPr lang="en-US" altLang="zh-CN" sz="2400" smtClean="0"/>
          </a:p>
          <a:p>
            <a:pPr eaLnBrk="1" hangingPunct="1">
              <a:buSzPct val="90000"/>
            </a:pPr>
            <a:r>
              <a:rPr lang="zh-CN" altLang="en-US" sz="2400" smtClean="0"/>
              <a:t>任何实际的信道都不是理想的，在传输信号时会产生各种失真以及带来多种干扰。 </a:t>
            </a:r>
          </a:p>
          <a:p>
            <a:pPr eaLnBrk="1" hangingPunct="1">
              <a:buSzPct val="90000"/>
            </a:pPr>
            <a:r>
              <a:rPr lang="zh-CN" altLang="en-US" sz="2400" smtClean="0"/>
              <a:t>码元传输的速率越高，或信号传输的距离越远，在信道的输出端的波形的失真就越严重</a:t>
            </a:r>
          </a:p>
        </p:txBody>
      </p:sp>
    </p:spTree>
  </p:cSld>
  <p:clrMapOvr>
    <a:masterClrMapping/>
  </p:clrMapOvr>
  <p:transition spd="med">
    <p:random/>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type="title"/>
          </p:nvPr>
        </p:nvSpPr>
        <p:spPr/>
        <p:txBody>
          <a:bodyPr/>
          <a:lstStyle/>
          <a:p>
            <a:endParaRPr lang="zh-CN" altLang="en-US" smtClean="0"/>
          </a:p>
        </p:txBody>
      </p:sp>
    </p:spTree>
    <p:controls>
      <mc:AlternateContent xmlns:mc="http://schemas.openxmlformats.org/markup-compatibility/2006">
        <mc:Choice xmlns:v="urn:schemas-microsoft-com:vml" Requires="v">
          <p:control spid="2061" name="ShockwaveFlash1" r:id="rId2" imgW="8642668" imgH="6190476"/>
        </mc:Choice>
        <mc:Fallback>
          <p:control name="ShockwaveFlash1" r:id="rId2" imgW="8642668" imgH="6190476">
            <p:pic>
              <p:nvPicPr>
                <p:cNvPr id="0" name="ShockwaveFlash1"/>
                <p:cNvPicPr preferRelativeResize="0">
                  <a:picLocks noChangeArrowheads="1" noChangeShapeType="1"/>
                </p:cNvPicPr>
                <p:nvPr/>
              </p:nvPicPr>
              <p:blipFill>
                <a:blip r:embed="rId5">
                  <a:extLst>
                    <a:ext uri="{28A0092B-C50C-407E-A947-70E740481C1C}">
                      <a14:useLocalDpi xmlns:a14="http://schemas.microsoft.com/office/drawing/2010/main" val="0"/>
                    </a:ext>
                  </a:extLst>
                </a:blip>
                <a:srcRect/>
                <a:stretch>
                  <a:fillRect/>
                </a:stretch>
              </p:blipFill>
              <p:spPr bwMode="auto">
                <a:xfrm>
                  <a:off x="250825" y="333375"/>
                  <a:ext cx="8642350" cy="619125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cSld>
  <p:clrMapOvr>
    <a:masterClrMapping/>
  </p:clrMapOvr>
  <p:transition spd="med">
    <p:random/>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zh-CN" altLang="en-US" smtClean="0"/>
              <a:t>数字信号通过实际的信道 </a:t>
            </a:r>
          </a:p>
        </p:txBody>
      </p:sp>
      <p:sp>
        <p:nvSpPr>
          <p:cNvPr id="1041411" name="Rectangle 3"/>
          <p:cNvSpPr>
            <a:spLocks noGrp="1" noChangeArrowheads="1"/>
          </p:cNvSpPr>
          <p:nvPr>
            <p:ph type="body" idx="1"/>
          </p:nvPr>
        </p:nvSpPr>
        <p:spPr>
          <a:xfrm>
            <a:off x="571500" y="1785938"/>
            <a:ext cx="7772400" cy="4114800"/>
          </a:xfrm>
        </p:spPr>
        <p:txBody>
          <a:bodyPr/>
          <a:lstStyle/>
          <a:p>
            <a:pPr eaLnBrk="1" hangingPunct="1">
              <a:lnSpc>
                <a:spcPct val="110000"/>
              </a:lnSpc>
              <a:spcBef>
                <a:spcPct val="0"/>
              </a:spcBef>
            </a:pPr>
            <a:r>
              <a:rPr lang="zh-CN" altLang="en-US" smtClean="0"/>
              <a:t>有失真，但</a:t>
            </a:r>
            <a:r>
              <a:rPr lang="zh-CN" altLang="en-US" smtClean="0">
                <a:solidFill>
                  <a:schemeClr val="hlink"/>
                </a:solidFill>
              </a:rPr>
              <a:t>可识别</a:t>
            </a:r>
          </a:p>
          <a:p>
            <a:pPr eaLnBrk="1" hangingPunct="1">
              <a:lnSpc>
                <a:spcPct val="110000"/>
              </a:lnSpc>
              <a:spcBef>
                <a:spcPct val="0"/>
              </a:spcBef>
            </a:pPr>
            <a:endParaRPr lang="zh-CN" altLang="en-US" smtClean="0"/>
          </a:p>
          <a:p>
            <a:pPr eaLnBrk="1" hangingPunct="1">
              <a:lnSpc>
                <a:spcPct val="110000"/>
              </a:lnSpc>
              <a:spcBef>
                <a:spcPct val="0"/>
              </a:spcBef>
            </a:pPr>
            <a:endParaRPr lang="zh-CN" altLang="en-US" smtClean="0"/>
          </a:p>
          <a:p>
            <a:pPr eaLnBrk="1" hangingPunct="1">
              <a:lnSpc>
                <a:spcPct val="110000"/>
              </a:lnSpc>
              <a:spcBef>
                <a:spcPct val="0"/>
              </a:spcBef>
            </a:pPr>
            <a:endParaRPr lang="zh-CN" altLang="en-US" smtClean="0"/>
          </a:p>
          <a:p>
            <a:pPr eaLnBrk="1" hangingPunct="1">
              <a:lnSpc>
                <a:spcPct val="110000"/>
              </a:lnSpc>
              <a:spcBef>
                <a:spcPct val="0"/>
              </a:spcBef>
            </a:pPr>
            <a:r>
              <a:rPr lang="zh-CN" altLang="en-US" smtClean="0"/>
              <a:t>失真大，</a:t>
            </a:r>
            <a:r>
              <a:rPr lang="zh-CN" altLang="en-US" smtClean="0">
                <a:solidFill>
                  <a:schemeClr val="hlink"/>
                </a:solidFill>
              </a:rPr>
              <a:t>无法识别 </a:t>
            </a:r>
          </a:p>
        </p:txBody>
      </p:sp>
      <p:sp>
        <p:nvSpPr>
          <p:cNvPr id="48132" name="AutoShape 4"/>
          <p:cNvSpPr>
            <a:spLocks noChangeArrowheads="1"/>
          </p:cNvSpPr>
          <p:nvPr/>
        </p:nvSpPr>
        <p:spPr bwMode="auto">
          <a:xfrm rot="-5400000">
            <a:off x="4185444" y="1381919"/>
            <a:ext cx="395287" cy="4060825"/>
          </a:xfrm>
          <a:prstGeom prst="can">
            <a:avLst>
              <a:gd name="adj" fmla="val 66775"/>
            </a:avLst>
          </a:prstGeom>
          <a:gradFill rotWithShape="1">
            <a:gsLst>
              <a:gs pos="0">
                <a:srgbClr val="6C6C6C"/>
              </a:gs>
              <a:gs pos="50000">
                <a:srgbClr val="EAEAEA"/>
              </a:gs>
              <a:gs pos="100000">
                <a:srgbClr val="6C6C6C"/>
              </a:gs>
            </a:gsLst>
            <a:lin ang="0" scaled="1"/>
          </a:gradFill>
          <a:ln w="9525">
            <a:solidFill>
              <a:srgbClr val="000000"/>
            </a:solidFill>
            <a:round/>
            <a:headEnd/>
            <a:tailEnd/>
          </a:ln>
        </p:spPr>
        <p:txBody>
          <a:bodyPr wrap="none" anchor="ctr"/>
          <a:lstStyle/>
          <a:p>
            <a:endParaRPr lang="zh-CN" altLang="en-US"/>
          </a:p>
        </p:txBody>
      </p:sp>
      <p:sp>
        <p:nvSpPr>
          <p:cNvPr id="48133" name="Freeform 5"/>
          <p:cNvSpPr>
            <a:spLocks/>
          </p:cNvSpPr>
          <p:nvPr/>
        </p:nvSpPr>
        <p:spPr bwMode="auto">
          <a:xfrm>
            <a:off x="601663" y="2620963"/>
            <a:ext cx="1539875" cy="658812"/>
          </a:xfrm>
          <a:custGeom>
            <a:avLst/>
            <a:gdLst>
              <a:gd name="T0" fmla="*/ 0 w 1056"/>
              <a:gd name="T1" fmla="*/ 2147483647 h 480"/>
              <a:gd name="T2" fmla="*/ 2147483647 w 1056"/>
              <a:gd name="T3" fmla="*/ 2147483647 h 480"/>
              <a:gd name="T4" fmla="*/ 2147483647 w 1056"/>
              <a:gd name="T5" fmla="*/ 0 h 480"/>
              <a:gd name="T6" fmla="*/ 2147483647 w 1056"/>
              <a:gd name="T7" fmla="*/ 0 h 480"/>
              <a:gd name="T8" fmla="*/ 2147483647 w 1056"/>
              <a:gd name="T9" fmla="*/ 2147483647 h 480"/>
              <a:gd name="T10" fmla="*/ 2147483647 w 1056"/>
              <a:gd name="T11" fmla="*/ 2147483647 h 480"/>
              <a:gd name="T12" fmla="*/ 2147483647 w 1056"/>
              <a:gd name="T13" fmla="*/ 0 h 480"/>
              <a:gd name="T14" fmla="*/ 2147483647 w 1056"/>
              <a:gd name="T15" fmla="*/ 0 h 480"/>
              <a:gd name="T16" fmla="*/ 2147483647 w 1056"/>
              <a:gd name="T17" fmla="*/ 2147483647 h 480"/>
              <a:gd name="T18" fmla="*/ 2147483647 w 1056"/>
              <a:gd name="T19" fmla="*/ 2147483647 h 4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56"/>
              <a:gd name="T31" fmla="*/ 0 h 480"/>
              <a:gd name="T32" fmla="*/ 1056 w 1056"/>
              <a:gd name="T33" fmla="*/ 480 h 48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56" h="480">
                <a:moveTo>
                  <a:pt x="0" y="480"/>
                </a:moveTo>
                <a:lnTo>
                  <a:pt x="144" y="480"/>
                </a:lnTo>
                <a:lnTo>
                  <a:pt x="144" y="0"/>
                </a:lnTo>
                <a:lnTo>
                  <a:pt x="384" y="0"/>
                </a:lnTo>
                <a:lnTo>
                  <a:pt x="384" y="480"/>
                </a:lnTo>
                <a:lnTo>
                  <a:pt x="624" y="480"/>
                </a:lnTo>
                <a:lnTo>
                  <a:pt x="624" y="0"/>
                </a:lnTo>
                <a:lnTo>
                  <a:pt x="864" y="0"/>
                </a:lnTo>
                <a:lnTo>
                  <a:pt x="864" y="480"/>
                </a:lnTo>
                <a:lnTo>
                  <a:pt x="1056" y="480"/>
                </a:lnTo>
              </a:path>
            </a:pathLst>
          </a:custGeom>
          <a:noFill/>
          <a:ln w="3810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8134" name="Line 6"/>
          <p:cNvSpPr>
            <a:spLocks noChangeShapeType="1"/>
          </p:cNvSpPr>
          <p:nvPr/>
        </p:nvSpPr>
        <p:spPr bwMode="auto">
          <a:xfrm>
            <a:off x="601663" y="3411538"/>
            <a:ext cx="1960562" cy="0"/>
          </a:xfrm>
          <a:prstGeom prst="line">
            <a:avLst/>
          </a:prstGeom>
          <a:noFill/>
          <a:ln w="28575">
            <a:solidFill>
              <a:srgbClr val="333399"/>
            </a:solidFill>
            <a:round/>
            <a:headEnd/>
            <a:tailEnd type="triangle"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48135" name="Freeform 7"/>
          <p:cNvSpPr>
            <a:spLocks/>
          </p:cNvSpPr>
          <p:nvPr/>
        </p:nvSpPr>
        <p:spPr bwMode="auto">
          <a:xfrm>
            <a:off x="6692900" y="2620963"/>
            <a:ext cx="1541463" cy="658812"/>
          </a:xfrm>
          <a:custGeom>
            <a:avLst/>
            <a:gdLst>
              <a:gd name="T0" fmla="*/ 0 w 1056"/>
              <a:gd name="T1" fmla="*/ 2147483647 h 480"/>
              <a:gd name="T2" fmla="*/ 2147483647 w 1056"/>
              <a:gd name="T3" fmla="*/ 2147483647 h 480"/>
              <a:gd name="T4" fmla="*/ 2147483647 w 1056"/>
              <a:gd name="T5" fmla="*/ 0 h 480"/>
              <a:gd name="T6" fmla="*/ 2147483647 w 1056"/>
              <a:gd name="T7" fmla="*/ 0 h 480"/>
              <a:gd name="T8" fmla="*/ 2147483647 w 1056"/>
              <a:gd name="T9" fmla="*/ 2147483647 h 480"/>
              <a:gd name="T10" fmla="*/ 2147483647 w 1056"/>
              <a:gd name="T11" fmla="*/ 2147483647 h 480"/>
              <a:gd name="T12" fmla="*/ 2147483647 w 1056"/>
              <a:gd name="T13" fmla="*/ 0 h 480"/>
              <a:gd name="T14" fmla="*/ 2147483647 w 1056"/>
              <a:gd name="T15" fmla="*/ 0 h 480"/>
              <a:gd name="T16" fmla="*/ 2147483647 w 1056"/>
              <a:gd name="T17" fmla="*/ 2147483647 h 480"/>
              <a:gd name="T18" fmla="*/ 2147483647 w 1056"/>
              <a:gd name="T19" fmla="*/ 2147483647 h 4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56"/>
              <a:gd name="T31" fmla="*/ 0 h 480"/>
              <a:gd name="T32" fmla="*/ 1056 w 1056"/>
              <a:gd name="T33" fmla="*/ 480 h 48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56" h="480">
                <a:moveTo>
                  <a:pt x="0" y="480"/>
                </a:moveTo>
                <a:lnTo>
                  <a:pt x="144" y="480"/>
                </a:lnTo>
                <a:lnTo>
                  <a:pt x="144" y="0"/>
                </a:lnTo>
                <a:lnTo>
                  <a:pt x="384" y="0"/>
                </a:lnTo>
                <a:lnTo>
                  <a:pt x="384" y="480"/>
                </a:lnTo>
                <a:lnTo>
                  <a:pt x="624" y="480"/>
                </a:lnTo>
                <a:lnTo>
                  <a:pt x="624" y="0"/>
                </a:lnTo>
                <a:lnTo>
                  <a:pt x="864" y="0"/>
                </a:lnTo>
                <a:lnTo>
                  <a:pt x="864" y="480"/>
                </a:lnTo>
                <a:lnTo>
                  <a:pt x="1056" y="480"/>
                </a:lnTo>
              </a:path>
            </a:pathLst>
          </a:custGeom>
          <a:noFill/>
          <a:ln w="19050">
            <a:solidFill>
              <a:srgbClr val="333399"/>
            </a:solidFill>
            <a:prstDash val="dashDot"/>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8136" name="Line 8"/>
          <p:cNvSpPr>
            <a:spLocks noChangeShapeType="1"/>
          </p:cNvSpPr>
          <p:nvPr/>
        </p:nvSpPr>
        <p:spPr bwMode="auto">
          <a:xfrm>
            <a:off x="6413500" y="3411538"/>
            <a:ext cx="1960563" cy="0"/>
          </a:xfrm>
          <a:prstGeom prst="line">
            <a:avLst/>
          </a:prstGeom>
          <a:noFill/>
          <a:ln w="28575">
            <a:solidFill>
              <a:srgbClr val="333399"/>
            </a:solidFill>
            <a:round/>
            <a:headEnd/>
            <a:tailEnd type="triangle"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48137" name="Freeform 9"/>
          <p:cNvSpPr>
            <a:spLocks/>
          </p:cNvSpPr>
          <p:nvPr/>
        </p:nvSpPr>
        <p:spPr bwMode="auto">
          <a:xfrm>
            <a:off x="6707188" y="2657475"/>
            <a:ext cx="1495425" cy="633413"/>
          </a:xfrm>
          <a:custGeom>
            <a:avLst/>
            <a:gdLst>
              <a:gd name="T0" fmla="*/ 0 w 1026"/>
              <a:gd name="T1" fmla="*/ 2147483647 h 461"/>
              <a:gd name="T2" fmla="*/ 2147483647 w 1026"/>
              <a:gd name="T3" fmla="*/ 2147483647 h 461"/>
              <a:gd name="T4" fmla="*/ 2147483647 w 1026"/>
              <a:gd name="T5" fmla="*/ 2147483647 h 461"/>
              <a:gd name="T6" fmla="*/ 2147483647 w 1026"/>
              <a:gd name="T7" fmla="*/ 2147483647 h 461"/>
              <a:gd name="T8" fmla="*/ 2147483647 w 1026"/>
              <a:gd name="T9" fmla="*/ 2147483647 h 461"/>
              <a:gd name="T10" fmla="*/ 2147483647 w 1026"/>
              <a:gd name="T11" fmla="*/ 2147483647 h 461"/>
              <a:gd name="T12" fmla="*/ 2147483647 w 1026"/>
              <a:gd name="T13" fmla="*/ 2147483647 h 461"/>
              <a:gd name="T14" fmla="*/ 2147483647 w 1026"/>
              <a:gd name="T15" fmla="*/ 2147483647 h 461"/>
              <a:gd name="T16" fmla="*/ 2147483647 w 1026"/>
              <a:gd name="T17" fmla="*/ 2147483647 h 461"/>
              <a:gd name="T18" fmla="*/ 2147483647 w 1026"/>
              <a:gd name="T19" fmla="*/ 2147483647 h 461"/>
              <a:gd name="T20" fmla="*/ 2147483647 w 1026"/>
              <a:gd name="T21" fmla="*/ 2147483647 h 461"/>
              <a:gd name="T22" fmla="*/ 2147483647 w 1026"/>
              <a:gd name="T23" fmla="*/ 2147483647 h 461"/>
              <a:gd name="T24" fmla="*/ 2147483647 w 1026"/>
              <a:gd name="T25" fmla="*/ 2147483647 h 461"/>
              <a:gd name="T26" fmla="*/ 2147483647 w 1026"/>
              <a:gd name="T27" fmla="*/ 0 h 461"/>
              <a:gd name="T28" fmla="*/ 2147483647 w 1026"/>
              <a:gd name="T29" fmla="*/ 2147483647 h 461"/>
              <a:gd name="T30" fmla="*/ 2147483647 w 1026"/>
              <a:gd name="T31" fmla="*/ 2147483647 h 461"/>
              <a:gd name="T32" fmla="*/ 2147483647 w 1026"/>
              <a:gd name="T33" fmla="*/ 2147483647 h 461"/>
              <a:gd name="T34" fmla="*/ 2147483647 w 1026"/>
              <a:gd name="T35" fmla="*/ 2147483647 h 461"/>
              <a:gd name="T36" fmla="*/ 2147483647 w 1026"/>
              <a:gd name="T37" fmla="*/ 2147483647 h 461"/>
              <a:gd name="T38" fmla="*/ 2147483647 w 1026"/>
              <a:gd name="T39" fmla="*/ 2147483647 h 461"/>
              <a:gd name="T40" fmla="*/ 2147483647 w 1026"/>
              <a:gd name="T41" fmla="*/ 2147483647 h 461"/>
              <a:gd name="T42" fmla="*/ 2147483647 w 1026"/>
              <a:gd name="T43" fmla="*/ 2147483647 h 461"/>
              <a:gd name="T44" fmla="*/ 2147483647 w 1026"/>
              <a:gd name="T45" fmla="*/ 2147483647 h 461"/>
              <a:gd name="T46" fmla="*/ 2147483647 w 1026"/>
              <a:gd name="T47" fmla="*/ 2147483647 h 461"/>
              <a:gd name="T48" fmla="*/ 2147483647 w 1026"/>
              <a:gd name="T49" fmla="*/ 2147483647 h 461"/>
              <a:gd name="T50" fmla="*/ 2147483647 w 1026"/>
              <a:gd name="T51" fmla="*/ 2147483647 h 461"/>
              <a:gd name="T52" fmla="*/ 2147483647 w 1026"/>
              <a:gd name="T53" fmla="*/ 2147483647 h 461"/>
              <a:gd name="T54" fmla="*/ 2147483647 w 1026"/>
              <a:gd name="T55" fmla="*/ 2147483647 h 461"/>
              <a:gd name="T56" fmla="*/ 2147483647 w 1026"/>
              <a:gd name="T57" fmla="*/ 2147483647 h 461"/>
              <a:gd name="T58" fmla="*/ 2147483647 w 1026"/>
              <a:gd name="T59" fmla="*/ 2147483647 h 461"/>
              <a:gd name="T60" fmla="*/ 2147483647 w 1026"/>
              <a:gd name="T61" fmla="*/ 2147483647 h 461"/>
              <a:gd name="T62" fmla="*/ 2147483647 w 1026"/>
              <a:gd name="T63" fmla="*/ 2147483647 h 461"/>
              <a:gd name="T64" fmla="*/ 2147483647 w 1026"/>
              <a:gd name="T65" fmla="*/ 2147483647 h 461"/>
              <a:gd name="T66" fmla="*/ 2147483647 w 1026"/>
              <a:gd name="T67" fmla="*/ 2147483647 h 461"/>
              <a:gd name="T68" fmla="*/ 2147483647 w 1026"/>
              <a:gd name="T69" fmla="*/ 2147483647 h 461"/>
              <a:gd name="T70" fmla="*/ 2147483647 w 1026"/>
              <a:gd name="T71" fmla="*/ 2147483647 h 461"/>
              <a:gd name="T72" fmla="*/ 2147483647 w 1026"/>
              <a:gd name="T73" fmla="*/ 2147483647 h 461"/>
              <a:gd name="T74" fmla="*/ 2147483647 w 1026"/>
              <a:gd name="T75" fmla="*/ 2147483647 h 461"/>
              <a:gd name="T76" fmla="*/ 2147483647 w 1026"/>
              <a:gd name="T77" fmla="*/ 2147483647 h 461"/>
              <a:gd name="T78" fmla="*/ 2147483647 w 1026"/>
              <a:gd name="T79" fmla="*/ 2147483647 h 4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26"/>
              <a:gd name="T121" fmla="*/ 0 h 461"/>
              <a:gd name="T122" fmla="*/ 1026 w 1026"/>
              <a:gd name="T123" fmla="*/ 461 h 4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26" h="461">
                <a:moveTo>
                  <a:pt x="0" y="447"/>
                </a:moveTo>
                <a:cubicBezTo>
                  <a:pt x="9" y="449"/>
                  <a:pt x="44" y="457"/>
                  <a:pt x="57" y="459"/>
                </a:cubicBezTo>
                <a:cubicBezTo>
                  <a:pt x="64" y="461"/>
                  <a:pt x="71" y="457"/>
                  <a:pt x="78" y="456"/>
                </a:cubicBezTo>
                <a:cubicBezTo>
                  <a:pt x="88" y="453"/>
                  <a:pt x="95" y="447"/>
                  <a:pt x="105" y="444"/>
                </a:cubicBezTo>
                <a:cubicBezTo>
                  <a:pt x="121" y="445"/>
                  <a:pt x="142" y="455"/>
                  <a:pt x="153" y="444"/>
                </a:cubicBezTo>
                <a:cubicBezTo>
                  <a:pt x="163" y="434"/>
                  <a:pt x="174" y="371"/>
                  <a:pt x="177" y="354"/>
                </a:cubicBezTo>
                <a:cubicBezTo>
                  <a:pt x="178" y="322"/>
                  <a:pt x="178" y="290"/>
                  <a:pt x="180" y="258"/>
                </a:cubicBezTo>
                <a:cubicBezTo>
                  <a:pt x="180" y="254"/>
                  <a:pt x="182" y="250"/>
                  <a:pt x="183" y="246"/>
                </a:cubicBezTo>
                <a:cubicBezTo>
                  <a:pt x="187" y="221"/>
                  <a:pt x="184" y="225"/>
                  <a:pt x="189" y="207"/>
                </a:cubicBezTo>
                <a:cubicBezTo>
                  <a:pt x="192" y="198"/>
                  <a:pt x="198" y="180"/>
                  <a:pt x="198" y="180"/>
                </a:cubicBezTo>
                <a:cubicBezTo>
                  <a:pt x="200" y="148"/>
                  <a:pt x="206" y="126"/>
                  <a:pt x="213" y="96"/>
                </a:cubicBezTo>
                <a:cubicBezTo>
                  <a:pt x="215" y="75"/>
                  <a:pt x="214" y="38"/>
                  <a:pt x="228" y="18"/>
                </a:cubicBezTo>
                <a:cubicBezTo>
                  <a:pt x="238" y="4"/>
                  <a:pt x="231" y="10"/>
                  <a:pt x="252" y="3"/>
                </a:cubicBezTo>
                <a:cubicBezTo>
                  <a:pt x="255" y="2"/>
                  <a:pt x="261" y="0"/>
                  <a:pt x="261" y="0"/>
                </a:cubicBezTo>
                <a:cubicBezTo>
                  <a:pt x="284" y="11"/>
                  <a:pt x="295" y="23"/>
                  <a:pt x="321" y="27"/>
                </a:cubicBezTo>
                <a:cubicBezTo>
                  <a:pt x="335" y="26"/>
                  <a:pt x="355" y="16"/>
                  <a:pt x="363" y="27"/>
                </a:cubicBezTo>
                <a:cubicBezTo>
                  <a:pt x="374" y="42"/>
                  <a:pt x="376" y="65"/>
                  <a:pt x="387" y="81"/>
                </a:cubicBezTo>
                <a:cubicBezTo>
                  <a:pt x="389" y="141"/>
                  <a:pt x="399" y="159"/>
                  <a:pt x="399" y="222"/>
                </a:cubicBezTo>
                <a:cubicBezTo>
                  <a:pt x="401" y="267"/>
                  <a:pt x="413" y="321"/>
                  <a:pt x="417" y="366"/>
                </a:cubicBezTo>
                <a:cubicBezTo>
                  <a:pt x="425" y="397"/>
                  <a:pt x="436" y="404"/>
                  <a:pt x="450" y="417"/>
                </a:cubicBezTo>
                <a:cubicBezTo>
                  <a:pt x="462" y="435"/>
                  <a:pt x="483" y="440"/>
                  <a:pt x="504" y="444"/>
                </a:cubicBezTo>
                <a:cubicBezTo>
                  <a:pt x="518" y="453"/>
                  <a:pt x="522" y="454"/>
                  <a:pt x="540" y="450"/>
                </a:cubicBezTo>
                <a:cubicBezTo>
                  <a:pt x="546" y="448"/>
                  <a:pt x="558" y="444"/>
                  <a:pt x="558" y="444"/>
                </a:cubicBezTo>
                <a:cubicBezTo>
                  <a:pt x="570" y="445"/>
                  <a:pt x="602" y="458"/>
                  <a:pt x="615" y="459"/>
                </a:cubicBezTo>
                <a:cubicBezTo>
                  <a:pt x="622" y="454"/>
                  <a:pt x="633" y="456"/>
                  <a:pt x="639" y="450"/>
                </a:cubicBezTo>
                <a:cubicBezTo>
                  <a:pt x="643" y="445"/>
                  <a:pt x="641" y="438"/>
                  <a:pt x="642" y="432"/>
                </a:cubicBezTo>
                <a:cubicBezTo>
                  <a:pt x="644" y="422"/>
                  <a:pt x="651" y="415"/>
                  <a:pt x="654" y="405"/>
                </a:cubicBezTo>
                <a:cubicBezTo>
                  <a:pt x="658" y="327"/>
                  <a:pt x="656" y="363"/>
                  <a:pt x="672" y="315"/>
                </a:cubicBezTo>
                <a:cubicBezTo>
                  <a:pt x="677" y="266"/>
                  <a:pt x="678" y="219"/>
                  <a:pt x="690" y="171"/>
                </a:cubicBezTo>
                <a:cubicBezTo>
                  <a:pt x="693" y="134"/>
                  <a:pt x="700" y="113"/>
                  <a:pt x="711" y="81"/>
                </a:cubicBezTo>
                <a:cubicBezTo>
                  <a:pt x="714" y="53"/>
                  <a:pt x="712" y="34"/>
                  <a:pt x="741" y="24"/>
                </a:cubicBezTo>
                <a:cubicBezTo>
                  <a:pt x="783" y="28"/>
                  <a:pt x="771" y="37"/>
                  <a:pt x="804" y="45"/>
                </a:cubicBezTo>
                <a:cubicBezTo>
                  <a:pt x="815" y="52"/>
                  <a:pt x="843" y="54"/>
                  <a:pt x="831" y="66"/>
                </a:cubicBezTo>
                <a:cubicBezTo>
                  <a:pt x="842" y="64"/>
                  <a:pt x="856" y="62"/>
                  <a:pt x="867" y="69"/>
                </a:cubicBezTo>
                <a:cubicBezTo>
                  <a:pt x="871" y="72"/>
                  <a:pt x="868" y="79"/>
                  <a:pt x="870" y="84"/>
                </a:cubicBezTo>
                <a:cubicBezTo>
                  <a:pt x="873" y="91"/>
                  <a:pt x="875" y="129"/>
                  <a:pt x="879" y="135"/>
                </a:cubicBezTo>
                <a:cubicBezTo>
                  <a:pt x="884" y="165"/>
                  <a:pt x="893" y="229"/>
                  <a:pt x="901" y="267"/>
                </a:cubicBezTo>
                <a:cubicBezTo>
                  <a:pt x="909" y="305"/>
                  <a:pt x="914" y="335"/>
                  <a:pt x="924" y="363"/>
                </a:cubicBezTo>
                <a:cubicBezTo>
                  <a:pt x="934" y="391"/>
                  <a:pt x="946" y="417"/>
                  <a:pt x="963" y="432"/>
                </a:cubicBezTo>
                <a:cubicBezTo>
                  <a:pt x="980" y="447"/>
                  <a:pt x="1013" y="449"/>
                  <a:pt x="1026" y="453"/>
                </a:cubicBezTo>
              </a:path>
            </a:pathLst>
          </a:custGeom>
          <a:noFill/>
          <a:ln w="571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8138" name="Text Box 10"/>
          <p:cNvSpPr txBox="1">
            <a:spLocks noChangeArrowheads="1"/>
          </p:cNvSpPr>
          <p:nvPr/>
        </p:nvSpPr>
        <p:spPr bwMode="auto">
          <a:xfrm>
            <a:off x="2195513" y="2466975"/>
            <a:ext cx="4248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r>
              <a:rPr kumimoji="1" lang="zh-CN" altLang="en-US" sz="2000">
                <a:solidFill>
                  <a:srgbClr val="333399"/>
                </a:solidFill>
                <a:latin typeface="Times New Roman" pitchFamily="18" charset="0"/>
                <a:ea typeface="黑体" pitchFamily="2" charset="-122"/>
              </a:rPr>
              <a:t>实际的信道</a:t>
            </a:r>
          </a:p>
          <a:p>
            <a:pPr algn="ctr" eaLnBrk="1" hangingPunct="1"/>
            <a:r>
              <a:rPr kumimoji="1" lang="zh-CN" altLang="en-US" sz="2000">
                <a:solidFill>
                  <a:srgbClr val="333399"/>
                </a:solidFill>
                <a:latin typeface="Times New Roman" pitchFamily="18" charset="0"/>
                <a:ea typeface="黑体" pitchFamily="2" charset="-122"/>
              </a:rPr>
              <a:t>（带宽受限、有噪声、干扰和失真）</a:t>
            </a:r>
          </a:p>
        </p:txBody>
      </p:sp>
      <p:sp>
        <p:nvSpPr>
          <p:cNvPr id="48139" name="Text Box 11"/>
          <p:cNvSpPr txBox="1">
            <a:spLocks noChangeArrowheads="1"/>
          </p:cNvSpPr>
          <p:nvPr/>
        </p:nvSpPr>
        <p:spPr bwMode="auto">
          <a:xfrm>
            <a:off x="539750" y="3433763"/>
            <a:ext cx="170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solidFill>
                  <a:srgbClr val="333399"/>
                </a:solidFill>
                <a:latin typeface="黑体" pitchFamily="2" charset="-122"/>
                <a:ea typeface="黑体" pitchFamily="2" charset="-122"/>
              </a:rPr>
              <a:t>发送信号波形</a:t>
            </a:r>
          </a:p>
        </p:txBody>
      </p:sp>
      <p:sp>
        <p:nvSpPr>
          <p:cNvPr id="48140" name="Text Box 12"/>
          <p:cNvSpPr txBox="1">
            <a:spLocks noChangeArrowheads="1"/>
          </p:cNvSpPr>
          <p:nvPr/>
        </p:nvSpPr>
        <p:spPr bwMode="auto">
          <a:xfrm>
            <a:off x="6464300" y="3448050"/>
            <a:ext cx="19240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r>
              <a:rPr kumimoji="1" lang="zh-CN" altLang="en-US" sz="2000">
                <a:solidFill>
                  <a:srgbClr val="333399"/>
                </a:solidFill>
                <a:latin typeface="黑体" pitchFamily="2" charset="-122"/>
                <a:ea typeface="黑体" pitchFamily="2" charset="-122"/>
              </a:rPr>
              <a:t>接收信号波形</a:t>
            </a:r>
          </a:p>
        </p:txBody>
      </p:sp>
      <p:grpSp>
        <p:nvGrpSpPr>
          <p:cNvPr id="2" name="Group 13"/>
          <p:cNvGrpSpPr>
            <a:grpSpLocks/>
          </p:cNvGrpSpPr>
          <p:nvPr/>
        </p:nvGrpSpPr>
        <p:grpSpPr bwMode="auto">
          <a:xfrm>
            <a:off x="482600" y="4581525"/>
            <a:ext cx="7834313" cy="1423988"/>
            <a:chOff x="304" y="2886"/>
            <a:chExt cx="4935" cy="897"/>
          </a:xfrm>
        </p:grpSpPr>
        <p:sp>
          <p:nvSpPr>
            <p:cNvPr id="48142" name="AutoShape 14"/>
            <p:cNvSpPr>
              <a:spLocks noChangeArrowheads="1"/>
            </p:cNvSpPr>
            <p:nvPr/>
          </p:nvSpPr>
          <p:spPr bwMode="auto">
            <a:xfrm rot="-5400000">
              <a:off x="2600" y="2210"/>
              <a:ext cx="250" cy="2558"/>
            </a:xfrm>
            <a:prstGeom prst="can">
              <a:avLst>
                <a:gd name="adj" fmla="val 66508"/>
              </a:avLst>
            </a:prstGeom>
            <a:gradFill rotWithShape="1">
              <a:gsLst>
                <a:gs pos="0">
                  <a:srgbClr val="6C6C6C"/>
                </a:gs>
                <a:gs pos="50000">
                  <a:srgbClr val="EAEAEA"/>
                </a:gs>
                <a:gs pos="100000">
                  <a:srgbClr val="6C6C6C"/>
                </a:gs>
              </a:gsLst>
              <a:lin ang="0" scaled="1"/>
            </a:gradFill>
            <a:ln w="9525">
              <a:solidFill>
                <a:srgbClr val="000000"/>
              </a:solidFill>
              <a:round/>
              <a:headEnd/>
              <a:tailEnd/>
            </a:ln>
          </p:spPr>
          <p:txBody>
            <a:bodyPr wrap="none" anchor="ctr"/>
            <a:lstStyle/>
            <a:p>
              <a:endParaRPr lang="zh-CN" altLang="en-US"/>
            </a:p>
          </p:txBody>
        </p:sp>
        <p:sp>
          <p:nvSpPr>
            <p:cNvPr id="48143" name="Freeform 15"/>
            <p:cNvSpPr>
              <a:spLocks/>
            </p:cNvSpPr>
            <p:nvPr/>
          </p:nvSpPr>
          <p:spPr bwMode="auto">
            <a:xfrm>
              <a:off x="343" y="2991"/>
              <a:ext cx="970" cy="415"/>
            </a:xfrm>
            <a:custGeom>
              <a:avLst/>
              <a:gdLst>
                <a:gd name="T0" fmla="*/ 0 w 1056"/>
                <a:gd name="T1" fmla="*/ 97 h 480"/>
                <a:gd name="T2" fmla="*/ 57 w 1056"/>
                <a:gd name="T3" fmla="*/ 97 h 480"/>
                <a:gd name="T4" fmla="*/ 57 w 1056"/>
                <a:gd name="T5" fmla="*/ 0 h 480"/>
                <a:gd name="T6" fmla="*/ 151 w 1056"/>
                <a:gd name="T7" fmla="*/ 0 h 480"/>
                <a:gd name="T8" fmla="*/ 151 w 1056"/>
                <a:gd name="T9" fmla="*/ 97 h 480"/>
                <a:gd name="T10" fmla="*/ 244 w 1056"/>
                <a:gd name="T11" fmla="*/ 97 h 480"/>
                <a:gd name="T12" fmla="*/ 244 w 1056"/>
                <a:gd name="T13" fmla="*/ 0 h 480"/>
                <a:gd name="T14" fmla="*/ 339 w 1056"/>
                <a:gd name="T15" fmla="*/ 0 h 480"/>
                <a:gd name="T16" fmla="*/ 339 w 1056"/>
                <a:gd name="T17" fmla="*/ 97 h 480"/>
                <a:gd name="T18" fmla="*/ 414 w 1056"/>
                <a:gd name="T19" fmla="*/ 97 h 4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56"/>
                <a:gd name="T31" fmla="*/ 0 h 480"/>
                <a:gd name="T32" fmla="*/ 1056 w 1056"/>
                <a:gd name="T33" fmla="*/ 480 h 48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56" h="480">
                  <a:moveTo>
                    <a:pt x="0" y="480"/>
                  </a:moveTo>
                  <a:lnTo>
                    <a:pt x="144" y="480"/>
                  </a:lnTo>
                  <a:lnTo>
                    <a:pt x="144" y="0"/>
                  </a:lnTo>
                  <a:lnTo>
                    <a:pt x="384" y="0"/>
                  </a:lnTo>
                  <a:lnTo>
                    <a:pt x="384" y="480"/>
                  </a:lnTo>
                  <a:lnTo>
                    <a:pt x="624" y="480"/>
                  </a:lnTo>
                  <a:lnTo>
                    <a:pt x="624" y="0"/>
                  </a:lnTo>
                  <a:lnTo>
                    <a:pt x="864" y="0"/>
                  </a:lnTo>
                  <a:lnTo>
                    <a:pt x="864" y="480"/>
                  </a:lnTo>
                  <a:lnTo>
                    <a:pt x="1056" y="480"/>
                  </a:lnTo>
                </a:path>
              </a:pathLst>
            </a:custGeom>
            <a:noFill/>
            <a:ln w="3810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8144" name="Line 16"/>
            <p:cNvSpPr>
              <a:spLocks noChangeShapeType="1"/>
            </p:cNvSpPr>
            <p:nvPr/>
          </p:nvSpPr>
          <p:spPr bwMode="auto">
            <a:xfrm>
              <a:off x="343" y="3489"/>
              <a:ext cx="1235" cy="0"/>
            </a:xfrm>
            <a:prstGeom prst="line">
              <a:avLst/>
            </a:prstGeom>
            <a:noFill/>
            <a:ln w="28575">
              <a:solidFill>
                <a:srgbClr val="333399"/>
              </a:solidFill>
              <a:round/>
              <a:headEnd/>
              <a:tailEnd type="triangle"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48145" name="Freeform 17"/>
            <p:cNvSpPr>
              <a:spLocks/>
            </p:cNvSpPr>
            <p:nvPr/>
          </p:nvSpPr>
          <p:spPr bwMode="auto">
            <a:xfrm>
              <a:off x="4180" y="2991"/>
              <a:ext cx="971" cy="415"/>
            </a:xfrm>
            <a:custGeom>
              <a:avLst/>
              <a:gdLst>
                <a:gd name="T0" fmla="*/ 0 w 1056"/>
                <a:gd name="T1" fmla="*/ 97 h 480"/>
                <a:gd name="T2" fmla="*/ 57 w 1056"/>
                <a:gd name="T3" fmla="*/ 97 h 480"/>
                <a:gd name="T4" fmla="*/ 57 w 1056"/>
                <a:gd name="T5" fmla="*/ 0 h 480"/>
                <a:gd name="T6" fmla="*/ 153 w 1056"/>
                <a:gd name="T7" fmla="*/ 0 h 480"/>
                <a:gd name="T8" fmla="*/ 153 w 1056"/>
                <a:gd name="T9" fmla="*/ 97 h 480"/>
                <a:gd name="T10" fmla="*/ 248 w 1056"/>
                <a:gd name="T11" fmla="*/ 97 h 480"/>
                <a:gd name="T12" fmla="*/ 248 w 1056"/>
                <a:gd name="T13" fmla="*/ 0 h 480"/>
                <a:gd name="T14" fmla="*/ 342 w 1056"/>
                <a:gd name="T15" fmla="*/ 0 h 480"/>
                <a:gd name="T16" fmla="*/ 342 w 1056"/>
                <a:gd name="T17" fmla="*/ 97 h 480"/>
                <a:gd name="T18" fmla="*/ 420 w 1056"/>
                <a:gd name="T19" fmla="*/ 97 h 4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56"/>
                <a:gd name="T31" fmla="*/ 0 h 480"/>
                <a:gd name="T32" fmla="*/ 1056 w 1056"/>
                <a:gd name="T33" fmla="*/ 480 h 48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56" h="480">
                  <a:moveTo>
                    <a:pt x="0" y="480"/>
                  </a:moveTo>
                  <a:lnTo>
                    <a:pt x="144" y="480"/>
                  </a:lnTo>
                  <a:lnTo>
                    <a:pt x="144" y="0"/>
                  </a:lnTo>
                  <a:lnTo>
                    <a:pt x="384" y="0"/>
                  </a:lnTo>
                  <a:lnTo>
                    <a:pt x="384" y="480"/>
                  </a:lnTo>
                  <a:lnTo>
                    <a:pt x="624" y="480"/>
                  </a:lnTo>
                  <a:lnTo>
                    <a:pt x="624" y="0"/>
                  </a:lnTo>
                  <a:lnTo>
                    <a:pt x="864" y="0"/>
                  </a:lnTo>
                  <a:lnTo>
                    <a:pt x="864" y="480"/>
                  </a:lnTo>
                  <a:lnTo>
                    <a:pt x="1056" y="480"/>
                  </a:lnTo>
                </a:path>
              </a:pathLst>
            </a:custGeom>
            <a:noFill/>
            <a:ln w="19050">
              <a:solidFill>
                <a:srgbClr val="333399"/>
              </a:solidFill>
              <a:prstDash val="dashDot"/>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8146" name="Line 18"/>
            <p:cNvSpPr>
              <a:spLocks noChangeShapeType="1"/>
            </p:cNvSpPr>
            <p:nvPr/>
          </p:nvSpPr>
          <p:spPr bwMode="auto">
            <a:xfrm>
              <a:off x="4004" y="3489"/>
              <a:ext cx="1235" cy="0"/>
            </a:xfrm>
            <a:prstGeom prst="line">
              <a:avLst/>
            </a:prstGeom>
            <a:noFill/>
            <a:ln w="28575">
              <a:solidFill>
                <a:srgbClr val="333399"/>
              </a:solidFill>
              <a:round/>
              <a:headEnd/>
              <a:tailEnd type="triangle"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48147" name="Freeform 19"/>
            <p:cNvSpPr>
              <a:spLocks/>
            </p:cNvSpPr>
            <p:nvPr/>
          </p:nvSpPr>
          <p:spPr bwMode="auto">
            <a:xfrm>
              <a:off x="4186" y="3270"/>
              <a:ext cx="934" cy="124"/>
            </a:xfrm>
            <a:custGeom>
              <a:avLst/>
              <a:gdLst>
                <a:gd name="T0" fmla="*/ 0 w 1017"/>
                <a:gd name="T1" fmla="*/ 23 h 143"/>
                <a:gd name="T2" fmla="*/ 22 w 1017"/>
                <a:gd name="T3" fmla="*/ 27 h 143"/>
                <a:gd name="T4" fmla="*/ 33 w 1017"/>
                <a:gd name="T5" fmla="*/ 27 h 143"/>
                <a:gd name="T6" fmla="*/ 44 w 1017"/>
                <a:gd name="T7" fmla="*/ 19 h 143"/>
                <a:gd name="T8" fmla="*/ 64 w 1017"/>
                <a:gd name="T9" fmla="*/ 7 h 143"/>
                <a:gd name="T10" fmla="*/ 71 w 1017"/>
                <a:gd name="T11" fmla="*/ 12 h 143"/>
                <a:gd name="T12" fmla="*/ 74 w 1017"/>
                <a:gd name="T13" fmla="*/ 23 h 143"/>
                <a:gd name="T14" fmla="*/ 78 w 1017"/>
                <a:gd name="T15" fmla="*/ 15 h 143"/>
                <a:gd name="T16" fmla="*/ 85 w 1017"/>
                <a:gd name="T17" fmla="*/ 17 h 143"/>
                <a:gd name="T18" fmla="*/ 99 w 1017"/>
                <a:gd name="T19" fmla="*/ 16 h 143"/>
                <a:gd name="T20" fmla="*/ 129 w 1017"/>
                <a:gd name="T21" fmla="*/ 20 h 143"/>
                <a:gd name="T22" fmla="*/ 138 w 1017"/>
                <a:gd name="T23" fmla="*/ 25 h 143"/>
                <a:gd name="T24" fmla="*/ 160 w 1017"/>
                <a:gd name="T25" fmla="*/ 16 h 143"/>
                <a:gd name="T26" fmla="*/ 182 w 1017"/>
                <a:gd name="T27" fmla="*/ 21 h 143"/>
                <a:gd name="T28" fmla="*/ 199 w 1017"/>
                <a:gd name="T29" fmla="*/ 25 h 143"/>
                <a:gd name="T30" fmla="*/ 221 w 1017"/>
                <a:gd name="T31" fmla="*/ 25 h 143"/>
                <a:gd name="T32" fmla="*/ 242 w 1017"/>
                <a:gd name="T33" fmla="*/ 17 h 143"/>
                <a:gd name="T34" fmla="*/ 252 w 1017"/>
                <a:gd name="T35" fmla="*/ 15 h 143"/>
                <a:gd name="T36" fmla="*/ 257 w 1017"/>
                <a:gd name="T37" fmla="*/ 23 h 143"/>
                <a:gd name="T38" fmla="*/ 264 w 1017"/>
                <a:gd name="T39" fmla="*/ 10 h 143"/>
                <a:gd name="T40" fmla="*/ 274 w 1017"/>
                <a:gd name="T41" fmla="*/ 9 h 143"/>
                <a:gd name="T42" fmla="*/ 296 w 1017"/>
                <a:gd name="T43" fmla="*/ 13 h 143"/>
                <a:gd name="T44" fmla="*/ 314 w 1017"/>
                <a:gd name="T45" fmla="*/ 14 h 143"/>
                <a:gd name="T46" fmla="*/ 327 w 1017"/>
                <a:gd name="T47" fmla="*/ 20 h 143"/>
                <a:gd name="T48" fmla="*/ 343 w 1017"/>
                <a:gd name="T49" fmla="*/ 23 h 143"/>
                <a:gd name="T50" fmla="*/ 349 w 1017"/>
                <a:gd name="T51" fmla="*/ 17 h 143"/>
                <a:gd name="T52" fmla="*/ 356 w 1017"/>
                <a:gd name="T53" fmla="*/ 21 h 143"/>
                <a:gd name="T54" fmla="*/ 364 w 1017"/>
                <a:gd name="T55" fmla="*/ 14 h 143"/>
                <a:gd name="T56" fmla="*/ 381 w 1017"/>
                <a:gd name="T57" fmla="*/ 23 h 143"/>
                <a:gd name="T58" fmla="*/ 399 w 1017"/>
                <a:gd name="T59" fmla="*/ 25 h 14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017"/>
                <a:gd name="T91" fmla="*/ 0 h 143"/>
                <a:gd name="T92" fmla="*/ 1017 w 1017"/>
                <a:gd name="T93" fmla="*/ 143 h 14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017" h="143">
                  <a:moveTo>
                    <a:pt x="0" y="109"/>
                  </a:moveTo>
                  <a:cubicBezTo>
                    <a:pt x="9" y="111"/>
                    <a:pt x="44" y="128"/>
                    <a:pt x="57" y="130"/>
                  </a:cubicBezTo>
                  <a:cubicBezTo>
                    <a:pt x="64" y="132"/>
                    <a:pt x="77" y="131"/>
                    <a:pt x="84" y="130"/>
                  </a:cubicBezTo>
                  <a:cubicBezTo>
                    <a:pt x="94" y="127"/>
                    <a:pt x="104" y="94"/>
                    <a:pt x="114" y="91"/>
                  </a:cubicBezTo>
                  <a:cubicBezTo>
                    <a:pt x="130" y="92"/>
                    <a:pt x="151" y="45"/>
                    <a:pt x="162" y="34"/>
                  </a:cubicBezTo>
                  <a:cubicBezTo>
                    <a:pt x="172" y="24"/>
                    <a:pt x="177" y="75"/>
                    <a:pt x="180" y="58"/>
                  </a:cubicBezTo>
                  <a:cubicBezTo>
                    <a:pt x="181" y="26"/>
                    <a:pt x="187" y="141"/>
                    <a:pt x="189" y="109"/>
                  </a:cubicBezTo>
                  <a:cubicBezTo>
                    <a:pt x="189" y="105"/>
                    <a:pt x="200" y="80"/>
                    <a:pt x="201" y="76"/>
                  </a:cubicBezTo>
                  <a:cubicBezTo>
                    <a:pt x="205" y="51"/>
                    <a:pt x="214" y="100"/>
                    <a:pt x="219" y="82"/>
                  </a:cubicBezTo>
                  <a:cubicBezTo>
                    <a:pt x="222" y="73"/>
                    <a:pt x="252" y="79"/>
                    <a:pt x="252" y="79"/>
                  </a:cubicBezTo>
                  <a:cubicBezTo>
                    <a:pt x="254" y="47"/>
                    <a:pt x="320" y="130"/>
                    <a:pt x="327" y="100"/>
                  </a:cubicBezTo>
                  <a:cubicBezTo>
                    <a:pt x="355" y="75"/>
                    <a:pt x="322" y="123"/>
                    <a:pt x="351" y="121"/>
                  </a:cubicBezTo>
                  <a:cubicBezTo>
                    <a:pt x="364" y="92"/>
                    <a:pt x="396" y="88"/>
                    <a:pt x="408" y="79"/>
                  </a:cubicBezTo>
                  <a:cubicBezTo>
                    <a:pt x="425" y="79"/>
                    <a:pt x="448" y="96"/>
                    <a:pt x="465" y="103"/>
                  </a:cubicBezTo>
                  <a:cubicBezTo>
                    <a:pt x="477" y="121"/>
                    <a:pt x="486" y="117"/>
                    <a:pt x="507" y="121"/>
                  </a:cubicBezTo>
                  <a:cubicBezTo>
                    <a:pt x="523" y="128"/>
                    <a:pt x="546" y="114"/>
                    <a:pt x="564" y="121"/>
                  </a:cubicBezTo>
                  <a:cubicBezTo>
                    <a:pt x="576" y="122"/>
                    <a:pt x="602" y="87"/>
                    <a:pt x="615" y="88"/>
                  </a:cubicBezTo>
                  <a:cubicBezTo>
                    <a:pt x="628" y="90"/>
                    <a:pt x="632" y="67"/>
                    <a:pt x="639" y="70"/>
                  </a:cubicBezTo>
                  <a:cubicBezTo>
                    <a:pt x="641" y="60"/>
                    <a:pt x="654" y="119"/>
                    <a:pt x="657" y="109"/>
                  </a:cubicBezTo>
                  <a:cubicBezTo>
                    <a:pt x="661" y="31"/>
                    <a:pt x="656" y="97"/>
                    <a:pt x="672" y="49"/>
                  </a:cubicBezTo>
                  <a:cubicBezTo>
                    <a:pt x="677" y="0"/>
                    <a:pt x="687" y="88"/>
                    <a:pt x="699" y="40"/>
                  </a:cubicBezTo>
                  <a:cubicBezTo>
                    <a:pt x="712" y="40"/>
                    <a:pt x="737" y="85"/>
                    <a:pt x="756" y="64"/>
                  </a:cubicBezTo>
                  <a:cubicBezTo>
                    <a:pt x="798" y="68"/>
                    <a:pt x="768" y="59"/>
                    <a:pt x="801" y="67"/>
                  </a:cubicBezTo>
                  <a:cubicBezTo>
                    <a:pt x="820" y="26"/>
                    <a:pt x="822" y="143"/>
                    <a:pt x="834" y="97"/>
                  </a:cubicBezTo>
                  <a:cubicBezTo>
                    <a:pt x="838" y="100"/>
                    <a:pt x="871" y="110"/>
                    <a:pt x="873" y="115"/>
                  </a:cubicBezTo>
                  <a:cubicBezTo>
                    <a:pt x="876" y="122"/>
                    <a:pt x="887" y="79"/>
                    <a:pt x="891" y="85"/>
                  </a:cubicBezTo>
                  <a:cubicBezTo>
                    <a:pt x="896" y="115"/>
                    <a:pt x="906" y="106"/>
                    <a:pt x="912" y="103"/>
                  </a:cubicBezTo>
                  <a:cubicBezTo>
                    <a:pt x="918" y="100"/>
                    <a:pt x="917" y="65"/>
                    <a:pt x="927" y="67"/>
                  </a:cubicBezTo>
                  <a:cubicBezTo>
                    <a:pt x="937" y="69"/>
                    <a:pt x="957" y="103"/>
                    <a:pt x="972" y="112"/>
                  </a:cubicBezTo>
                  <a:cubicBezTo>
                    <a:pt x="987" y="121"/>
                    <a:pt x="1005" y="112"/>
                    <a:pt x="1017" y="121"/>
                  </a:cubicBezTo>
                </a:path>
              </a:pathLst>
            </a:custGeom>
            <a:noFill/>
            <a:ln w="571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8148" name="Text Box 20"/>
            <p:cNvSpPr txBox="1">
              <a:spLocks noChangeArrowheads="1"/>
            </p:cNvSpPr>
            <p:nvPr/>
          </p:nvSpPr>
          <p:spPr bwMode="auto">
            <a:xfrm>
              <a:off x="304" y="3503"/>
              <a:ext cx="10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solidFill>
                    <a:srgbClr val="333399"/>
                  </a:solidFill>
                  <a:latin typeface="黑体" pitchFamily="2" charset="-122"/>
                  <a:ea typeface="黑体" pitchFamily="2" charset="-122"/>
                </a:rPr>
                <a:t>发送信号波形</a:t>
              </a:r>
            </a:p>
          </p:txBody>
        </p:sp>
        <p:sp>
          <p:nvSpPr>
            <p:cNvPr id="48149" name="Text Box 21"/>
            <p:cNvSpPr txBox="1">
              <a:spLocks noChangeArrowheads="1"/>
            </p:cNvSpPr>
            <p:nvPr/>
          </p:nvSpPr>
          <p:spPr bwMode="auto">
            <a:xfrm>
              <a:off x="1361" y="2886"/>
              <a:ext cx="267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r>
                <a:rPr kumimoji="1" lang="zh-CN" altLang="en-US" sz="2000">
                  <a:solidFill>
                    <a:srgbClr val="333399"/>
                  </a:solidFill>
                  <a:latin typeface="Times New Roman" pitchFamily="18" charset="0"/>
                  <a:ea typeface="黑体" pitchFamily="2" charset="-122"/>
                </a:rPr>
                <a:t>实际的信道</a:t>
              </a:r>
            </a:p>
            <a:p>
              <a:pPr algn="ctr" eaLnBrk="1" hangingPunct="1"/>
              <a:r>
                <a:rPr kumimoji="1" lang="zh-CN" altLang="en-US" sz="2000">
                  <a:solidFill>
                    <a:srgbClr val="333399"/>
                  </a:solidFill>
                  <a:latin typeface="Times New Roman" pitchFamily="18" charset="0"/>
                  <a:ea typeface="黑体" pitchFamily="2" charset="-122"/>
                </a:rPr>
                <a:t>（带宽受限、有噪声、干扰和失真）</a:t>
              </a:r>
            </a:p>
          </p:txBody>
        </p:sp>
        <p:sp>
          <p:nvSpPr>
            <p:cNvPr id="48150" name="Text Box 22"/>
            <p:cNvSpPr txBox="1">
              <a:spLocks noChangeArrowheads="1"/>
            </p:cNvSpPr>
            <p:nvPr/>
          </p:nvSpPr>
          <p:spPr bwMode="auto">
            <a:xfrm>
              <a:off x="3991" y="3533"/>
              <a:ext cx="116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r>
                <a:rPr kumimoji="1" lang="zh-CN" altLang="en-US" sz="2000">
                  <a:solidFill>
                    <a:srgbClr val="333399"/>
                  </a:solidFill>
                  <a:latin typeface="黑体" pitchFamily="2" charset="-122"/>
                  <a:ea typeface="黑体" pitchFamily="2" charset="-122"/>
                </a:rPr>
                <a:t>接收信号波形</a:t>
              </a:r>
            </a:p>
          </p:txBody>
        </p: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1411">
                                            <p:txEl>
                                              <p:pRg st="4" end="4"/>
                                            </p:txEl>
                                          </p:spTgt>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1411"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marL="838200" indent="-838200" eaLnBrk="1" hangingPunct="1"/>
            <a:r>
              <a:rPr lang="zh-CN" altLang="en-US" smtClean="0"/>
              <a:t>无噪声信道的最高传输速率</a:t>
            </a:r>
          </a:p>
        </p:txBody>
      </p:sp>
      <p:sp>
        <p:nvSpPr>
          <p:cNvPr id="1043459" name="Rectangle 3"/>
          <p:cNvSpPr>
            <a:spLocks noGrp="1" noChangeArrowheads="1"/>
          </p:cNvSpPr>
          <p:nvPr>
            <p:ph type="body" idx="1"/>
          </p:nvPr>
        </p:nvSpPr>
        <p:spPr>
          <a:xfrm>
            <a:off x="500063" y="1844675"/>
            <a:ext cx="8535987" cy="4724400"/>
          </a:xfrm>
        </p:spPr>
        <p:txBody>
          <a:bodyPr/>
          <a:lstStyle/>
          <a:p>
            <a:pPr eaLnBrk="1" hangingPunct="1"/>
            <a:r>
              <a:rPr lang="en-US" altLang="zh-CN" sz="2400" dirty="0" smtClean="0"/>
              <a:t>1924 </a:t>
            </a:r>
            <a:r>
              <a:rPr lang="zh-CN" altLang="en-US" sz="2400" dirty="0" smtClean="0"/>
              <a:t>年，奈奎斯特</a:t>
            </a:r>
            <a:r>
              <a:rPr lang="en-US" altLang="zh-CN" sz="2400" dirty="0" smtClean="0"/>
              <a:t>(</a:t>
            </a:r>
            <a:r>
              <a:rPr lang="en-US" altLang="zh-CN" sz="2400" dirty="0" err="1" smtClean="0"/>
              <a:t>Nyquist</a:t>
            </a:r>
            <a:r>
              <a:rPr lang="en-US" altLang="zh-CN" sz="2400" dirty="0" smtClean="0"/>
              <a:t>)</a:t>
            </a:r>
            <a:r>
              <a:rPr lang="zh-CN" altLang="en-US" sz="2400" dirty="0" smtClean="0"/>
              <a:t> 指出在假定无噪声的信道上，为避免码间串扰，传输比特率的上限值为：</a:t>
            </a:r>
            <a:endParaRPr lang="en-US" altLang="zh-CN" sz="2400" dirty="0" smtClean="0"/>
          </a:p>
          <a:p>
            <a:pPr eaLnBrk="1" hangingPunct="1">
              <a:buFont typeface="Wingdings" pitchFamily="2" charset="2"/>
              <a:buNone/>
            </a:pPr>
            <a:r>
              <a:rPr lang="en-US" altLang="zh-CN" sz="2400" dirty="0" smtClean="0"/>
              <a:t>                  C=</a:t>
            </a:r>
            <a:r>
              <a:rPr lang="en-US" altLang="zh-CN" sz="2400" i="1" dirty="0" smtClean="0"/>
              <a:t>W</a:t>
            </a:r>
            <a:r>
              <a:rPr lang="en-US" altLang="zh-CN" sz="2400" dirty="0" smtClean="0"/>
              <a:t> log</a:t>
            </a:r>
            <a:r>
              <a:rPr lang="en-US" altLang="zh-CN" sz="2400" baseline="-25000" dirty="0" smtClean="0"/>
              <a:t>2</a:t>
            </a:r>
            <a:r>
              <a:rPr lang="en-US" altLang="zh-CN" sz="2400" dirty="0" smtClean="0"/>
              <a:t>L bps</a:t>
            </a:r>
          </a:p>
          <a:p>
            <a:pPr lvl="1" eaLnBrk="1" hangingPunct="1"/>
            <a:r>
              <a:rPr lang="en-US" altLang="zh-CN" sz="2400" i="1" dirty="0" smtClean="0">
                <a:solidFill>
                  <a:srgbClr val="333399"/>
                </a:solidFill>
                <a:latin typeface="Arial" charset="0"/>
                <a:ea typeface="黑体" pitchFamily="2" charset="-122"/>
              </a:rPr>
              <a:t>W </a:t>
            </a:r>
            <a:r>
              <a:rPr lang="zh-CN" altLang="en-US" sz="2400" dirty="0" smtClean="0">
                <a:solidFill>
                  <a:srgbClr val="333399"/>
                </a:solidFill>
                <a:latin typeface="Arial" charset="0"/>
                <a:ea typeface="黑体" pitchFamily="2" charset="-122"/>
              </a:rPr>
              <a:t>为信道的带宽（以 </a:t>
            </a:r>
            <a:r>
              <a:rPr lang="en-US" altLang="zh-CN" sz="2400" dirty="0" smtClean="0">
                <a:solidFill>
                  <a:srgbClr val="333399"/>
                </a:solidFill>
                <a:latin typeface="Arial" charset="0"/>
                <a:ea typeface="黑体" pitchFamily="2" charset="-122"/>
              </a:rPr>
              <a:t>Hz </a:t>
            </a:r>
            <a:r>
              <a:rPr lang="zh-CN" altLang="en-US" sz="2400" dirty="0" smtClean="0">
                <a:solidFill>
                  <a:srgbClr val="333399"/>
                </a:solidFill>
                <a:latin typeface="Arial" charset="0"/>
                <a:ea typeface="黑体" pitchFamily="2" charset="-122"/>
              </a:rPr>
              <a:t>为单位）</a:t>
            </a:r>
            <a:endParaRPr lang="en-US" altLang="zh-CN" sz="2400" dirty="0" smtClean="0">
              <a:solidFill>
                <a:srgbClr val="333399"/>
              </a:solidFill>
              <a:latin typeface="Arial" charset="0"/>
              <a:ea typeface="黑体" pitchFamily="2" charset="-122"/>
            </a:endParaRPr>
          </a:p>
          <a:p>
            <a:pPr lvl="1" eaLnBrk="1" hangingPunct="1"/>
            <a:r>
              <a:rPr lang="en-US" altLang="zh-CN" sz="2400" dirty="0" smtClean="0">
                <a:solidFill>
                  <a:srgbClr val="333399"/>
                </a:solidFill>
                <a:latin typeface="Arial" charset="0"/>
                <a:ea typeface="黑体" pitchFamily="2" charset="-122"/>
              </a:rPr>
              <a:t>L </a:t>
            </a:r>
            <a:r>
              <a:rPr lang="zh-CN" altLang="en-US" sz="2400" dirty="0" smtClean="0">
                <a:solidFill>
                  <a:srgbClr val="333399"/>
                </a:solidFill>
                <a:latin typeface="Arial" charset="0"/>
                <a:ea typeface="黑体" pitchFamily="2" charset="-122"/>
              </a:rPr>
              <a:t>为表示数据的信号电平的数量</a:t>
            </a:r>
            <a:endParaRPr lang="en-US" altLang="zh-CN" sz="2400" dirty="0" smtClean="0">
              <a:solidFill>
                <a:srgbClr val="333399"/>
              </a:solidFill>
              <a:latin typeface="Arial" charset="0"/>
              <a:ea typeface="黑体" pitchFamily="2" charset="-122"/>
            </a:endParaRPr>
          </a:p>
          <a:p>
            <a:pPr eaLnBrk="1" hangingPunct="1"/>
            <a:r>
              <a:rPr lang="zh-CN" altLang="en-US" sz="2400" dirty="0" smtClean="0"/>
              <a:t>在任何信道中，码元传输的速率是有上限的，否则就会出现</a:t>
            </a:r>
            <a:r>
              <a:rPr lang="zh-CN" altLang="en-US" sz="2400" dirty="0" smtClean="0">
                <a:solidFill>
                  <a:schemeClr val="hlink"/>
                </a:solidFill>
              </a:rPr>
              <a:t>码间串扰</a:t>
            </a:r>
            <a:r>
              <a:rPr lang="zh-CN" altLang="en-US" sz="2400" dirty="0" smtClean="0"/>
              <a:t>的问题，使接收端对码元的判决（即识别）成为不可能。</a:t>
            </a:r>
          </a:p>
          <a:p>
            <a:pPr eaLnBrk="1" hangingPunct="1"/>
            <a:r>
              <a:rPr lang="zh-CN" altLang="en-US" sz="2400" dirty="0" smtClean="0"/>
              <a:t>如果信道的频带越宽，也就是能够通过的信号高频分量越多，那么就可以用更高的速率传送码元而不出现码间串扰  </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34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345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4345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4345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43459">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434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3459"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zh-CN" altLang="en-US" smtClean="0"/>
              <a:t>噪声信道的最高传输速率</a:t>
            </a:r>
          </a:p>
        </p:txBody>
      </p:sp>
      <p:sp>
        <p:nvSpPr>
          <p:cNvPr id="1045507" name="Rectangle 3"/>
          <p:cNvSpPr>
            <a:spLocks noGrp="1" noChangeArrowheads="1"/>
          </p:cNvSpPr>
          <p:nvPr>
            <p:ph type="body" idx="1"/>
          </p:nvPr>
        </p:nvSpPr>
        <p:spPr>
          <a:xfrm>
            <a:off x="428625" y="1714500"/>
            <a:ext cx="8572500" cy="4537075"/>
          </a:xfrm>
        </p:spPr>
        <p:txBody>
          <a:bodyPr/>
          <a:lstStyle/>
          <a:p>
            <a:pPr eaLnBrk="1" hangingPunct="1"/>
            <a:r>
              <a:rPr lang="zh-CN" altLang="en-US" smtClean="0"/>
              <a:t>香农</a:t>
            </a:r>
            <a:r>
              <a:rPr lang="en-US" altLang="zh-CN" smtClean="0"/>
              <a:t>(Shannon)</a:t>
            </a:r>
            <a:r>
              <a:rPr lang="zh-CN" altLang="en-US" smtClean="0"/>
              <a:t>用信息论的理论推导出了带宽受限且有高斯白噪声干扰的信道的</a:t>
            </a:r>
            <a:r>
              <a:rPr lang="zh-CN" altLang="en-US" smtClean="0">
                <a:solidFill>
                  <a:schemeClr val="hlink"/>
                </a:solidFill>
              </a:rPr>
              <a:t>极限</a:t>
            </a:r>
            <a:r>
              <a:rPr lang="zh-CN" altLang="en-US" smtClean="0"/>
              <a:t>、</a:t>
            </a:r>
            <a:r>
              <a:rPr lang="zh-CN" altLang="en-US" smtClean="0">
                <a:solidFill>
                  <a:schemeClr val="hlink"/>
                </a:solidFill>
              </a:rPr>
              <a:t>无差错的</a:t>
            </a:r>
            <a:r>
              <a:rPr lang="zh-CN" altLang="en-US" smtClean="0"/>
              <a:t>信息传输速率</a:t>
            </a:r>
          </a:p>
          <a:p>
            <a:pPr eaLnBrk="1" hangingPunct="1"/>
            <a:r>
              <a:rPr lang="zh-CN" altLang="en-US" smtClean="0"/>
              <a:t>信道的极限信息传输速率 </a:t>
            </a:r>
            <a:r>
              <a:rPr lang="en-US" altLang="zh-CN" i="1" smtClean="0"/>
              <a:t>C </a:t>
            </a:r>
            <a:r>
              <a:rPr lang="zh-CN" altLang="en-US" smtClean="0"/>
              <a:t>可表达为</a:t>
            </a:r>
          </a:p>
          <a:p>
            <a:pPr eaLnBrk="1" hangingPunct="1">
              <a:spcBef>
                <a:spcPct val="25000"/>
              </a:spcBef>
              <a:spcAft>
                <a:spcPct val="25000"/>
              </a:spcAft>
              <a:buFont typeface="Wingdings" pitchFamily="2" charset="2"/>
              <a:buNone/>
            </a:pPr>
            <a:r>
              <a:rPr lang="en-US" altLang="zh-CN" i="1" smtClean="0"/>
              <a:t>		C</a:t>
            </a:r>
            <a:r>
              <a:rPr lang="en-US" altLang="zh-CN" smtClean="0"/>
              <a:t> = </a:t>
            </a:r>
            <a:r>
              <a:rPr lang="en-US" altLang="zh-CN" i="1" smtClean="0"/>
              <a:t>W</a:t>
            </a:r>
            <a:r>
              <a:rPr lang="en-US" altLang="zh-CN" smtClean="0"/>
              <a:t> log</a:t>
            </a:r>
            <a:r>
              <a:rPr lang="en-US" altLang="zh-CN" baseline="-25000" smtClean="0"/>
              <a:t>2</a:t>
            </a:r>
            <a:r>
              <a:rPr lang="en-US" altLang="zh-CN" smtClean="0"/>
              <a:t>(1+</a:t>
            </a:r>
            <a:r>
              <a:rPr lang="en-US" altLang="zh-CN" i="1" smtClean="0"/>
              <a:t>S</a:t>
            </a:r>
            <a:r>
              <a:rPr lang="en-US" altLang="zh-CN" smtClean="0"/>
              <a:t>/</a:t>
            </a:r>
            <a:r>
              <a:rPr lang="en-US" altLang="zh-CN" i="1" smtClean="0"/>
              <a:t>N</a:t>
            </a:r>
            <a:r>
              <a:rPr lang="en-US" altLang="zh-CN" smtClean="0"/>
              <a:t>)  bps </a:t>
            </a:r>
          </a:p>
          <a:p>
            <a:pPr lvl="1" eaLnBrk="1" hangingPunct="1"/>
            <a:r>
              <a:rPr lang="en-US" altLang="zh-CN" sz="2400" i="1" smtClean="0">
                <a:solidFill>
                  <a:srgbClr val="333399"/>
                </a:solidFill>
                <a:latin typeface="Arial" charset="0"/>
                <a:ea typeface="黑体" pitchFamily="2" charset="-122"/>
              </a:rPr>
              <a:t>W </a:t>
            </a:r>
            <a:r>
              <a:rPr lang="zh-CN" altLang="en-US" sz="2400" smtClean="0">
                <a:solidFill>
                  <a:srgbClr val="333399"/>
                </a:solidFill>
                <a:latin typeface="Arial" charset="0"/>
                <a:ea typeface="黑体" pitchFamily="2" charset="-122"/>
              </a:rPr>
              <a:t>为信道的带宽（以 </a:t>
            </a:r>
            <a:r>
              <a:rPr lang="en-US" altLang="zh-CN" sz="2400" smtClean="0">
                <a:solidFill>
                  <a:srgbClr val="333399"/>
                </a:solidFill>
                <a:latin typeface="Arial" charset="0"/>
                <a:ea typeface="黑体" pitchFamily="2" charset="-122"/>
              </a:rPr>
              <a:t>Hz </a:t>
            </a:r>
            <a:r>
              <a:rPr lang="zh-CN" altLang="en-US" sz="2400" smtClean="0">
                <a:solidFill>
                  <a:srgbClr val="333399"/>
                </a:solidFill>
                <a:latin typeface="Arial" charset="0"/>
                <a:ea typeface="黑体" pitchFamily="2" charset="-122"/>
              </a:rPr>
              <a:t>为单位）；</a:t>
            </a:r>
          </a:p>
          <a:p>
            <a:pPr lvl="1" eaLnBrk="1" hangingPunct="1"/>
            <a:r>
              <a:rPr lang="en-US" altLang="zh-CN" sz="2400" i="1" smtClean="0">
                <a:solidFill>
                  <a:srgbClr val="333399"/>
                </a:solidFill>
                <a:latin typeface="Arial" charset="0"/>
                <a:ea typeface="黑体" pitchFamily="2" charset="-122"/>
              </a:rPr>
              <a:t>S </a:t>
            </a:r>
            <a:r>
              <a:rPr lang="zh-CN" altLang="en-US" sz="2400" smtClean="0">
                <a:solidFill>
                  <a:srgbClr val="333399"/>
                </a:solidFill>
                <a:latin typeface="Arial" charset="0"/>
                <a:ea typeface="黑体" pitchFamily="2" charset="-122"/>
              </a:rPr>
              <a:t>为信道内所传信号的平均功率；</a:t>
            </a:r>
          </a:p>
          <a:p>
            <a:pPr lvl="1" eaLnBrk="1" hangingPunct="1"/>
            <a:r>
              <a:rPr lang="en-US" altLang="zh-CN" sz="2400" i="1" smtClean="0">
                <a:solidFill>
                  <a:srgbClr val="333399"/>
                </a:solidFill>
                <a:latin typeface="Arial" charset="0"/>
                <a:ea typeface="黑体" pitchFamily="2" charset="-122"/>
              </a:rPr>
              <a:t>N </a:t>
            </a:r>
            <a:r>
              <a:rPr lang="zh-CN" altLang="en-US" sz="2400" smtClean="0">
                <a:solidFill>
                  <a:srgbClr val="333399"/>
                </a:solidFill>
                <a:latin typeface="Arial" charset="0"/>
                <a:ea typeface="黑体" pitchFamily="2" charset="-122"/>
              </a:rPr>
              <a:t>为信道内部的高斯噪声功率</a:t>
            </a:r>
            <a:endParaRPr lang="en-US" altLang="zh-CN" sz="2400" smtClean="0">
              <a:solidFill>
                <a:srgbClr val="333399"/>
              </a:solidFill>
              <a:latin typeface="Arial" charset="0"/>
              <a:ea typeface="黑体" pitchFamily="2" charset="-122"/>
            </a:endParaRPr>
          </a:p>
          <a:p>
            <a:pPr lvl="1" eaLnBrk="1" hangingPunct="1"/>
            <a:r>
              <a:rPr lang="en-US" altLang="zh-CN" sz="2400" smtClean="0">
                <a:solidFill>
                  <a:srgbClr val="333399"/>
                </a:solidFill>
                <a:latin typeface="Arial" charset="0"/>
                <a:ea typeface="黑体" pitchFamily="2" charset="-122"/>
              </a:rPr>
              <a:t>S/N</a:t>
            </a:r>
            <a:r>
              <a:rPr lang="zh-CN" altLang="en-US" sz="2400" smtClean="0">
                <a:solidFill>
                  <a:srgbClr val="333399"/>
                </a:solidFill>
                <a:latin typeface="Arial" charset="0"/>
                <a:ea typeface="黑体" pitchFamily="2" charset="-122"/>
              </a:rPr>
              <a:t>称为信噪比</a:t>
            </a:r>
            <a:r>
              <a:rPr lang="zh-CN" altLang="en-US" sz="2400" smtClean="0"/>
              <a:t>  </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550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550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4550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4550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4550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4550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5507"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zh-CN" altLang="en-US" smtClean="0"/>
              <a:t>香农公式的含义 </a:t>
            </a:r>
          </a:p>
        </p:txBody>
      </p:sp>
      <p:sp>
        <p:nvSpPr>
          <p:cNvPr id="1047555" name="Rectangle 3"/>
          <p:cNvSpPr>
            <a:spLocks noGrp="1" noChangeArrowheads="1"/>
          </p:cNvSpPr>
          <p:nvPr>
            <p:ph type="body" idx="1"/>
          </p:nvPr>
        </p:nvSpPr>
        <p:spPr>
          <a:xfrm>
            <a:off x="285750" y="1714500"/>
            <a:ext cx="8858250" cy="4681538"/>
          </a:xfrm>
        </p:spPr>
        <p:txBody>
          <a:bodyPr/>
          <a:lstStyle/>
          <a:p>
            <a:pPr eaLnBrk="1" hangingPunct="1"/>
            <a:r>
              <a:rPr lang="zh-CN" altLang="en-US" sz="2800" dirty="0" smtClean="0"/>
              <a:t>信道带宽或信道的信噪比越大，极限传输速率越高</a:t>
            </a:r>
          </a:p>
          <a:p>
            <a:pPr eaLnBrk="1" hangingPunct="1"/>
            <a:r>
              <a:rPr lang="zh-CN" altLang="en-US" sz="2800" dirty="0" smtClean="0"/>
              <a:t>只要信息传输速率低于信道的极限信息传输速率，就一定有办法实现无差错的传输 </a:t>
            </a:r>
          </a:p>
          <a:p>
            <a:pPr eaLnBrk="1" hangingPunct="1"/>
            <a:r>
              <a:rPr lang="zh-CN" altLang="en-US" sz="2800" dirty="0" smtClean="0"/>
              <a:t>若信道的带宽 </a:t>
            </a:r>
            <a:r>
              <a:rPr lang="en-US" altLang="zh-CN" sz="2800" i="1" dirty="0" smtClean="0"/>
              <a:t>W </a:t>
            </a:r>
            <a:r>
              <a:rPr lang="zh-CN" altLang="en-US" sz="2800" dirty="0" smtClean="0"/>
              <a:t>或信噪比 </a:t>
            </a:r>
            <a:r>
              <a:rPr lang="en-US" altLang="zh-CN" sz="2800" i="1" dirty="0" smtClean="0"/>
              <a:t>S</a:t>
            </a:r>
            <a:r>
              <a:rPr lang="en-US" altLang="zh-CN" sz="2800" dirty="0" smtClean="0"/>
              <a:t>/</a:t>
            </a:r>
            <a:r>
              <a:rPr lang="en-US" altLang="zh-CN" sz="2800" i="1" dirty="0" smtClean="0"/>
              <a:t>N </a:t>
            </a:r>
            <a:r>
              <a:rPr lang="zh-CN" altLang="en-US" sz="2800" dirty="0" smtClean="0"/>
              <a:t>没有上限（实际不可能），则其极限信息传输速率 </a:t>
            </a:r>
            <a:r>
              <a:rPr lang="en-US" altLang="zh-CN" sz="2800" i="1" dirty="0" smtClean="0"/>
              <a:t>C </a:t>
            </a:r>
            <a:r>
              <a:rPr lang="zh-CN" altLang="en-US" sz="2800" dirty="0" smtClean="0"/>
              <a:t>也没有上限</a:t>
            </a:r>
          </a:p>
          <a:p>
            <a:pPr eaLnBrk="1" hangingPunct="1"/>
            <a:r>
              <a:rPr lang="zh-CN" altLang="en-US" sz="2800" dirty="0" smtClean="0"/>
              <a:t>实际能够达到的传输速率比香农极限传输速率低不少</a:t>
            </a:r>
            <a:endParaRPr lang="en-US" altLang="zh-CN" sz="2800" dirty="0" smtClean="0"/>
          </a:p>
          <a:p>
            <a:pPr eaLnBrk="1" hangingPunct="1"/>
            <a:r>
              <a:rPr lang="zh-CN" altLang="en-US" sz="2800" dirty="0" smtClean="0">
                <a:latin typeface="Arial" charset="0"/>
              </a:rPr>
              <a:t>请注意：对于频带宽度已确定的信道，即使信噪比不能再提高，且码元速率已达上限，也有办法提高传输速率。这就是用编码的方法让每个码元携带更多比特的信息量</a:t>
            </a:r>
            <a:r>
              <a:rPr lang="zh-CN" altLang="en-US" sz="2800" dirty="0" smtClean="0"/>
              <a:t>  </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755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755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4755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4755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7555"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574675" y="620713"/>
            <a:ext cx="8001000" cy="900112"/>
          </a:xfrm>
        </p:spPr>
        <p:txBody>
          <a:bodyPr/>
          <a:lstStyle/>
          <a:p>
            <a:pPr eaLnBrk="1" hangingPunct="1"/>
            <a:r>
              <a:rPr lang="zh-CN" altLang="en-US" sz="3400" smtClean="0"/>
              <a:t>理论基础:波特率和比特率</a:t>
            </a:r>
          </a:p>
        </p:txBody>
      </p:sp>
      <p:sp>
        <p:nvSpPr>
          <p:cNvPr id="52227" name="Rectangle 3"/>
          <p:cNvSpPr>
            <a:spLocks noGrp="1" noChangeArrowheads="1"/>
          </p:cNvSpPr>
          <p:nvPr>
            <p:ph type="body" idx="1"/>
          </p:nvPr>
        </p:nvSpPr>
        <p:spPr>
          <a:xfrm>
            <a:off x="357188" y="1701800"/>
            <a:ext cx="8786812" cy="4084638"/>
          </a:xfrm>
        </p:spPr>
        <p:txBody>
          <a:bodyPr/>
          <a:lstStyle/>
          <a:p>
            <a:pPr eaLnBrk="1" hangingPunct="1">
              <a:lnSpc>
                <a:spcPct val="120000"/>
              </a:lnSpc>
              <a:buClr>
                <a:schemeClr val="folHlink"/>
              </a:buClr>
              <a:buFont typeface="Wingdings" pitchFamily="2" charset="2"/>
              <a:buChar char="n"/>
            </a:pPr>
            <a:r>
              <a:rPr lang="zh-CN" altLang="en-US" sz="2400" smtClean="0">
                <a:latin typeface="Arial" charset="0"/>
                <a:cs typeface="Arial" charset="0"/>
              </a:rPr>
              <a:t>波特率（</a:t>
            </a:r>
            <a:r>
              <a:rPr lang="en-US" altLang="zh-CN" sz="2400" smtClean="0">
                <a:latin typeface="Arial" charset="0"/>
                <a:cs typeface="Arial" charset="0"/>
              </a:rPr>
              <a:t>baud）</a:t>
            </a:r>
            <a:r>
              <a:rPr lang="zh-CN" altLang="en-US" sz="2400" smtClean="0">
                <a:latin typeface="Arial" charset="0"/>
                <a:cs typeface="Arial" charset="0"/>
              </a:rPr>
              <a:t>和比特率（</a:t>
            </a:r>
            <a:r>
              <a:rPr lang="en-US" altLang="zh-CN" sz="2400" smtClean="0">
                <a:latin typeface="Arial" charset="0"/>
                <a:cs typeface="Arial" charset="0"/>
              </a:rPr>
              <a:t>bit）</a:t>
            </a:r>
          </a:p>
          <a:p>
            <a:pPr lvl="1" eaLnBrk="1" hangingPunct="1">
              <a:lnSpc>
                <a:spcPct val="120000"/>
              </a:lnSpc>
              <a:buSzPct val="85000"/>
            </a:pPr>
            <a:r>
              <a:rPr lang="zh-CN" altLang="en-US" sz="2400" smtClean="0">
                <a:latin typeface="Arial" charset="0"/>
                <a:cs typeface="Arial" charset="0"/>
              </a:rPr>
              <a:t>波特率（调制速率）：信号每秒钟变化的次数</a:t>
            </a:r>
          </a:p>
          <a:p>
            <a:pPr lvl="1" eaLnBrk="1" hangingPunct="1">
              <a:lnSpc>
                <a:spcPct val="120000"/>
              </a:lnSpc>
              <a:buSzPct val="85000"/>
            </a:pPr>
            <a:r>
              <a:rPr lang="zh-CN" altLang="en-US" sz="2400" smtClean="0">
                <a:latin typeface="Arial" charset="0"/>
                <a:cs typeface="Arial" charset="0"/>
              </a:rPr>
              <a:t>比特率：每秒钟传送的二进制位数。</a:t>
            </a:r>
          </a:p>
          <a:p>
            <a:pPr eaLnBrk="1" hangingPunct="1">
              <a:lnSpc>
                <a:spcPct val="120000"/>
              </a:lnSpc>
              <a:buClr>
                <a:schemeClr val="folHlink"/>
              </a:buClr>
              <a:buFont typeface="Wingdings" pitchFamily="2" charset="2"/>
              <a:buChar char="n"/>
            </a:pPr>
            <a:r>
              <a:rPr lang="zh-CN" altLang="en-US" sz="2400" smtClean="0">
                <a:latin typeface="Arial" charset="0"/>
                <a:cs typeface="Arial" charset="0"/>
              </a:rPr>
              <a:t>波特率与比特率的关系取决于信号值与比特位的关系</a:t>
            </a:r>
          </a:p>
          <a:p>
            <a:pPr lvl="1" eaLnBrk="1" hangingPunct="1">
              <a:lnSpc>
                <a:spcPct val="120000"/>
              </a:lnSpc>
              <a:buSzPct val="85000"/>
            </a:pPr>
            <a:r>
              <a:rPr lang="zh-CN" altLang="en-US" sz="2400" smtClean="0">
                <a:latin typeface="Arial" charset="0"/>
                <a:cs typeface="Arial" charset="0"/>
              </a:rPr>
              <a:t>例：每个信号值表示为</a:t>
            </a:r>
            <a:r>
              <a:rPr lang="en-US" altLang="zh-CN" sz="2400" smtClean="0">
                <a:latin typeface="Arial" charset="0"/>
                <a:cs typeface="Arial" charset="0"/>
              </a:rPr>
              <a:t>３</a:t>
            </a:r>
            <a:r>
              <a:rPr lang="zh-CN" altLang="en-US" sz="2400" smtClean="0">
                <a:latin typeface="Arial" charset="0"/>
                <a:cs typeface="Arial" charset="0"/>
              </a:rPr>
              <a:t>位，则比特率是波特率的３倍；每个信号值表示为１位，则比特率和波特率相同</a:t>
            </a:r>
          </a:p>
          <a:p>
            <a:pPr lvl="1" eaLnBrk="1" hangingPunct="1">
              <a:lnSpc>
                <a:spcPct val="120000"/>
              </a:lnSpc>
              <a:buSzPct val="85000"/>
            </a:pPr>
            <a:r>
              <a:rPr lang="zh-CN" altLang="en-US" sz="2400" smtClean="0">
                <a:latin typeface="Arial" charset="0"/>
                <a:cs typeface="Arial" charset="0"/>
              </a:rPr>
              <a:t>对于比特率为</a:t>
            </a:r>
            <a:r>
              <a:rPr lang="en-US" altLang="zh-CN" sz="2400" smtClean="0">
                <a:latin typeface="Arial" charset="0"/>
                <a:cs typeface="Arial" charset="0"/>
              </a:rPr>
              <a:t>a bps</a:t>
            </a:r>
            <a:r>
              <a:rPr lang="zh-CN" altLang="en-US" sz="2400" smtClean="0">
                <a:latin typeface="Arial" charset="0"/>
                <a:cs typeface="Arial" charset="0"/>
              </a:rPr>
              <a:t>的信道，发送８位所需的时间为 8/</a:t>
            </a:r>
            <a:r>
              <a:rPr lang="en-US" altLang="zh-CN" sz="2400" smtClean="0">
                <a:latin typeface="Arial" charset="0"/>
                <a:cs typeface="Arial" charset="0"/>
              </a:rPr>
              <a:t>a</a:t>
            </a:r>
            <a:r>
              <a:rPr lang="zh-CN" altLang="en-US" sz="2400" smtClean="0">
                <a:latin typeface="Arial" charset="0"/>
                <a:cs typeface="Arial" charset="0"/>
              </a:rPr>
              <a:t>秒，若８位为一个周期Ｔ，则一次谐波的频率是：</a:t>
            </a:r>
          </a:p>
          <a:p>
            <a:pPr lvl="1" eaLnBrk="1" hangingPunct="1">
              <a:lnSpc>
                <a:spcPct val="120000"/>
              </a:lnSpc>
              <a:buSzPct val="85000"/>
              <a:buFont typeface="Wingdings" pitchFamily="2" charset="2"/>
              <a:buNone/>
            </a:pPr>
            <a:r>
              <a:rPr lang="en-US" altLang="zh-CN" sz="2400" smtClean="0">
                <a:latin typeface="Arial" charset="0"/>
                <a:cs typeface="Arial" charset="0"/>
              </a:rPr>
              <a:t>				f = a/8 Hz</a:t>
            </a:r>
          </a:p>
        </p:txBody>
      </p:sp>
    </p:spTree>
  </p:cSld>
  <p:clrMapOvr>
    <a:masterClrMapping/>
  </p:clrMapOvr>
  <p:transition spd="med">
    <p:random/>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zh-CN" altLang="en-US" sz="3400" smtClean="0"/>
              <a:t>数据通信系统的模型</a:t>
            </a:r>
            <a:r>
              <a:rPr lang="zh-CN" altLang="en-US" smtClean="0"/>
              <a:t> </a:t>
            </a:r>
          </a:p>
        </p:txBody>
      </p:sp>
      <p:grpSp>
        <p:nvGrpSpPr>
          <p:cNvPr id="2" name="Group 3"/>
          <p:cNvGrpSpPr>
            <a:grpSpLocks/>
          </p:cNvGrpSpPr>
          <p:nvPr/>
        </p:nvGrpSpPr>
        <p:grpSpPr bwMode="auto">
          <a:xfrm>
            <a:off x="3910013" y="4579938"/>
            <a:ext cx="1025525" cy="727075"/>
            <a:chOff x="2463" y="2931"/>
            <a:chExt cx="646" cy="458"/>
          </a:xfrm>
        </p:grpSpPr>
        <p:sp>
          <p:nvSpPr>
            <p:cNvPr id="53344" name="AutoShape 4"/>
            <p:cNvSpPr>
              <a:spLocks noChangeArrowheads="1"/>
            </p:cNvSpPr>
            <p:nvPr/>
          </p:nvSpPr>
          <p:spPr bwMode="auto">
            <a:xfrm>
              <a:off x="2463" y="2931"/>
              <a:ext cx="646" cy="458"/>
            </a:xfrm>
            <a:prstGeom prst="cube">
              <a:avLst>
                <a:gd name="adj" fmla="val 13069"/>
              </a:avLst>
            </a:prstGeom>
            <a:solidFill>
              <a:srgbClr val="CCFFFF"/>
            </a:solidFill>
            <a:ln w="9525">
              <a:solidFill>
                <a:schemeClr val="tx1"/>
              </a:solidFill>
              <a:miter lim="800000"/>
              <a:headEnd/>
              <a:tailEnd/>
            </a:ln>
          </p:spPr>
          <p:txBody>
            <a:bodyPr wrap="none" anchor="ctr"/>
            <a:lstStyle/>
            <a:p>
              <a:endParaRPr lang="zh-CN" altLang="en-US"/>
            </a:p>
          </p:txBody>
        </p:sp>
        <p:sp>
          <p:nvSpPr>
            <p:cNvPr id="53345" name="Rectangle 5"/>
            <p:cNvSpPr>
              <a:spLocks noChangeArrowheads="1"/>
            </p:cNvSpPr>
            <p:nvPr/>
          </p:nvSpPr>
          <p:spPr bwMode="auto">
            <a:xfrm>
              <a:off x="2546" y="2985"/>
              <a:ext cx="508"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a:solidFill>
                    <a:srgbClr val="333399"/>
                  </a:solidFill>
                  <a:latin typeface="Times New Roman" pitchFamily="18" charset="0"/>
                  <a:ea typeface="黑体" pitchFamily="2" charset="-122"/>
                </a:rPr>
                <a:t>传输</a:t>
              </a:r>
            </a:p>
            <a:p>
              <a:pPr defTabSz="762000" eaLnBrk="0" hangingPunct="0"/>
              <a:r>
                <a:rPr kumimoji="1" lang="zh-CN" altLang="en-US">
                  <a:solidFill>
                    <a:srgbClr val="333399"/>
                  </a:solidFill>
                  <a:latin typeface="Times New Roman" pitchFamily="18" charset="0"/>
                  <a:ea typeface="黑体" pitchFamily="2" charset="-122"/>
                </a:rPr>
                <a:t>系统</a:t>
              </a:r>
            </a:p>
          </p:txBody>
        </p:sp>
      </p:grpSp>
      <p:grpSp>
        <p:nvGrpSpPr>
          <p:cNvPr id="3" name="Group 6"/>
          <p:cNvGrpSpPr>
            <a:grpSpLocks/>
          </p:cNvGrpSpPr>
          <p:nvPr/>
        </p:nvGrpSpPr>
        <p:grpSpPr bwMode="auto">
          <a:xfrm>
            <a:off x="109538" y="4943475"/>
            <a:ext cx="566737" cy="1233488"/>
            <a:chOff x="69" y="3160"/>
            <a:chExt cx="357" cy="777"/>
          </a:xfrm>
        </p:grpSpPr>
        <p:sp>
          <p:nvSpPr>
            <p:cNvPr id="53342" name="Rectangle 7"/>
            <p:cNvSpPr>
              <a:spLocks noChangeArrowheads="1"/>
            </p:cNvSpPr>
            <p:nvPr/>
          </p:nvSpPr>
          <p:spPr bwMode="auto">
            <a:xfrm>
              <a:off x="69" y="3189"/>
              <a:ext cx="357" cy="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a:solidFill>
                    <a:srgbClr val="333399"/>
                  </a:solidFill>
                  <a:latin typeface="Times New Roman" pitchFamily="18" charset="0"/>
                  <a:ea typeface="黑体" pitchFamily="2" charset="-122"/>
                </a:rPr>
                <a:t>输入信息</a:t>
              </a:r>
            </a:p>
          </p:txBody>
        </p:sp>
        <p:sp>
          <p:nvSpPr>
            <p:cNvPr id="53343" name="Line 8"/>
            <p:cNvSpPr>
              <a:spLocks noChangeShapeType="1"/>
            </p:cNvSpPr>
            <p:nvPr/>
          </p:nvSpPr>
          <p:spPr bwMode="auto">
            <a:xfrm>
              <a:off x="94" y="3160"/>
              <a:ext cx="313" cy="0"/>
            </a:xfrm>
            <a:prstGeom prst="line">
              <a:avLst/>
            </a:prstGeom>
            <a:noFill/>
            <a:ln w="38100">
              <a:solidFill>
                <a:srgbClr val="3333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4" name="Group 9"/>
          <p:cNvGrpSpPr>
            <a:grpSpLocks/>
          </p:cNvGrpSpPr>
          <p:nvPr/>
        </p:nvGrpSpPr>
        <p:grpSpPr bwMode="auto">
          <a:xfrm>
            <a:off x="1444625" y="4943475"/>
            <a:ext cx="627063" cy="1189038"/>
            <a:chOff x="910" y="3160"/>
            <a:chExt cx="395" cy="749"/>
          </a:xfrm>
        </p:grpSpPr>
        <p:sp>
          <p:nvSpPr>
            <p:cNvPr id="53340" name="Rectangle 10"/>
            <p:cNvSpPr>
              <a:spLocks noChangeArrowheads="1"/>
            </p:cNvSpPr>
            <p:nvPr/>
          </p:nvSpPr>
          <p:spPr bwMode="auto">
            <a:xfrm>
              <a:off x="948" y="3161"/>
              <a:ext cx="357" cy="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a:solidFill>
                    <a:srgbClr val="333399"/>
                  </a:solidFill>
                  <a:latin typeface="Times New Roman" pitchFamily="18" charset="0"/>
                  <a:ea typeface="黑体" pitchFamily="2" charset="-122"/>
                </a:rPr>
                <a:t>输入数据</a:t>
              </a:r>
            </a:p>
          </p:txBody>
        </p:sp>
        <p:sp>
          <p:nvSpPr>
            <p:cNvPr id="53341" name="Line 11"/>
            <p:cNvSpPr>
              <a:spLocks noChangeShapeType="1"/>
            </p:cNvSpPr>
            <p:nvPr/>
          </p:nvSpPr>
          <p:spPr bwMode="auto">
            <a:xfrm>
              <a:off x="910" y="3160"/>
              <a:ext cx="346" cy="0"/>
            </a:xfrm>
            <a:prstGeom prst="line">
              <a:avLst/>
            </a:prstGeom>
            <a:noFill/>
            <a:ln w="38100">
              <a:solidFill>
                <a:srgbClr val="3333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5" name="Group 12"/>
          <p:cNvGrpSpPr>
            <a:grpSpLocks/>
          </p:cNvGrpSpPr>
          <p:nvPr/>
        </p:nvGrpSpPr>
        <p:grpSpPr bwMode="auto">
          <a:xfrm>
            <a:off x="2824163" y="4937125"/>
            <a:ext cx="1177925" cy="712788"/>
            <a:chOff x="1779" y="3156"/>
            <a:chExt cx="742" cy="449"/>
          </a:xfrm>
        </p:grpSpPr>
        <p:sp>
          <p:nvSpPr>
            <p:cNvPr id="53338" name="Rectangle 13"/>
            <p:cNvSpPr>
              <a:spLocks noChangeArrowheads="1"/>
            </p:cNvSpPr>
            <p:nvPr/>
          </p:nvSpPr>
          <p:spPr bwMode="auto">
            <a:xfrm>
              <a:off x="1791" y="3203"/>
              <a:ext cx="730"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algn="ctr" defTabSz="762000" eaLnBrk="0" hangingPunct="0"/>
              <a:r>
                <a:rPr kumimoji="1" lang="zh-CN" altLang="en-US">
                  <a:solidFill>
                    <a:srgbClr val="333399"/>
                  </a:solidFill>
                  <a:latin typeface="Times New Roman" pitchFamily="18" charset="0"/>
                  <a:ea typeface="黑体" pitchFamily="2" charset="-122"/>
                </a:rPr>
                <a:t>发送</a:t>
              </a:r>
            </a:p>
            <a:p>
              <a:pPr algn="ctr" defTabSz="762000" eaLnBrk="0" hangingPunct="0"/>
              <a:r>
                <a:rPr kumimoji="1" lang="zh-CN" altLang="en-US">
                  <a:solidFill>
                    <a:srgbClr val="333399"/>
                  </a:solidFill>
                  <a:latin typeface="Times New Roman" pitchFamily="18" charset="0"/>
                  <a:ea typeface="黑体" pitchFamily="2" charset="-122"/>
                </a:rPr>
                <a:t>的信号</a:t>
              </a:r>
            </a:p>
          </p:txBody>
        </p:sp>
        <p:sp>
          <p:nvSpPr>
            <p:cNvPr id="53339" name="Line 14"/>
            <p:cNvSpPr>
              <a:spLocks noChangeShapeType="1"/>
            </p:cNvSpPr>
            <p:nvPr/>
          </p:nvSpPr>
          <p:spPr bwMode="auto">
            <a:xfrm>
              <a:off x="1779" y="3156"/>
              <a:ext cx="684" cy="4"/>
            </a:xfrm>
            <a:prstGeom prst="line">
              <a:avLst/>
            </a:prstGeom>
            <a:noFill/>
            <a:ln w="38100">
              <a:solidFill>
                <a:srgbClr val="3333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6" name="Group 15"/>
          <p:cNvGrpSpPr>
            <a:grpSpLocks/>
          </p:cNvGrpSpPr>
          <p:nvPr/>
        </p:nvGrpSpPr>
        <p:grpSpPr bwMode="auto">
          <a:xfrm>
            <a:off x="4906963" y="4943475"/>
            <a:ext cx="1157287" cy="673100"/>
            <a:chOff x="3091" y="3160"/>
            <a:chExt cx="729" cy="424"/>
          </a:xfrm>
        </p:grpSpPr>
        <p:sp>
          <p:nvSpPr>
            <p:cNvPr id="53336" name="Rectangle 16"/>
            <p:cNvSpPr>
              <a:spLocks noChangeArrowheads="1"/>
            </p:cNvSpPr>
            <p:nvPr/>
          </p:nvSpPr>
          <p:spPr bwMode="auto">
            <a:xfrm>
              <a:off x="3111" y="3182"/>
              <a:ext cx="709"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algn="ctr" defTabSz="762000" eaLnBrk="0" hangingPunct="0"/>
              <a:r>
                <a:rPr kumimoji="1" lang="zh-CN" altLang="en-US">
                  <a:solidFill>
                    <a:srgbClr val="333399"/>
                  </a:solidFill>
                  <a:latin typeface="Times New Roman" pitchFamily="18" charset="0"/>
                  <a:ea typeface="黑体" pitchFamily="2" charset="-122"/>
                </a:rPr>
                <a:t>接收</a:t>
              </a:r>
            </a:p>
            <a:p>
              <a:pPr algn="ctr" defTabSz="762000" eaLnBrk="0" hangingPunct="0"/>
              <a:r>
                <a:rPr kumimoji="1" lang="zh-CN" altLang="en-US">
                  <a:solidFill>
                    <a:srgbClr val="333399"/>
                  </a:solidFill>
                  <a:latin typeface="Times New Roman" pitchFamily="18" charset="0"/>
                  <a:ea typeface="黑体" pitchFamily="2" charset="-122"/>
                </a:rPr>
                <a:t>的信号</a:t>
              </a:r>
            </a:p>
          </p:txBody>
        </p:sp>
        <p:sp>
          <p:nvSpPr>
            <p:cNvPr id="53337" name="Line 17"/>
            <p:cNvSpPr>
              <a:spLocks noChangeShapeType="1"/>
            </p:cNvSpPr>
            <p:nvPr/>
          </p:nvSpPr>
          <p:spPr bwMode="auto">
            <a:xfrm>
              <a:off x="3091" y="3160"/>
              <a:ext cx="714" cy="0"/>
            </a:xfrm>
            <a:prstGeom prst="line">
              <a:avLst/>
            </a:prstGeom>
            <a:noFill/>
            <a:ln w="38100">
              <a:solidFill>
                <a:srgbClr val="3333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7" name="Group 18"/>
          <p:cNvGrpSpPr>
            <a:grpSpLocks/>
          </p:cNvGrpSpPr>
          <p:nvPr/>
        </p:nvGrpSpPr>
        <p:grpSpPr bwMode="auto">
          <a:xfrm>
            <a:off x="6854825" y="4943475"/>
            <a:ext cx="592138" cy="1262063"/>
            <a:chOff x="4318" y="3160"/>
            <a:chExt cx="373" cy="795"/>
          </a:xfrm>
        </p:grpSpPr>
        <p:sp>
          <p:nvSpPr>
            <p:cNvPr id="53334" name="Rectangle 19"/>
            <p:cNvSpPr>
              <a:spLocks noChangeArrowheads="1"/>
            </p:cNvSpPr>
            <p:nvPr/>
          </p:nvSpPr>
          <p:spPr bwMode="auto">
            <a:xfrm>
              <a:off x="4334" y="3207"/>
              <a:ext cx="357" cy="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a:solidFill>
                    <a:srgbClr val="333399"/>
                  </a:solidFill>
                  <a:latin typeface="Times New Roman" pitchFamily="18" charset="0"/>
                  <a:ea typeface="黑体" pitchFamily="2" charset="-122"/>
                </a:rPr>
                <a:t>输出数据</a:t>
              </a:r>
            </a:p>
          </p:txBody>
        </p:sp>
        <p:sp>
          <p:nvSpPr>
            <p:cNvPr id="53335" name="Line 20"/>
            <p:cNvSpPr>
              <a:spLocks noChangeShapeType="1"/>
            </p:cNvSpPr>
            <p:nvPr/>
          </p:nvSpPr>
          <p:spPr bwMode="auto">
            <a:xfrm>
              <a:off x="4318" y="3160"/>
              <a:ext cx="336" cy="0"/>
            </a:xfrm>
            <a:prstGeom prst="line">
              <a:avLst/>
            </a:prstGeom>
            <a:noFill/>
            <a:ln w="38100">
              <a:solidFill>
                <a:srgbClr val="3333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8" name="Group 21"/>
          <p:cNvGrpSpPr>
            <a:grpSpLocks/>
          </p:cNvGrpSpPr>
          <p:nvPr/>
        </p:nvGrpSpPr>
        <p:grpSpPr bwMode="auto">
          <a:xfrm>
            <a:off x="646113" y="4579938"/>
            <a:ext cx="850900" cy="727075"/>
            <a:chOff x="407" y="2931"/>
            <a:chExt cx="536" cy="458"/>
          </a:xfrm>
        </p:grpSpPr>
        <p:sp>
          <p:nvSpPr>
            <p:cNvPr id="53332" name="AutoShape 22"/>
            <p:cNvSpPr>
              <a:spLocks noChangeArrowheads="1"/>
            </p:cNvSpPr>
            <p:nvPr/>
          </p:nvSpPr>
          <p:spPr bwMode="auto">
            <a:xfrm>
              <a:off x="407" y="2931"/>
              <a:ext cx="536" cy="458"/>
            </a:xfrm>
            <a:prstGeom prst="cube">
              <a:avLst>
                <a:gd name="adj" fmla="val 13069"/>
              </a:avLst>
            </a:prstGeom>
            <a:solidFill>
              <a:srgbClr val="FFFF66"/>
            </a:solidFill>
            <a:ln w="9525">
              <a:solidFill>
                <a:schemeClr val="tx1"/>
              </a:solidFill>
              <a:miter lim="800000"/>
              <a:headEnd/>
              <a:tailEnd/>
            </a:ln>
          </p:spPr>
          <p:txBody>
            <a:bodyPr wrap="none" anchor="ctr"/>
            <a:lstStyle/>
            <a:p>
              <a:endParaRPr lang="zh-CN" altLang="en-US"/>
            </a:p>
          </p:txBody>
        </p:sp>
        <p:sp>
          <p:nvSpPr>
            <p:cNvPr id="53333" name="Rectangle 23"/>
            <p:cNvSpPr>
              <a:spLocks noChangeArrowheads="1"/>
            </p:cNvSpPr>
            <p:nvPr/>
          </p:nvSpPr>
          <p:spPr bwMode="auto">
            <a:xfrm>
              <a:off x="449" y="3059"/>
              <a:ext cx="447"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a:solidFill>
                    <a:srgbClr val="333399"/>
                  </a:solidFill>
                  <a:latin typeface="Times New Roman" pitchFamily="18" charset="0"/>
                  <a:ea typeface="黑体" pitchFamily="2" charset="-122"/>
                </a:rPr>
                <a:t>源点</a:t>
              </a:r>
            </a:p>
          </p:txBody>
        </p:sp>
      </p:grpSp>
      <p:grpSp>
        <p:nvGrpSpPr>
          <p:cNvPr id="9" name="Group 24"/>
          <p:cNvGrpSpPr>
            <a:grpSpLocks/>
          </p:cNvGrpSpPr>
          <p:nvPr/>
        </p:nvGrpSpPr>
        <p:grpSpPr bwMode="auto">
          <a:xfrm>
            <a:off x="7388225" y="4579938"/>
            <a:ext cx="850900" cy="727075"/>
            <a:chOff x="4654" y="2931"/>
            <a:chExt cx="536" cy="458"/>
          </a:xfrm>
        </p:grpSpPr>
        <p:sp>
          <p:nvSpPr>
            <p:cNvPr id="53330" name="AutoShape 25"/>
            <p:cNvSpPr>
              <a:spLocks noChangeArrowheads="1"/>
            </p:cNvSpPr>
            <p:nvPr/>
          </p:nvSpPr>
          <p:spPr bwMode="auto">
            <a:xfrm>
              <a:off x="4654" y="2931"/>
              <a:ext cx="536" cy="458"/>
            </a:xfrm>
            <a:prstGeom prst="cube">
              <a:avLst>
                <a:gd name="adj" fmla="val 13069"/>
              </a:avLst>
            </a:prstGeom>
            <a:solidFill>
              <a:srgbClr val="FFCCFF"/>
            </a:solidFill>
            <a:ln w="9525">
              <a:solidFill>
                <a:schemeClr val="tx1"/>
              </a:solidFill>
              <a:miter lim="800000"/>
              <a:headEnd/>
              <a:tailEnd/>
            </a:ln>
          </p:spPr>
          <p:txBody>
            <a:bodyPr wrap="none" anchor="ctr"/>
            <a:lstStyle/>
            <a:p>
              <a:endParaRPr lang="zh-CN" altLang="en-US"/>
            </a:p>
          </p:txBody>
        </p:sp>
        <p:sp>
          <p:nvSpPr>
            <p:cNvPr id="53331" name="Rectangle 26"/>
            <p:cNvSpPr>
              <a:spLocks noChangeArrowheads="1"/>
            </p:cNvSpPr>
            <p:nvPr/>
          </p:nvSpPr>
          <p:spPr bwMode="auto">
            <a:xfrm>
              <a:off x="4699" y="3068"/>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a:solidFill>
                    <a:srgbClr val="333399"/>
                  </a:solidFill>
                  <a:latin typeface="Times New Roman" pitchFamily="18" charset="0"/>
                  <a:ea typeface="黑体" pitchFamily="2" charset="-122"/>
                </a:rPr>
                <a:t>终点</a:t>
              </a:r>
            </a:p>
          </p:txBody>
        </p:sp>
      </p:grpSp>
      <p:grpSp>
        <p:nvGrpSpPr>
          <p:cNvPr id="10" name="Group 27"/>
          <p:cNvGrpSpPr>
            <a:grpSpLocks/>
          </p:cNvGrpSpPr>
          <p:nvPr/>
        </p:nvGrpSpPr>
        <p:grpSpPr bwMode="auto">
          <a:xfrm>
            <a:off x="1949450" y="4579938"/>
            <a:ext cx="922338" cy="727075"/>
            <a:chOff x="1228" y="2931"/>
            <a:chExt cx="581" cy="458"/>
          </a:xfrm>
        </p:grpSpPr>
        <p:sp>
          <p:nvSpPr>
            <p:cNvPr id="53328" name="AutoShape 28"/>
            <p:cNvSpPr>
              <a:spLocks noChangeArrowheads="1"/>
            </p:cNvSpPr>
            <p:nvPr/>
          </p:nvSpPr>
          <p:spPr bwMode="auto">
            <a:xfrm>
              <a:off x="1256" y="2931"/>
              <a:ext cx="537" cy="458"/>
            </a:xfrm>
            <a:prstGeom prst="cube">
              <a:avLst>
                <a:gd name="adj" fmla="val 13069"/>
              </a:avLst>
            </a:prstGeom>
            <a:solidFill>
              <a:srgbClr val="FFFF66"/>
            </a:solidFill>
            <a:ln w="9525">
              <a:solidFill>
                <a:schemeClr val="tx1"/>
              </a:solidFill>
              <a:miter lim="800000"/>
              <a:headEnd/>
              <a:tailEnd/>
            </a:ln>
          </p:spPr>
          <p:txBody>
            <a:bodyPr wrap="none" anchor="ctr"/>
            <a:lstStyle/>
            <a:p>
              <a:endParaRPr lang="zh-CN" altLang="en-US"/>
            </a:p>
          </p:txBody>
        </p:sp>
        <p:sp>
          <p:nvSpPr>
            <p:cNvPr id="53329" name="Rectangle 29"/>
            <p:cNvSpPr>
              <a:spLocks noChangeArrowheads="1"/>
            </p:cNvSpPr>
            <p:nvPr/>
          </p:nvSpPr>
          <p:spPr bwMode="auto">
            <a:xfrm>
              <a:off x="1228" y="3068"/>
              <a:ext cx="581"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a:solidFill>
                    <a:srgbClr val="333399"/>
                  </a:solidFill>
                  <a:latin typeface="Times New Roman" pitchFamily="18" charset="0"/>
                  <a:ea typeface="黑体" pitchFamily="2" charset="-122"/>
                </a:rPr>
                <a:t>发送器</a:t>
              </a:r>
            </a:p>
          </p:txBody>
        </p:sp>
      </p:grpSp>
      <p:grpSp>
        <p:nvGrpSpPr>
          <p:cNvPr id="11" name="Group 30"/>
          <p:cNvGrpSpPr>
            <a:grpSpLocks/>
          </p:cNvGrpSpPr>
          <p:nvPr/>
        </p:nvGrpSpPr>
        <p:grpSpPr bwMode="auto">
          <a:xfrm>
            <a:off x="5997575" y="4579938"/>
            <a:ext cx="922338" cy="727075"/>
            <a:chOff x="3778" y="2931"/>
            <a:chExt cx="581" cy="458"/>
          </a:xfrm>
        </p:grpSpPr>
        <p:sp>
          <p:nvSpPr>
            <p:cNvPr id="53326" name="AutoShape 31"/>
            <p:cNvSpPr>
              <a:spLocks noChangeArrowheads="1"/>
            </p:cNvSpPr>
            <p:nvPr/>
          </p:nvSpPr>
          <p:spPr bwMode="auto">
            <a:xfrm>
              <a:off x="3805" y="2931"/>
              <a:ext cx="535" cy="458"/>
            </a:xfrm>
            <a:prstGeom prst="cube">
              <a:avLst>
                <a:gd name="adj" fmla="val 13069"/>
              </a:avLst>
            </a:prstGeom>
            <a:solidFill>
              <a:srgbClr val="FFCCFF"/>
            </a:solidFill>
            <a:ln w="9525">
              <a:solidFill>
                <a:schemeClr val="tx1"/>
              </a:solidFill>
              <a:miter lim="800000"/>
              <a:headEnd/>
              <a:tailEnd/>
            </a:ln>
          </p:spPr>
          <p:txBody>
            <a:bodyPr wrap="none" anchor="ctr"/>
            <a:lstStyle/>
            <a:p>
              <a:endParaRPr lang="zh-CN" altLang="en-US"/>
            </a:p>
          </p:txBody>
        </p:sp>
        <p:sp>
          <p:nvSpPr>
            <p:cNvPr id="53327" name="Rectangle 32"/>
            <p:cNvSpPr>
              <a:spLocks noChangeArrowheads="1"/>
            </p:cNvSpPr>
            <p:nvPr/>
          </p:nvSpPr>
          <p:spPr bwMode="auto">
            <a:xfrm>
              <a:off x="3778" y="3059"/>
              <a:ext cx="581"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a:solidFill>
                    <a:srgbClr val="333399"/>
                  </a:solidFill>
                  <a:latin typeface="Times New Roman" pitchFamily="18" charset="0"/>
                  <a:ea typeface="黑体" pitchFamily="2" charset="-122"/>
                </a:rPr>
                <a:t>接收器</a:t>
              </a:r>
            </a:p>
          </p:txBody>
        </p:sp>
      </p:grpSp>
      <p:sp>
        <p:nvSpPr>
          <p:cNvPr id="53261" name="Line 33"/>
          <p:cNvSpPr>
            <a:spLocks noChangeShapeType="1"/>
          </p:cNvSpPr>
          <p:nvPr/>
        </p:nvSpPr>
        <p:spPr bwMode="auto">
          <a:xfrm>
            <a:off x="2560638" y="3167063"/>
            <a:ext cx="347980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62" name="Line 34"/>
          <p:cNvSpPr>
            <a:spLocks noChangeShapeType="1"/>
          </p:cNvSpPr>
          <p:nvPr/>
        </p:nvSpPr>
        <p:spPr bwMode="auto">
          <a:xfrm>
            <a:off x="1355725" y="3167063"/>
            <a:ext cx="847725" cy="3175"/>
          </a:xfrm>
          <a:prstGeom prst="line">
            <a:avLst/>
          </a:prstGeom>
          <a:noFill/>
          <a:ln w="76200" cmpd="tri">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63" name="Rectangle 35"/>
          <p:cNvSpPr>
            <a:spLocks noChangeArrowheads="1"/>
          </p:cNvSpPr>
          <p:nvPr/>
        </p:nvSpPr>
        <p:spPr bwMode="auto">
          <a:xfrm>
            <a:off x="1692275" y="3384550"/>
            <a:ext cx="1354138"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a:solidFill>
                  <a:srgbClr val="333399"/>
                </a:solidFill>
                <a:latin typeface="Arial" charset="0"/>
                <a:ea typeface="黑体" pitchFamily="2" charset="-122"/>
              </a:rPr>
              <a:t>调制解调器</a:t>
            </a:r>
          </a:p>
        </p:txBody>
      </p:sp>
      <p:sp>
        <p:nvSpPr>
          <p:cNvPr id="53264" name="Line 36"/>
          <p:cNvSpPr>
            <a:spLocks noChangeShapeType="1"/>
          </p:cNvSpPr>
          <p:nvPr/>
        </p:nvSpPr>
        <p:spPr bwMode="auto">
          <a:xfrm>
            <a:off x="6607175" y="3167063"/>
            <a:ext cx="922338" cy="0"/>
          </a:xfrm>
          <a:prstGeom prst="line">
            <a:avLst/>
          </a:prstGeom>
          <a:noFill/>
          <a:ln w="76200" cmpd="tri">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3265" name="Group 37"/>
          <p:cNvGrpSpPr>
            <a:grpSpLocks/>
          </p:cNvGrpSpPr>
          <p:nvPr/>
        </p:nvGrpSpPr>
        <p:grpSpPr bwMode="auto">
          <a:xfrm>
            <a:off x="3635375" y="2635250"/>
            <a:ext cx="1582738" cy="1009650"/>
            <a:chOff x="385" y="2795"/>
            <a:chExt cx="1769" cy="816"/>
          </a:xfrm>
        </p:grpSpPr>
        <p:sp>
          <p:nvSpPr>
            <p:cNvPr id="53309" name="Oval 38"/>
            <p:cNvSpPr>
              <a:spLocks noChangeArrowheads="1"/>
            </p:cNvSpPr>
            <p:nvPr/>
          </p:nvSpPr>
          <p:spPr bwMode="auto">
            <a:xfrm>
              <a:off x="1590" y="3061"/>
              <a:ext cx="554" cy="249"/>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310" name="Oval 39"/>
            <p:cNvSpPr>
              <a:spLocks noChangeArrowheads="1"/>
            </p:cNvSpPr>
            <p:nvPr/>
          </p:nvSpPr>
          <p:spPr bwMode="auto">
            <a:xfrm>
              <a:off x="928" y="3274"/>
              <a:ext cx="884" cy="337"/>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311" name="Oval 40"/>
            <p:cNvSpPr>
              <a:spLocks noChangeArrowheads="1"/>
            </p:cNvSpPr>
            <p:nvPr/>
          </p:nvSpPr>
          <p:spPr bwMode="auto">
            <a:xfrm>
              <a:off x="502" y="3204"/>
              <a:ext cx="586" cy="28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312" name="Oval 41"/>
            <p:cNvSpPr>
              <a:spLocks noChangeArrowheads="1"/>
            </p:cNvSpPr>
            <p:nvPr/>
          </p:nvSpPr>
          <p:spPr bwMode="auto">
            <a:xfrm>
              <a:off x="385" y="3084"/>
              <a:ext cx="383" cy="25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313" name="Oval 42"/>
            <p:cNvSpPr>
              <a:spLocks noChangeArrowheads="1"/>
            </p:cNvSpPr>
            <p:nvPr/>
          </p:nvSpPr>
          <p:spPr bwMode="auto">
            <a:xfrm>
              <a:off x="566" y="2884"/>
              <a:ext cx="577" cy="322"/>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314" name="Oval 43"/>
            <p:cNvSpPr>
              <a:spLocks noChangeArrowheads="1"/>
            </p:cNvSpPr>
            <p:nvPr/>
          </p:nvSpPr>
          <p:spPr bwMode="auto">
            <a:xfrm>
              <a:off x="992" y="2795"/>
              <a:ext cx="758"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315" name="Oval 44"/>
            <p:cNvSpPr>
              <a:spLocks noChangeArrowheads="1"/>
            </p:cNvSpPr>
            <p:nvPr/>
          </p:nvSpPr>
          <p:spPr bwMode="auto">
            <a:xfrm>
              <a:off x="1505" y="2891"/>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316" name="Oval 45"/>
            <p:cNvSpPr>
              <a:spLocks noChangeArrowheads="1"/>
            </p:cNvSpPr>
            <p:nvPr/>
          </p:nvSpPr>
          <p:spPr bwMode="auto">
            <a:xfrm>
              <a:off x="704" y="2987"/>
              <a:ext cx="1141" cy="417"/>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317" name="Oval 46"/>
            <p:cNvSpPr>
              <a:spLocks noChangeArrowheads="1"/>
            </p:cNvSpPr>
            <p:nvPr/>
          </p:nvSpPr>
          <p:spPr bwMode="auto">
            <a:xfrm rot="1336630">
              <a:off x="1474" y="3067"/>
              <a:ext cx="555" cy="417"/>
            </a:xfrm>
            <a:prstGeom prst="ellipse">
              <a:avLst/>
            </a:prstGeom>
            <a:solidFill>
              <a:srgbClr val="DDDDDD"/>
            </a:solidFill>
            <a:ln>
              <a:noFill/>
            </a:ln>
            <a:effectLst>
              <a:outerShdw dist="40161" dir="4293903"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318" name="Oval 47"/>
            <p:cNvSpPr>
              <a:spLocks noChangeArrowheads="1"/>
            </p:cNvSpPr>
            <p:nvPr/>
          </p:nvSpPr>
          <p:spPr bwMode="auto">
            <a:xfrm>
              <a:off x="1004" y="2810"/>
              <a:ext cx="756" cy="322"/>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319" name="Oval 48"/>
            <p:cNvSpPr>
              <a:spLocks noChangeArrowheads="1"/>
            </p:cNvSpPr>
            <p:nvPr/>
          </p:nvSpPr>
          <p:spPr bwMode="auto">
            <a:xfrm>
              <a:off x="577" y="2899"/>
              <a:ext cx="575" cy="319"/>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320" name="Oval 49"/>
            <p:cNvSpPr>
              <a:spLocks noChangeArrowheads="1"/>
            </p:cNvSpPr>
            <p:nvPr/>
          </p:nvSpPr>
          <p:spPr bwMode="auto">
            <a:xfrm>
              <a:off x="396" y="3100"/>
              <a:ext cx="383" cy="254"/>
            </a:xfrm>
            <a:prstGeom prst="ellipse">
              <a:avLst/>
            </a:prstGeom>
            <a:solidFill>
              <a:srgbClr val="DDDDDD"/>
            </a:solidFill>
            <a:ln>
              <a:noFill/>
            </a:ln>
            <a:effectLst>
              <a:outerShdw dist="63500" dir="3187806"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321" name="Oval 50"/>
            <p:cNvSpPr>
              <a:spLocks noChangeArrowheads="1"/>
            </p:cNvSpPr>
            <p:nvPr/>
          </p:nvSpPr>
          <p:spPr bwMode="auto">
            <a:xfrm>
              <a:off x="1515" y="2908"/>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322" name="Oval 51"/>
            <p:cNvSpPr>
              <a:spLocks noChangeArrowheads="1"/>
            </p:cNvSpPr>
            <p:nvPr/>
          </p:nvSpPr>
          <p:spPr bwMode="auto">
            <a:xfrm>
              <a:off x="1599" y="3075"/>
              <a:ext cx="555" cy="249"/>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323" name="Oval 52"/>
            <p:cNvSpPr>
              <a:spLocks noChangeArrowheads="1"/>
            </p:cNvSpPr>
            <p:nvPr/>
          </p:nvSpPr>
          <p:spPr bwMode="auto">
            <a:xfrm>
              <a:off x="715" y="3003"/>
              <a:ext cx="1141" cy="417"/>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324" name="Oval 53"/>
            <p:cNvSpPr>
              <a:spLocks noChangeArrowheads="1"/>
            </p:cNvSpPr>
            <p:nvPr/>
          </p:nvSpPr>
          <p:spPr bwMode="auto">
            <a:xfrm>
              <a:off x="513" y="3218"/>
              <a:ext cx="586" cy="281"/>
            </a:xfrm>
            <a:prstGeom prst="ellipse">
              <a:avLst/>
            </a:prstGeom>
            <a:solidFill>
              <a:srgbClr val="DDDDDD"/>
            </a:solidFill>
            <a:ln>
              <a:noFill/>
            </a:ln>
            <a:effectLst>
              <a:outerShdw dist="113592" dir="20006097"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325" name="Freeform 54"/>
            <p:cNvSpPr>
              <a:spLocks/>
            </p:cNvSpPr>
            <p:nvPr/>
          </p:nvSpPr>
          <p:spPr bwMode="auto">
            <a:xfrm>
              <a:off x="567" y="2924"/>
              <a:ext cx="1451" cy="597"/>
            </a:xfrm>
            <a:custGeom>
              <a:avLst/>
              <a:gdLst>
                <a:gd name="T0" fmla="*/ 0 w 1447"/>
                <a:gd name="T1" fmla="*/ 1 h 1128"/>
                <a:gd name="T2" fmla="*/ 80 w 1447"/>
                <a:gd name="T3" fmla="*/ 1 h 1128"/>
                <a:gd name="T4" fmla="*/ 56 w 1447"/>
                <a:gd name="T5" fmla="*/ 1 h 1128"/>
                <a:gd name="T6" fmla="*/ 24 w 1447"/>
                <a:gd name="T7" fmla="*/ 1 h 1128"/>
                <a:gd name="T8" fmla="*/ 40 w 1447"/>
                <a:gd name="T9" fmla="*/ 1 h 1128"/>
                <a:gd name="T10" fmla="*/ 64 w 1447"/>
                <a:gd name="T11" fmla="*/ 1 h 1128"/>
                <a:gd name="T12" fmla="*/ 96 w 1447"/>
                <a:gd name="T13" fmla="*/ 1 h 1128"/>
                <a:gd name="T14" fmla="*/ 104 w 1447"/>
                <a:gd name="T15" fmla="*/ 1 h 1128"/>
                <a:gd name="T16" fmla="*/ 152 w 1447"/>
                <a:gd name="T17" fmla="*/ 1 h 1128"/>
                <a:gd name="T18" fmla="*/ 168 w 1447"/>
                <a:gd name="T19" fmla="*/ 1 h 1128"/>
                <a:gd name="T20" fmla="*/ 211 w 1447"/>
                <a:gd name="T21" fmla="*/ 1 h 1128"/>
                <a:gd name="T22" fmla="*/ 299 w 1447"/>
                <a:gd name="T23" fmla="*/ 1 h 1128"/>
                <a:gd name="T24" fmla="*/ 339 w 1447"/>
                <a:gd name="T25" fmla="*/ 1 h 1128"/>
                <a:gd name="T26" fmla="*/ 363 w 1447"/>
                <a:gd name="T27" fmla="*/ 1 h 1128"/>
                <a:gd name="T28" fmla="*/ 435 w 1447"/>
                <a:gd name="T29" fmla="*/ 1 h 1128"/>
                <a:gd name="T30" fmla="*/ 515 w 1447"/>
                <a:gd name="T31" fmla="*/ 0 h 1128"/>
                <a:gd name="T32" fmla="*/ 830 w 1447"/>
                <a:gd name="T33" fmla="*/ 1 h 1128"/>
                <a:gd name="T34" fmla="*/ 1089 w 1447"/>
                <a:gd name="T35" fmla="*/ 1 h 1128"/>
                <a:gd name="T36" fmla="*/ 1113 w 1447"/>
                <a:gd name="T37" fmla="*/ 1 h 1128"/>
                <a:gd name="T38" fmla="*/ 1137 w 1447"/>
                <a:gd name="T39" fmla="*/ 1 h 1128"/>
                <a:gd name="T40" fmla="*/ 1257 w 1447"/>
                <a:gd name="T41" fmla="*/ 1 h 1128"/>
                <a:gd name="T42" fmla="*/ 1340 w 1447"/>
                <a:gd name="T43" fmla="*/ 1 h 1128"/>
                <a:gd name="T44" fmla="*/ 1388 w 1447"/>
                <a:gd name="T45" fmla="*/ 1 h 1128"/>
                <a:gd name="T46" fmla="*/ 1404 w 1447"/>
                <a:gd name="T47" fmla="*/ 1 h 1128"/>
                <a:gd name="T48" fmla="*/ 1436 w 1447"/>
                <a:gd name="T49" fmla="*/ 1 h 1128"/>
                <a:gd name="T50" fmla="*/ 1460 w 1447"/>
                <a:gd name="T51" fmla="*/ 1 h 1128"/>
                <a:gd name="T52" fmla="*/ 1476 w 1447"/>
                <a:gd name="T53" fmla="*/ 1 h 1128"/>
                <a:gd name="T54" fmla="*/ 1476 w 1447"/>
                <a:gd name="T55" fmla="*/ 1 h 1128"/>
                <a:gd name="T56" fmla="*/ 1460 w 1447"/>
                <a:gd name="T57" fmla="*/ 1 h 1128"/>
                <a:gd name="T58" fmla="*/ 1412 w 1447"/>
                <a:gd name="T59" fmla="*/ 1 h 1128"/>
                <a:gd name="T60" fmla="*/ 1396 w 1447"/>
                <a:gd name="T61" fmla="*/ 1 h 1128"/>
                <a:gd name="T62" fmla="*/ 1348 w 1447"/>
                <a:gd name="T63" fmla="*/ 1 h 1128"/>
                <a:gd name="T64" fmla="*/ 1249 w 1447"/>
                <a:gd name="T65" fmla="*/ 1 h 1128"/>
                <a:gd name="T66" fmla="*/ 1201 w 1447"/>
                <a:gd name="T67" fmla="*/ 1 h 1128"/>
                <a:gd name="T68" fmla="*/ 1145 w 1447"/>
                <a:gd name="T69" fmla="*/ 1 h 1128"/>
                <a:gd name="T70" fmla="*/ 451 w 1447"/>
                <a:gd name="T71" fmla="*/ 1 h 1128"/>
                <a:gd name="T72" fmla="*/ 371 w 1447"/>
                <a:gd name="T73" fmla="*/ 1 h 1128"/>
                <a:gd name="T74" fmla="*/ 315 w 1447"/>
                <a:gd name="T75" fmla="*/ 1 h 1128"/>
                <a:gd name="T76" fmla="*/ 251 w 1447"/>
                <a:gd name="T77" fmla="*/ 1 h 1128"/>
                <a:gd name="T78" fmla="*/ 211 w 1447"/>
                <a:gd name="T79" fmla="*/ 1 h 1128"/>
                <a:gd name="T80" fmla="*/ 120 w 1447"/>
                <a:gd name="T81" fmla="*/ 1 h 1128"/>
                <a:gd name="T82" fmla="*/ 56 w 1447"/>
                <a:gd name="T83" fmla="*/ 1 h 1128"/>
                <a:gd name="T84" fmla="*/ 16 w 1447"/>
                <a:gd name="T85" fmla="*/ 1 h 1128"/>
                <a:gd name="T86" fmla="*/ 8 w 1447"/>
                <a:gd name="T87" fmla="*/ 1 h 1128"/>
                <a:gd name="T88" fmla="*/ 0 w 1447"/>
                <a:gd name="T89" fmla="*/ 1 h 11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7"/>
                <a:gd name="T136" fmla="*/ 0 h 1128"/>
                <a:gd name="T137" fmla="*/ 1447 w 1447"/>
                <a:gd name="T138" fmla="*/ 1128 h 11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endParaRPr lang="zh-CN" altLang="en-US"/>
            </a:p>
          </p:txBody>
        </p:sp>
      </p:grpSp>
      <p:sp>
        <p:nvSpPr>
          <p:cNvPr id="53266" name="Rectangle 55"/>
          <p:cNvSpPr>
            <a:spLocks noChangeArrowheads="1"/>
          </p:cNvSpPr>
          <p:nvPr/>
        </p:nvSpPr>
        <p:spPr bwMode="auto">
          <a:xfrm>
            <a:off x="684213" y="3457575"/>
            <a:ext cx="869950"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en-US" altLang="zh-CN">
                <a:solidFill>
                  <a:srgbClr val="333399"/>
                </a:solidFill>
                <a:latin typeface="Arial" charset="0"/>
                <a:ea typeface="黑体" pitchFamily="2" charset="-122"/>
              </a:rPr>
              <a:t>PC </a:t>
            </a:r>
            <a:r>
              <a:rPr kumimoji="1" lang="zh-CN" altLang="en-US">
                <a:solidFill>
                  <a:srgbClr val="333399"/>
                </a:solidFill>
                <a:latin typeface="Arial" charset="0"/>
                <a:ea typeface="黑体" pitchFamily="2" charset="-122"/>
              </a:rPr>
              <a:t>机</a:t>
            </a:r>
          </a:p>
        </p:txBody>
      </p:sp>
      <p:sp>
        <p:nvSpPr>
          <p:cNvPr id="53267" name="Rectangle 56"/>
          <p:cNvSpPr>
            <a:spLocks noChangeArrowheads="1"/>
          </p:cNvSpPr>
          <p:nvPr/>
        </p:nvSpPr>
        <p:spPr bwMode="auto">
          <a:xfrm>
            <a:off x="3811588" y="2992438"/>
            <a:ext cx="13239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a:solidFill>
                  <a:srgbClr val="333399"/>
                </a:solidFill>
                <a:latin typeface="Times New Roman" pitchFamily="18" charset="0"/>
                <a:ea typeface="黑体" pitchFamily="2" charset="-122"/>
              </a:rPr>
              <a:t>公用电话网</a:t>
            </a:r>
          </a:p>
        </p:txBody>
      </p:sp>
      <p:pic>
        <p:nvPicPr>
          <p:cNvPr id="53268" name="Picture 5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3900" y="2928938"/>
            <a:ext cx="852488"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69" name="Picture 58"/>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8988" y="2782888"/>
            <a:ext cx="708025"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sp>
        <p:nvSpPr>
          <p:cNvPr id="53270" name="Rectangle 59"/>
          <p:cNvSpPr>
            <a:spLocks noChangeArrowheads="1"/>
          </p:cNvSpPr>
          <p:nvPr/>
        </p:nvSpPr>
        <p:spPr bwMode="auto">
          <a:xfrm>
            <a:off x="5684838" y="3413125"/>
            <a:ext cx="1347787"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a:solidFill>
                  <a:srgbClr val="333399"/>
                </a:solidFill>
                <a:latin typeface="Arial" charset="0"/>
                <a:ea typeface="黑体" pitchFamily="2" charset="-122"/>
              </a:rPr>
              <a:t>调制解调器</a:t>
            </a:r>
          </a:p>
        </p:txBody>
      </p:sp>
      <p:grpSp>
        <p:nvGrpSpPr>
          <p:cNvPr id="53271" name="Group 60"/>
          <p:cNvGrpSpPr>
            <a:grpSpLocks/>
          </p:cNvGrpSpPr>
          <p:nvPr/>
        </p:nvGrpSpPr>
        <p:grpSpPr bwMode="auto">
          <a:xfrm>
            <a:off x="2774950" y="2733675"/>
            <a:ext cx="652463" cy="339725"/>
            <a:chOff x="2315" y="3965"/>
            <a:chExt cx="496" cy="254"/>
          </a:xfrm>
        </p:grpSpPr>
        <p:sp>
          <p:nvSpPr>
            <p:cNvPr id="53305" name="Freeform 61"/>
            <p:cNvSpPr>
              <a:spLocks/>
            </p:cNvSpPr>
            <p:nvPr/>
          </p:nvSpPr>
          <p:spPr bwMode="auto">
            <a:xfrm>
              <a:off x="2315" y="4051"/>
              <a:ext cx="92" cy="89"/>
            </a:xfrm>
            <a:custGeom>
              <a:avLst/>
              <a:gdLst>
                <a:gd name="T0" fmla="*/ 0 w 552"/>
                <a:gd name="T1" fmla="*/ 0 h 535"/>
                <a:gd name="T2" fmla="*/ 0 w 552"/>
                <a:gd name="T3" fmla="*/ 0 h 535"/>
                <a:gd name="T4" fmla="*/ 0 w 552"/>
                <a:gd name="T5" fmla="*/ 0 h 535"/>
                <a:gd name="T6" fmla="*/ 0 w 552"/>
                <a:gd name="T7" fmla="*/ 0 h 535"/>
                <a:gd name="T8" fmla="*/ 0 w 552"/>
                <a:gd name="T9" fmla="*/ 0 h 535"/>
                <a:gd name="T10" fmla="*/ 0 w 552"/>
                <a:gd name="T11" fmla="*/ 0 h 535"/>
                <a:gd name="T12" fmla="*/ 0 w 552"/>
                <a:gd name="T13" fmla="*/ 0 h 535"/>
                <a:gd name="T14" fmla="*/ 0 w 552"/>
                <a:gd name="T15" fmla="*/ 0 h 535"/>
                <a:gd name="T16" fmla="*/ 0 w 552"/>
                <a:gd name="T17" fmla="*/ 0 h 535"/>
                <a:gd name="T18" fmla="*/ 0 w 552"/>
                <a:gd name="T19" fmla="*/ 0 h 535"/>
                <a:gd name="T20" fmla="*/ 0 w 552"/>
                <a:gd name="T21" fmla="*/ 0 h 535"/>
                <a:gd name="T22" fmla="*/ 0 w 552"/>
                <a:gd name="T23" fmla="*/ 0 h 535"/>
                <a:gd name="T24" fmla="*/ 0 w 552"/>
                <a:gd name="T25" fmla="*/ 0 h 535"/>
                <a:gd name="T26" fmla="*/ 0 w 552"/>
                <a:gd name="T27" fmla="*/ 0 h 535"/>
                <a:gd name="T28" fmla="*/ 0 w 552"/>
                <a:gd name="T29" fmla="*/ 0 h 535"/>
                <a:gd name="T30" fmla="*/ 0 w 552"/>
                <a:gd name="T31" fmla="*/ 0 h 535"/>
                <a:gd name="T32" fmla="*/ 0 w 552"/>
                <a:gd name="T33" fmla="*/ 0 h 535"/>
                <a:gd name="T34" fmla="*/ 0 w 552"/>
                <a:gd name="T35" fmla="*/ 0 h 535"/>
                <a:gd name="T36" fmla="*/ 0 w 552"/>
                <a:gd name="T37" fmla="*/ 0 h 535"/>
                <a:gd name="T38" fmla="*/ 0 w 552"/>
                <a:gd name="T39" fmla="*/ 0 h 535"/>
                <a:gd name="T40" fmla="*/ 0 w 552"/>
                <a:gd name="T41" fmla="*/ 0 h 535"/>
                <a:gd name="T42" fmla="*/ 0 w 552"/>
                <a:gd name="T43" fmla="*/ 0 h 535"/>
                <a:gd name="T44" fmla="*/ 0 w 552"/>
                <a:gd name="T45" fmla="*/ 0 h 535"/>
                <a:gd name="T46" fmla="*/ 0 w 552"/>
                <a:gd name="T47" fmla="*/ 0 h 535"/>
                <a:gd name="T48" fmla="*/ 0 w 552"/>
                <a:gd name="T49" fmla="*/ 0 h 535"/>
                <a:gd name="T50" fmla="*/ 0 w 552"/>
                <a:gd name="T51" fmla="*/ 0 h 535"/>
                <a:gd name="T52" fmla="*/ 0 w 552"/>
                <a:gd name="T53" fmla="*/ 0 h 535"/>
                <a:gd name="T54" fmla="*/ 0 w 552"/>
                <a:gd name="T55" fmla="*/ 0 h 535"/>
                <a:gd name="T56" fmla="*/ 0 w 552"/>
                <a:gd name="T57" fmla="*/ 0 h 535"/>
                <a:gd name="T58" fmla="*/ 0 w 552"/>
                <a:gd name="T59" fmla="*/ 0 h 535"/>
                <a:gd name="T60" fmla="*/ 0 w 552"/>
                <a:gd name="T61" fmla="*/ 0 h 535"/>
                <a:gd name="T62" fmla="*/ 0 w 552"/>
                <a:gd name="T63" fmla="*/ 0 h 535"/>
                <a:gd name="T64" fmla="*/ 0 w 552"/>
                <a:gd name="T65" fmla="*/ 0 h 535"/>
                <a:gd name="T66" fmla="*/ 0 w 552"/>
                <a:gd name="T67" fmla="*/ 0 h 535"/>
                <a:gd name="T68" fmla="*/ 0 w 552"/>
                <a:gd name="T69" fmla="*/ 0 h 535"/>
                <a:gd name="T70" fmla="*/ 0 w 552"/>
                <a:gd name="T71" fmla="*/ 0 h 535"/>
                <a:gd name="T72" fmla="*/ 0 w 552"/>
                <a:gd name="T73" fmla="*/ 0 h 535"/>
                <a:gd name="T74" fmla="*/ 0 w 552"/>
                <a:gd name="T75" fmla="*/ 0 h 53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52"/>
                <a:gd name="T115" fmla="*/ 0 h 535"/>
                <a:gd name="T116" fmla="*/ 552 w 552"/>
                <a:gd name="T117" fmla="*/ 535 h 53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28575">
              <a:solidFill>
                <a:srgbClr val="333399"/>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306" name="Freeform 62"/>
            <p:cNvSpPr>
              <a:spLocks/>
            </p:cNvSpPr>
            <p:nvPr/>
          </p:nvSpPr>
          <p:spPr bwMode="auto">
            <a:xfrm>
              <a:off x="2407" y="3965"/>
              <a:ext cx="157" cy="254"/>
            </a:xfrm>
            <a:custGeom>
              <a:avLst/>
              <a:gdLst>
                <a:gd name="T0" fmla="*/ 0 w 943"/>
                <a:gd name="T1" fmla="*/ 0 h 1524"/>
                <a:gd name="T2" fmla="*/ 0 w 943"/>
                <a:gd name="T3" fmla="*/ 0 h 1524"/>
                <a:gd name="T4" fmla="*/ 0 w 943"/>
                <a:gd name="T5" fmla="*/ 0 h 1524"/>
                <a:gd name="T6" fmla="*/ 0 w 943"/>
                <a:gd name="T7" fmla="*/ 0 h 1524"/>
                <a:gd name="T8" fmla="*/ 0 w 943"/>
                <a:gd name="T9" fmla="*/ 0 h 1524"/>
                <a:gd name="T10" fmla="*/ 0 w 943"/>
                <a:gd name="T11" fmla="*/ 0 h 1524"/>
                <a:gd name="T12" fmla="*/ 0 w 943"/>
                <a:gd name="T13" fmla="*/ 0 h 1524"/>
                <a:gd name="T14" fmla="*/ 0 w 943"/>
                <a:gd name="T15" fmla="*/ 0 h 1524"/>
                <a:gd name="T16" fmla="*/ 0 w 943"/>
                <a:gd name="T17" fmla="*/ 0 h 1524"/>
                <a:gd name="T18" fmla="*/ 0 w 943"/>
                <a:gd name="T19" fmla="*/ 0 h 1524"/>
                <a:gd name="T20" fmla="*/ 0 w 943"/>
                <a:gd name="T21" fmla="*/ 0 h 1524"/>
                <a:gd name="T22" fmla="*/ 0 w 943"/>
                <a:gd name="T23" fmla="*/ 0 h 1524"/>
                <a:gd name="T24" fmla="*/ 0 w 943"/>
                <a:gd name="T25" fmla="*/ 0 h 1524"/>
                <a:gd name="T26" fmla="*/ 0 w 943"/>
                <a:gd name="T27" fmla="*/ 0 h 1524"/>
                <a:gd name="T28" fmla="*/ 0 w 943"/>
                <a:gd name="T29" fmla="*/ 0 h 1524"/>
                <a:gd name="T30" fmla="*/ 0 w 943"/>
                <a:gd name="T31" fmla="*/ 0 h 1524"/>
                <a:gd name="T32" fmla="*/ 0 w 943"/>
                <a:gd name="T33" fmla="*/ 0 h 1524"/>
                <a:gd name="T34" fmla="*/ 0 w 943"/>
                <a:gd name="T35" fmla="*/ 0 h 1524"/>
                <a:gd name="T36" fmla="*/ 0 w 943"/>
                <a:gd name="T37" fmla="*/ 0 h 1524"/>
                <a:gd name="T38" fmla="*/ 0 w 943"/>
                <a:gd name="T39" fmla="*/ 0 h 1524"/>
                <a:gd name="T40" fmla="*/ 0 w 943"/>
                <a:gd name="T41" fmla="*/ 0 h 1524"/>
                <a:gd name="T42" fmla="*/ 0 w 943"/>
                <a:gd name="T43" fmla="*/ 0 h 1524"/>
                <a:gd name="T44" fmla="*/ 0 w 943"/>
                <a:gd name="T45" fmla="*/ 0 h 1524"/>
                <a:gd name="T46" fmla="*/ 0 w 943"/>
                <a:gd name="T47" fmla="*/ 0 h 1524"/>
                <a:gd name="T48" fmla="*/ 0 w 943"/>
                <a:gd name="T49" fmla="*/ 0 h 1524"/>
                <a:gd name="T50" fmla="*/ 0 w 943"/>
                <a:gd name="T51" fmla="*/ 0 h 1524"/>
                <a:gd name="T52" fmla="*/ 0 w 943"/>
                <a:gd name="T53" fmla="*/ 0 h 1524"/>
                <a:gd name="T54" fmla="*/ 0 w 943"/>
                <a:gd name="T55" fmla="*/ 0 h 1524"/>
                <a:gd name="T56" fmla="*/ 0 w 943"/>
                <a:gd name="T57" fmla="*/ 0 h 1524"/>
                <a:gd name="T58" fmla="*/ 0 w 943"/>
                <a:gd name="T59" fmla="*/ 0 h 1524"/>
                <a:gd name="T60" fmla="*/ 0 w 943"/>
                <a:gd name="T61" fmla="*/ 0 h 1524"/>
                <a:gd name="T62" fmla="*/ 0 w 943"/>
                <a:gd name="T63" fmla="*/ 0 h 1524"/>
                <a:gd name="T64" fmla="*/ 0 w 943"/>
                <a:gd name="T65" fmla="*/ 0 h 1524"/>
                <a:gd name="T66" fmla="*/ 0 w 943"/>
                <a:gd name="T67" fmla="*/ 0 h 1524"/>
                <a:gd name="T68" fmla="*/ 0 w 943"/>
                <a:gd name="T69" fmla="*/ 0 h 1524"/>
                <a:gd name="T70" fmla="*/ 0 w 943"/>
                <a:gd name="T71" fmla="*/ 0 h 1524"/>
                <a:gd name="T72" fmla="*/ 0 w 943"/>
                <a:gd name="T73" fmla="*/ 0 h 1524"/>
                <a:gd name="T74" fmla="*/ 0 w 943"/>
                <a:gd name="T75" fmla="*/ 0 h 1524"/>
                <a:gd name="T76" fmla="*/ 0 w 943"/>
                <a:gd name="T77" fmla="*/ 0 h 1524"/>
                <a:gd name="T78" fmla="*/ 0 w 943"/>
                <a:gd name="T79" fmla="*/ 0 h 1524"/>
                <a:gd name="T80" fmla="*/ 0 w 943"/>
                <a:gd name="T81" fmla="*/ 0 h 1524"/>
                <a:gd name="T82" fmla="*/ 0 w 943"/>
                <a:gd name="T83" fmla="*/ 0 h 1524"/>
                <a:gd name="T84" fmla="*/ 0 w 943"/>
                <a:gd name="T85" fmla="*/ 0 h 152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43"/>
                <a:gd name="T130" fmla="*/ 0 h 1524"/>
                <a:gd name="T131" fmla="*/ 943 w 943"/>
                <a:gd name="T132" fmla="*/ 1524 h 152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28575">
              <a:solidFill>
                <a:srgbClr val="333399"/>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307" name="Freeform 63"/>
            <p:cNvSpPr>
              <a:spLocks/>
            </p:cNvSpPr>
            <p:nvPr/>
          </p:nvSpPr>
          <p:spPr bwMode="auto">
            <a:xfrm>
              <a:off x="2719" y="4051"/>
              <a:ext cx="92" cy="89"/>
            </a:xfrm>
            <a:custGeom>
              <a:avLst/>
              <a:gdLst>
                <a:gd name="T0" fmla="*/ 0 w 551"/>
                <a:gd name="T1" fmla="*/ 0 h 535"/>
                <a:gd name="T2" fmla="*/ 0 w 551"/>
                <a:gd name="T3" fmla="*/ 0 h 535"/>
                <a:gd name="T4" fmla="*/ 0 w 551"/>
                <a:gd name="T5" fmla="*/ 0 h 535"/>
                <a:gd name="T6" fmla="*/ 0 w 551"/>
                <a:gd name="T7" fmla="*/ 0 h 535"/>
                <a:gd name="T8" fmla="*/ 0 w 551"/>
                <a:gd name="T9" fmla="*/ 0 h 535"/>
                <a:gd name="T10" fmla="*/ 0 w 551"/>
                <a:gd name="T11" fmla="*/ 0 h 535"/>
                <a:gd name="T12" fmla="*/ 0 w 551"/>
                <a:gd name="T13" fmla="*/ 0 h 535"/>
                <a:gd name="T14" fmla="*/ 0 w 551"/>
                <a:gd name="T15" fmla="*/ 0 h 535"/>
                <a:gd name="T16" fmla="*/ 0 w 551"/>
                <a:gd name="T17" fmla="*/ 0 h 535"/>
                <a:gd name="T18" fmla="*/ 0 w 551"/>
                <a:gd name="T19" fmla="*/ 0 h 535"/>
                <a:gd name="T20" fmla="*/ 0 w 551"/>
                <a:gd name="T21" fmla="*/ 0 h 535"/>
                <a:gd name="T22" fmla="*/ 0 w 551"/>
                <a:gd name="T23" fmla="*/ 0 h 535"/>
                <a:gd name="T24" fmla="*/ 0 w 551"/>
                <a:gd name="T25" fmla="*/ 0 h 535"/>
                <a:gd name="T26" fmla="*/ 0 w 551"/>
                <a:gd name="T27" fmla="*/ 0 h 535"/>
                <a:gd name="T28" fmla="*/ 0 w 551"/>
                <a:gd name="T29" fmla="*/ 0 h 535"/>
                <a:gd name="T30" fmla="*/ 0 w 551"/>
                <a:gd name="T31" fmla="*/ 0 h 535"/>
                <a:gd name="T32" fmla="*/ 0 w 551"/>
                <a:gd name="T33" fmla="*/ 0 h 535"/>
                <a:gd name="T34" fmla="*/ 0 w 551"/>
                <a:gd name="T35" fmla="*/ 0 h 535"/>
                <a:gd name="T36" fmla="*/ 0 w 551"/>
                <a:gd name="T37" fmla="*/ 0 h 535"/>
                <a:gd name="T38" fmla="*/ 0 w 551"/>
                <a:gd name="T39" fmla="*/ 0 h 535"/>
                <a:gd name="T40" fmla="*/ 0 w 551"/>
                <a:gd name="T41" fmla="*/ 0 h 535"/>
                <a:gd name="T42" fmla="*/ 0 w 551"/>
                <a:gd name="T43" fmla="*/ 0 h 535"/>
                <a:gd name="T44" fmla="*/ 0 w 551"/>
                <a:gd name="T45" fmla="*/ 0 h 535"/>
                <a:gd name="T46" fmla="*/ 0 w 551"/>
                <a:gd name="T47" fmla="*/ 0 h 535"/>
                <a:gd name="T48" fmla="*/ 0 w 551"/>
                <a:gd name="T49" fmla="*/ 0 h 535"/>
                <a:gd name="T50" fmla="*/ 0 w 551"/>
                <a:gd name="T51" fmla="*/ 0 h 535"/>
                <a:gd name="T52" fmla="*/ 0 w 551"/>
                <a:gd name="T53" fmla="*/ 0 h 535"/>
                <a:gd name="T54" fmla="*/ 0 w 551"/>
                <a:gd name="T55" fmla="*/ 0 h 535"/>
                <a:gd name="T56" fmla="*/ 0 w 551"/>
                <a:gd name="T57" fmla="*/ 0 h 535"/>
                <a:gd name="T58" fmla="*/ 0 w 551"/>
                <a:gd name="T59" fmla="*/ 0 h 535"/>
                <a:gd name="T60" fmla="*/ 0 w 551"/>
                <a:gd name="T61" fmla="*/ 0 h 535"/>
                <a:gd name="T62" fmla="*/ 0 w 551"/>
                <a:gd name="T63" fmla="*/ 0 h 535"/>
                <a:gd name="T64" fmla="*/ 0 w 551"/>
                <a:gd name="T65" fmla="*/ 0 h 535"/>
                <a:gd name="T66" fmla="*/ 0 w 551"/>
                <a:gd name="T67" fmla="*/ 0 h 535"/>
                <a:gd name="T68" fmla="*/ 0 w 551"/>
                <a:gd name="T69" fmla="*/ 0 h 535"/>
                <a:gd name="T70" fmla="*/ 0 w 551"/>
                <a:gd name="T71" fmla="*/ 0 h 535"/>
                <a:gd name="T72" fmla="*/ 0 w 551"/>
                <a:gd name="T73" fmla="*/ 0 h 535"/>
                <a:gd name="T74" fmla="*/ 0 w 551"/>
                <a:gd name="T75" fmla="*/ 0 h 53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51"/>
                <a:gd name="T115" fmla="*/ 0 h 535"/>
                <a:gd name="T116" fmla="*/ 551 w 551"/>
                <a:gd name="T117" fmla="*/ 535 h 53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28575">
              <a:solidFill>
                <a:srgbClr val="333399"/>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308" name="Freeform 64"/>
            <p:cNvSpPr>
              <a:spLocks/>
            </p:cNvSpPr>
            <p:nvPr/>
          </p:nvSpPr>
          <p:spPr bwMode="auto">
            <a:xfrm>
              <a:off x="2562" y="3965"/>
              <a:ext cx="157" cy="254"/>
            </a:xfrm>
            <a:custGeom>
              <a:avLst/>
              <a:gdLst>
                <a:gd name="T0" fmla="*/ 0 w 943"/>
                <a:gd name="T1" fmla="*/ 0 h 1524"/>
                <a:gd name="T2" fmla="*/ 0 w 943"/>
                <a:gd name="T3" fmla="*/ 0 h 1524"/>
                <a:gd name="T4" fmla="*/ 0 w 943"/>
                <a:gd name="T5" fmla="*/ 0 h 1524"/>
                <a:gd name="T6" fmla="*/ 0 w 943"/>
                <a:gd name="T7" fmla="*/ 0 h 1524"/>
                <a:gd name="T8" fmla="*/ 0 w 943"/>
                <a:gd name="T9" fmla="*/ 0 h 1524"/>
                <a:gd name="T10" fmla="*/ 0 w 943"/>
                <a:gd name="T11" fmla="*/ 0 h 1524"/>
                <a:gd name="T12" fmla="*/ 0 w 943"/>
                <a:gd name="T13" fmla="*/ 0 h 1524"/>
                <a:gd name="T14" fmla="*/ 0 w 943"/>
                <a:gd name="T15" fmla="*/ 0 h 1524"/>
                <a:gd name="T16" fmla="*/ 0 w 943"/>
                <a:gd name="T17" fmla="*/ 0 h 1524"/>
                <a:gd name="T18" fmla="*/ 0 w 943"/>
                <a:gd name="T19" fmla="*/ 0 h 1524"/>
                <a:gd name="T20" fmla="*/ 0 w 943"/>
                <a:gd name="T21" fmla="*/ 0 h 1524"/>
                <a:gd name="T22" fmla="*/ 0 w 943"/>
                <a:gd name="T23" fmla="*/ 0 h 1524"/>
                <a:gd name="T24" fmla="*/ 0 w 943"/>
                <a:gd name="T25" fmla="*/ 0 h 1524"/>
                <a:gd name="T26" fmla="*/ 0 w 943"/>
                <a:gd name="T27" fmla="*/ 0 h 1524"/>
                <a:gd name="T28" fmla="*/ 0 w 943"/>
                <a:gd name="T29" fmla="*/ 0 h 1524"/>
                <a:gd name="T30" fmla="*/ 0 w 943"/>
                <a:gd name="T31" fmla="*/ 0 h 1524"/>
                <a:gd name="T32" fmla="*/ 0 w 943"/>
                <a:gd name="T33" fmla="*/ 0 h 1524"/>
                <a:gd name="T34" fmla="*/ 0 w 943"/>
                <a:gd name="T35" fmla="*/ 0 h 1524"/>
                <a:gd name="T36" fmla="*/ 0 w 943"/>
                <a:gd name="T37" fmla="*/ 0 h 1524"/>
                <a:gd name="T38" fmla="*/ 0 w 943"/>
                <a:gd name="T39" fmla="*/ 0 h 1524"/>
                <a:gd name="T40" fmla="*/ 0 w 943"/>
                <a:gd name="T41" fmla="*/ 0 h 1524"/>
                <a:gd name="T42" fmla="*/ 0 w 943"/>
                <a:gd name="T43" fmla="*/ 0 h 1524"/>
                <a:gd name="T44" fmla="*/ 0 w 943"/>
                <a:gd name="T45" fmla="*/ 0 h 1524"/>
                <a:gd name="T46" fmla="*/ 0 w 943"/>
                <a:gd name="T47" fmla="*/ 0 h 1524"/>
                <a:gd name="T48" fmla="*/ 0 w 943"/>
                <a:gd name="T49" fmla="*/ 0 h 1524"/>
                <a:gd name="T50" fmla="*/ 0 w 943"/>
                <a:gd name="T51" fmla="*/ 0 h 1524"/>
                <a:gd name="T52" fmla="*/ 0 w 943"/>
                <a:gd name="T53" fmla="*/ 0 h 1524"/>
                <a:gd name="T54" fmla="*/ 0 w 943"/>
                <a:gd name="T55" fmla="*/ 0 h 1524"/>
                <a:gd name="T56" fmla="*/ 0 w 943"/>
                <a:gd name="T57" fmla="*/ 0 h 1524"/>
                <a:gd name="T58" fmla="*/ 0 w 943"/>
                <a:gd name="T59" fmla="*/ 0 h 1524"/>
                <a:gd name="T60" fmla="*/ 0 w 943"/>
                <a:gd name="T61" fmla="*/ 0 h 1524"/>
                <a:gd name="T62" fmla="*/ 0 w 943"/>
                <a:gd name="T63" fmla="*/ 0 h 1524"/>
                <a:gd name="T64" fmla="*/ 0 w 943"/>
                <a:gd name="T65" fmla="*/ 0 h 1524"/>
                <a:gd name="T66" fmla="*/ 0 w 943"/>
                <a:gd name="T67" fmla="*/ 0 h 1524"/>
                <a:gd name="T68" fmla="*/ 0 w 943"/>
                <a:gd name="T69" fmla="*/ 0 h 1524"/>
                <a:gd name="T70" fmla="*/ 0 w 943"/>
                <a:gd name="T71" fmla="*/ 0 h 1524"/>
                <a:gd name="T72" fmla="*/ 0 w 943"/>
                <a:gd name="T73" fmla="*/ 0 h 1524"/>
                <a:gd name="T74" fmla="*/ 0 w 943"/>
                <a:gd name="T75" fmla="*/ 0 h 1524"/>
                <a:gd name="T76" fmla="*/ 0 w 943"/>
                <a:gd name="T77" fmla="*/ 0 h 1524"/>
                <a:gd name="T78" fmla="*/ 0 w 943"/>
                <a:gd name="T79" fmla="*/ 0 h 1524"/>
                <a:gd name="T80" fmla="*/ 0 w 943"/>
                <a:gd name="T81" fmla="*/ 0 h 1524"/>
                <a:gd name="T82" fmla="*/ 0 w 943"/>
                <a:gd name="T83" fmla="*/ 0 h 1524"/>
                <a:gd name="T84" fmla="*/ 0 w 943"/>
                <a:gd name="T85" fmla="*/ 0 h 152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43"/>
                <a:gd name="T130" fmla="*/ 0 h 1524"/>
                <a:gd name="T131" fmla="*/ 943 w 943"/>
                <a:gd name="T132" fmla="*/ 1524 h 152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28575">
              <a:solidFill>
                <a:srgbClr val="333399"/>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3272" name="Freeform 65"/>
          <p:cNvSpPr>
            <a:spLocks/>
          </p:cNvSpPr>
          <p:nvPr/>
        </p:nvSpPr>
        <p:spPr bwMode="auto">
          <a:xfrm>
            <a:off x="1465263" y="2835275"/>
            <a:ext cx="741362" cy="165100"/>
          </a:xfrm>
          <a:custGeom>
            <a:avLst/>
            <a:gdLst>
              <a:gd name="T0" fmla="*/ 0 w 672"/>
              <a:gd name="T1" fmla="*/ 2147483647 h 288"/>
              <a:gd name="T2" fmla="*/ 2147483647 w 672"/>
              <a:gd name="T3" fmla="*/ 2147483647 h 288"/>
              <a:gd name="T4" fmla="*/ 2147483647 w 672"/>
              <a:gd name="T5" fmla="*/ 0 h 288"/>
              <a:gd name="T6" fmla="*/ 2147483647 w 672"/>
              <a:gd name="T7" fmla="*/ 0 h 288"/>
              <a:gd name="T8" fmla="*/ 2147483647 w 672"/>
              <a:gd name="T9" fmla="*/ 2147483647 h 288"/>
              <a:gd name="T10" fmla="*/ 2147483647 w 672"/>
              <a:gd name="T11" fmla="*/ 2147483647 h 288"/>
              <a:gd name="T12" fmla="*/ 2147483647 w 672"/>
              <a:gd name="T13" fmla="*/ 0 h 288"/>
              <a:gd name="T14" fmla="*/ 2147483647 w 672"/>
              <a:gd name="T15" fmla="*/ 0 h 288"/>
              <a:gd name="T16" fmla="*/ 2147483647 w 672"/>
              <a:gd name="T17" fmla="*/ 2147483647 h 288"/>
              <a:gd name="T18" fmla="*/ 2147483647 w 672"/>
              <a:gd name="T19" fmla="*/ 2147483647 h 288"/>
              <a:gd name="T20" fmla="*/ 2147483647 w 672"/>
              <a:gd name="T21" fmla="*/ 0 h 288"/>
              <a:gd name="T22" fmla="*/ 2147483647 w 672"/>
              <a:gd name="T23" fmla="*/ 0 h 288"/>
              <a:gd name="T24" fmla="*/ 2147483647 w 672"/>
              <a:gd name="T25" fmla="*/ 2147483647 h 288"/>
              <a:gd name="T26" fmla="*/ 2147483647 w 672"/>
              <a:gd name="T27" fmla="*/ 2147483647 h 28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72"/>
              <a:gd name="T43" fmla="*/ 0 h 288"/>
              <a:gd name="T44" fmla="*/ 672 w 672"/>
              <a:gd name="T45" fmla="*/ 288 h 28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72" h="288">
                <a:moveTo>
                  <a:pt x="0" y="288"/>
                </a:moveTo>
                <a:lnTo>
                  <a:pt x="96" y="288"/>
                </a:lnTo>
                <a:lnTo>
                  <a:pt x="96" y="0"/>
                </a:lnTo>
                <a:lnTo>
                  <a:pt x="192" y="0"/>
                </a:lnTo>
                <a:lnTo>
                  <a:pt x="192" y="288"/>
                </a:lnTo>
                <a:lnTo>
                  <a:pt x="288" y="288"/>
                </a:lnTo>
                <a:lnTo>
                  <a:pt x="288" y="0"/>
                </a:lnTo>
                <a:lnTo>
                  <a:pt x="384" y="0"/>
                </a:lnTo>
                <a:lnTo>
                  <a:pt x="384" y="288"/>
                </a:lnTo>
                <a:lnTo>
                  <a:pt x="480" y="288"/>
                </a:lnTo>
                <a:lnTo>
                  <a:pt x="480" y="0"/>
                </a:lnTo>
                <a:lnTo>
                  <a:pt x="576" y="0"/>
                </a:lnTo>
                <a:lnTo>
                  <a:pt x="576" y="288"/>
                </a:lnTo>
                <a:lnTo>
                  <a:pt x="672" y="288"/>
                </a:lnTo>
              </a:path>
            </a:pathLst>
          </a:custGeom>
          <a:noFill/>
          <a:ln w="28575">
            <a:solidFill>
              <a:srgbClr val="333399"/>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273" name="Rectangle 66"/>
          <p:cNvSpPr>
            <a:spLocks noChangeArrowheads="1"/>
          </p:cNvSpPr>
          <p:nvPr/>
        </p:nvSpPr>
        <p:spPr bwMode="auto">
          <a:xfrm>
            <a:off x="1187450" y="2347913"/>
            <a:ext cx="14509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a:solidFill>
                  <a:srgbClr val="333399"/>
                </a:solidFill>
                <a:latin typeface="Arial" charset="0"/>
                <a:ea typeface="黑体" pitchFamily="2" charset="-122"/>
              </a:rPr>
              <a:t>数字比特流</a:t>
            </a:r>
          </a:p>
        </p:txBody>
      </p:sp>
      <p:sp>
        <p:nvSpPr>
          <p:cNvPr id="53274" name="Rectangle 67"/>
          <p:cNvSpPr>
            <a:spLocks noChangeArrowheads="1"/>
          </p:cNvSpPr>
          <p:nvPr/>
        </p:nvSpPr>
        <p:spPr bwMode="auto">
          <a:xfrm>
            <a:off x="6464300" y="2347913"/>
            <a:ext cx="1420813"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a:solidFill>
                  <a:srgbClr val="333399"/>
                </a:solidFill>
                <a:latin typeface="Arial" charset="0"/>
                <a:ea typeface="黑体" pitchFamily="2" charset="-122"/>
              </a:rPr>
              <a:t>数字比特流</a:t>
            </a:r>
          </a:p>
        </p:txBody>
      </p:sp>
      <p:sp>
        <p:nvSpPr>
          <p:cNvPr id="53275" name="Rectangle 68"/>
          <p:cNvSpPr>
            <a:spLocks noChangeArrowheads="1"/>
          </p:cNvSpPr>
          <p:nvPr/>
        </p:nvSpPr>
        <p:spPr bwMode="auto">
          <a:xfrm>
            <a:off x="2627313" y="2347913"/>
            <a:ext cx="1204912"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a:solidFill>
                  <a:srgbClr val="333399"/>
                </a:solidFill>
                <a:latin typeface="Arial" charset="0"/>
                <a:ea typeface="黑体" pitchFamily="2" charset="-122"/>
              </a:rPr>
              <a:t>模拟信号</a:t>
            </a:r>
          </a:p>
        </p:txBody>
      </p:sp>
      <p:sp>
        <p:nvSpPr>
          <p:cNvPr id="53276" name="Rectangle 69"/>
          <p:cNvSpPr>
            <a:spLocks noChangeArrowheads="1"/>
          </p:cNvSpPr>
          <p:nvPr/>
        </p:nvSpPr>
        <p:spPr bwMode="auto">
          <a:xfrm>
            <a:off x="5224463" y="2347913"/>
            <a:ext cx="1219200"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a:solidFill>
                  <a:srgbClr val="333399"/>
                </a:solidFill>
                <a:latin typeface="Arial" charset="0"/>
                <a:ea typeface="黑体" pitchFamily="2" charset="-122"/>
              </a:rPr>
              <a:t>模拟信号 </a:t>
            </a:r>
          </a:p>
        </p:txBody>
      </p:sp>
      <p:sp>
        <p:nvSpPr>
          <p:cNvPr id="53277" name="Rectangle 70"/>
          <p:cNvSpPr>
            <a:spLocks noChangeArrowheads="1"/>
          </p:cNvSpPr>
          <p:nvPr/>
        </p:nvSpPr>
        <p:spPr bwMode="auto">
          <a:xfrm>
            <a:off x="292100" y="2347913"/>
            <a:ext cx="709613"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a:solidFill>
                  <a:srgbClr val="333399"/>
                </a:solidFill>
                <a:latin typeface="Arial" charset="0"/>
                <a:ea typeface="黑体" pitchFamily="2" charset="-122"/>
              </a:rPr>
              <a:t>输入</a:t>
            </a:r>
          </a:p>
          <a:p>
            <a:pPr defTabSz="762000" eaLnBrk="0" hangingPunct="0"/>
            <a:r>
              <a:rPr kumimoji="1" lang="zh-CN" altLang="en-US">
                <a:solidFill>
                  <a:srgbClr val="333399"/>
                </a:solidFill>
                <a:latin typeface="Arial" charset="0"/>
                <a:ea typeface="黑体" pitchFamily="2" charset="-122"/>
              </a:rPr>
              <a:t>汉字</a:t>
            </a:r>
          </a:p>
        </p:txBody>
      </p:sp>
      <p:sp>
        <p:nvSpPr>
          <p:cNvPr id="53278" name="Rectangle 71"/>
          <p:cNvSpPr>
            <a:spLocks noChangeArrowheads="1"/>
          </p:cNvSpPr>
          <p:nvPr/>
        </p:nvSpPr>
        <p:spPr bwMode="auto">
          <a:xfrm>
            <a:off x="8026400" y="2347913"/>
            <a:ext cx="709613"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a:solidFill>
                  <a:srgbClr val="333399"/>
                </a:solidFill>
                <a:latin typeface="Arial" charset="0"/>
                <a:ea typeface="黑体" pitchFamily="2" charset="-122"/>
              </a:rPr>
              <a:t>显示</a:t>
            </a:r>
          </a:p>
          <a:p>
            <a:pPr defTabSz="762000" eaLnBrk="0" hangingPunct="0"/>
            <a:r>
              <a:rPr kumimoji="1" lang="zh-CN" altLang="en-US">
                <a:solidFill>
                  <a:srgbClr val="333399"/>
                </a:solidFill>
                <a:latin typeface="Arial" charset="0"/>
                <a:ea typeface="黑体" pitchFamily="2" charset="-122"/>
              </a:rPr>
              <a:t>汉字</a:t>
            </a:r>
          </a:p>
        </p:txBody>
      </p:sp>
      <p:sp>
        <p:nvSpPr>
          <p:cNvPr id="53279" name="Freeform 72"/>
          <p:cNvSpPr>
            <a:spLocks/>
          </p:cNvSpPr>
          <p:nvPr/>
        </p:nvSpPr>
        <p:spPr bwMode="auto">
          <a:xfrm>
            <a:off x="6645275" y="2855913"/>
            <a:ext cx="742950" cy="165100"/>
          </a:xfrm>
          <a:custGeom>
            <a:avLst/>
            <a:gdLst>
              <a:gd name="T0" fmla="*/ 0 w 672"/>
              <a:gd name="T1" fmla="*/ 2147483647 h 288"/>
              <a:gd name="T2" fmla="*/ 2147483647 w 672"/>
              <a:gd name="T3" fmla="*/ 2147483647 h 288"/>
              <a:gd name="T4" fmla="*/ 2147483647 w 672"/>
              <a:gd name="T5" fmla="*/ 0 h 288"/>
              <a:gd name="T6" fmla="*/ 2147483647 w 672"/>
              <a:gd name="T7" fmla="*/ 0 h 288"/>
              <a:gd name="T8" fmla="*/ 2147483647 w 672"/>
              <a:gd name="T9" fmla="*/ 2147483647 h 288"/>
              <a:gd name="T10" fmla="*/ 2147483647 w 672"/>
              <a:gd name="T11" fmla="*/ 2147483647 h 288"/>
              <a:gd name="T12" fmla="*/ 2147483647 w 672"/>
              <a:gd name="T13" fmla="*/ 0 h 288"/>
              <a:gd name="T14" fmla="*/ 2147483647 w 672"/>
              <a:gd name="T15" fmla="*/ 0 h 288"/>
              <a:gd name="T16" fmla="*/ 2147483647 w 672"/>
              <a:gd name="T17" fmla="*/ 2147483647 h 288"/>
              <a:gd name="T18" fmla="*/ 2147483647 w 672"/>
              <a:gd name="T19" fmla="*/ 2147483647 h 288"/>
              <a:gd name="T20" fmla="*/ 2147483647 w 672"/>
              <a:gd name="T21" fmla="*/ 0 h 288"/>
              <a:gd name="T22" fmla="*/ 2147483647 w 672"/>
              <a:gd name="T23" fmla="*/ 0 h 288"/>
              <a:gd name="T24" fmla="*/ 2147483647 w 672"/>
              <a:gd name="T25" fmla="*/ 2147483647 h 288"/>
              <a:gd name="T26" fmla="*/ 2147483647 w 672"/>
              <a:gd name="T27" fmla="*/ 2147483647 h 28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72"/>
              <a:gd name="T43" fmla="*/ 0 h 288"/>
              <a:gd name="T44" fmla="*/ 672 w 672"/>
              <a:gd name="T45" fmla="*/ 288 h 28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72" h="288">
                <a:moveTo>
                  <a:pt x="0" y="288"/>
                </a:moveTo>
                <a:lnTo>
                  <a:pt x="96" y="288"/>
                </a:lnTo>
                <a:lnTo>
                  <a:pt x="96" y="0"/>
                </a:lnTo>
                <a:lnTo>
                  <a:pt x="192" y="0"/>
                </a:lnTo>
                <a:lnTo>
                  <a:pt x="192" y="288"/>
                </a:lnTo>
                <a:lnTo>
                  <a:pt x="288" y="288"/>
                </a:lnTo>
                <a:lnTo>
                  <a:pt x="288" y="0"/>
                </a:lnTo>
                <a:lnTo>
                  <a:pt x="384" y="0"/>
                </a:lnTo>
                <a:lnTo>
                  <a:pt x="384" y="288"/>
                </a:lnTo>
                <a:lnTo>
                  <a:pt x="480" y="288"/>
                </a:lnTo>
                <a:lnTo>
                  <a:pt x="480" y="0"/>
                </a:lnTo>
                <a:lnTo>
                  <a:pt x="576" y="0"/>
                </a:lnTo>
                <a:lnTo>
                  <a:pt x="576" y="288"/>
                </a:lnTo>
                <a:lnTo>
                  <a:pt x="672" y="288"/>
                </a:lnTo>
              </a:path>
            </a:pathLst>
          </a:custGeom>
          <a:noFill/>
          <a:ln w="28575">
            <a:solidFill>
              <a:srgbClr val="333399"/>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53280" name="Group 73"/>
          <p:cNvGrpSpPr>
            <a:grpSpLocks/>
          </p:cNvGrpSpPr>
          <p:nvPr/>
        </p:nvGrpSpPr>
        <p:grpSpPr bwMode="auto">
          <a:xfrm>
            <a:off x="5386388" y="2733675"/>
            <a:ext cx="654050" cy="339725"/>
            <a:chOff x="2315" y="3965"/>
            <a:chExt cx="496" cy="254"/>
          </a:xfrm>
        </p:grpSpPr>
        <p:sp>
          <p:nvSpPr>
            <p:cNvPr id="53301" name="Freeform 74"/>
            <p:cNvSpPr>
              <a:spLocks/>
            </p:cNvSpPr>
            <p:nvPr/>
          </p:nvSpPr>
          <p:spPr bwMode="auto">
            <a:xfrm>
              <a:off x="2315" y="4051"/>
              <a:ext cx="92" cy="89"/>
            </a:xfrm>
            <a:custGeom>
              <a:avLst/>
              <a:gdLst>
                <a:gd name="T0" fmla="*/ 0 w 552"/>
                <a:gd name="T1" fmla="*/ 0 h 535"/>
                <a:gd name="T2" fmla="*/ 0 w 552"/>
                <a:gd name="T3" fmla="*/ 0 h 535"/>
                <a:gd name="T4" fmla="*/ 0 w 552"/>
                <a:gd name="T5" fmla="*/ 0 h 535"/>
                <a:gd name="T6" fmla="*/ 0 w 552"/>
                <a:gd name="T7" fmla="*/ 0 h 535"/>
                <a:gd name="T8" fmla="*/ 0 w 552"/>
                <a:gd name="T9" fmla="*/ 0 h 535"/>
                <a:gd name="T10" fmla="*/ 0 w 552"/>
                <a:gd name="T11" fmla="*/ 0 h 535"/>
                <a:gd name="T12" fmla="*/ 0 w 552"/>
                <a:gd name="T13" fmla="*/ 0 h 535"/>
                <a:gd name="T14" fmla="*/ 0 w 552"/>
                <a:gd name="T15" fmla="*/ 0 h 535"/>
                <a:gd name="T16" fmla="*/ 0 w 552"/>
                <a:gd name="T17" fmla="*/ 0 h 535"/>
                <a:gd name="T18" fmla="*/ 0 w 552"/>
                <a:gd name="T19" fmla="*/ 0 h 535"/>
                <a:gd name="T20" fmla="*/ 0 w 552"/>
                <a:gd name="T21" fmla="*/ 0 h 535"/>
                <a:gd name="T22" fmla="*/ 0 w 552"/>
                <a:gd name="T23" fmla="*/ 0 h 535"/>
                <a:gd name="T24" fmla="*/ 0 w 552"/>
                <a:gd name="T25" fmla="*/ 0 h 535"/>
                <a:gd name="T26" fmla="*/ 0 w 552"/>
                <a:gd name="T27" fmla="*/ 0 h 535"/>
                <a:gd name="T28" fmla="*/ 0 w 552"/>
                <a:gd name="T29" fmla="*/ 0 h 535"/>
                <a:gd name="T30" fmla="*/ 0 w 552"/>
                <a:gd name="T31" fmla="*/ 0 h 535"/>
                <a:gd name="T32" fmla="*/ 0 w 552"/>
                <a:gd name="T33" fmla="*/ 0 h 535"/>
                <a:gd name="T34" fmla="*/ 0 w 552"/>
                <a:gd name="T35" fmla="*/ 0 h 535"/>
                <a:gd name="T36" fmla="*/ 0 w 552"/>
                <a:gd name="T37" fmla="*/ 0 h 535"/>
                <a:gd name="T38" fmla="*/ 0 w 552"/>
                <a:gd name="T39" fmla="*/ 0 h 535"/>
                <a:gd name="T40" fmla="*/ 0 w 552"/>
                <a:gd name="T41" fmla="*/ 0 h 535"/>
                <a:gd name="T42" fmla="*/ 0 w 552"/>
                <a:gd name="T43" fmla="*/ 0 h 535"/>
                <a:gd name="T44" fmla="*/ 0 w 552"/>
                <a:gd name="T45" fmla="*/ 0 h 535"/>
                <a:gd name="T46" fmla="*/ 0 w 552"/>
                <a:gd name="T47" fmla="*/ 0 h 535"/>
                <a:gd name="T48" fmla="*/ 0 w 552"/>
                <a:gd name="T49" fmla="*/ 0 h 535"/>
                <a:gd name="T50" fmla="*/ 0 w 552"/>
                <a:gd name="T51" fmla="*/ 0 h 535"/>
                <a:gd name="T52" fmla="*/ 0 w 552"/>
                <a:gd name="T53" fmla="*/ 0 h 535"/>
                <a:gd name="T54" fmla="*/ 0 w 552"/>
                <a:gd name="T55" fmla="*/ 0 h 535"/>
                <a:gd name="T56" fmla="*/ 0 w 552"/>
                <a:gd name="T57" fmla="*/ 0 h 535"/>
                <a:gd name="T58" fmla="*/ 0 w 552"/>
                <a:gd name="T59" fmla="*/ 0 h 535"/>
                <a:gd name="T60" fmla="*/ 0 w 552"/>
                <a:gd name="T61" fmla="*/ 0 h 535"/>
                <a:gd name="T62" fmla="*/ 0 w 552"/>
                <a:gd name="T63" fmla="*/ 0 h 535"/>
                <a:gd name="T64" fmla="*/ 0 w 552"/>
                <a:gd name="T65" fmla="*/ 0 h 535"/>
                <a:gd name="T66" fmla="*/ 0 w 552"/>
                <a:gd name="T67" fmla="*/ 0 h 535"/>
                <a:gd name="T68" fmla="*/ 0 w 552"/>
                <a:gd name="T69" fmla="*/ 0 h 535"/>
                <a:gd name="T70" fmla="*/ 0 w 552"/>
                <a:gd name="T71" fmla="*/ 0 h 535"/>
                <a:gd name="T72" fmla="*/ 0 w 552"/>
                <a:gd name="T73" fmla="*/ 0 h 535"/>
                <a:gd name="T74" fmla="*/ 0 w 552"/>
                <a:gd name="T75" fmla="*/ 0 h 53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52"/>
                <a:gd name="T115" fmla="*/ 0 h 535"/>
                <a:gd name="T116" fmla="*/ 552 w 552"/>
                <a:gd name="T117" fmla="*/ 535 h 53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28575">
              <a:solidFill>
                <a:srgbClr val="333399"/>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302" name="Freeform 75"/>
            <p:cNvSpPr>
              <a:spLocks/>
            </p:cNvSpPr>
            <p:nvPr/>
          </p:nvSpPr>
          <p:spPr bwMode="auto">
            <a:xfrm>
              <a:off x="2407" y="3965"/>
              <a:ext cx="157" cy="254"/>
            </a:xfrm>
            <a:custGeom>
              <a:avLst/>
              <a:gdLst>
                <a:gd name="T0" fmla="*/ 0 w 943"/>
                <a:gd name="T1" fmla="*/ 0 h 1524"/>
                <a:gd name="T2" fmla="*/ 0 w 943"/>
                <a:gd name="T3" fmla="*/ 0 h 1524"/>
                <a:gd name="T4" fmla="*/ 0 w 943"/>
                <a:gd name="T5" fmla="*/ 0 h 1524"/>
                <a:gd name="T6" fmla="*/ 0 w 943"/>
                <a:gd name="T7" fmla="*/ 0 h 1524"/>
                <a:gd name="T8" fmla="*/ 0 w 943"/>
                <a:gd name="T9" fmla="*/ 0 h 1524"/>
                <a:gd name="T10" fmla="*/ 0 w 943"/>
                <a:gd name="T11" fmla="*/ 0 h 1524"/>
                <a:gd name="T12" fmla="*/ 0 w 943"/>
                <a:gd name="T13" fmla="*/ 0 h 1524"/>
                <a:gd name="T14" fmla="*/ 0 w 943"/>
                <a:gd name="T15" fmla="*/ 0 h 1524"/>
                <a:gd name="T16" fmla="*/ 0 w 943"/>
                <a:gd name="T17" fmla="*/ 0 h 1524"/>
                <a:gd name="T18" fmla="*/ 0 w 943"/>
                <a:gd name="T19" fmla="*/ 0 h 1524"/>
                <a:gd name="T20" fmla="*/ 0 w 943"/>
                <a:gd name="T21" fmla="*/ 0 h 1524"/>
                <a:gd name="T22" fmla="*/ 0 w 943"/>
                <a:gd name="T23" fmla="*/ 0 h 1524"/>
                <a:gd name="T24" fmla="*/ 0 w 943"/>
                <a:gd name="T25" fmla="*/ 0 h 1524"/>
                <a:gd name="T26" fmla="*/ 0 w 943"/>
                <a:gd name="T27" fmla="*/ 0 h 1524"/>
                <a:gd name="T28" fmla="*/ 0 w 943"/>
                <a:gd name="T29" fmla="*/ 0 h 1524"/>
                <a:gd name="T30" fmla="*/ 0 w 943"/>
                <a:gd name="T31" fmla="*/ 0 h 1524"/>
                <a:gd name="T32" fmla="*/ 0 w 943"/>
                <a:gd name="T33" fmla="*/ 0 h 1524"/>
                <a:gd name="T34" fmla="*/ 0 w 943"/>
                <a:gd name="T35" fmla="*/ 0 h 1524"/>
                <a:gd name="T36" fmla="*/ 0 w 943"/>
                <a:gd name="T37" fmla="*/ 0 h 1524"/>
                <a:gd name="T38" fmla="*/ 0 w 943"/>
                <a:gd name="T39" fmla="*/ 0 h 1524"/>
                <a:gd name="T40" fmla="*/ 0 w 943"/>
                <a:gd name="T41" fmla="*/ 0 h 1524"/>
                <a:gd name="T42" fmla="*/ 0 w 943"/>
                <a:gd name="T43" fmla="*/ 0 h 1524"/>
                <a:gd name="T44" fmla="*/ 0 w 943"/>
                <a:gd name="T45" fmla="*/ 0 h 1524"/>
                <a:gd name="T46" fmla="*/ 0 w 943"/>
                <a:gd name="T47" fmla="*/ 0 h 1524"/>
                <a:gd name="T48" fmla="*/ 0 w 943"/>
                <a:gd name="T49" fmla="*/ 0 h 1524"/>
                <a:gd name="T50" fmla="*/ 0 w 943"/>
                <a:gd name="T51" fmla="*/ 0 h 1524"/>
                <a:gd name="T52" fmla="*/ 0 w 943"/>
                <a:gd name="T53" fmla="*/ 0 h 1524"/>
                <a:gd name="T54" fmla="*/ 0 w 943"/>
                <a:gd name="T55" fmla="*/ 0 h 1524"/>
                <a:gd name="T56" fmla="*/ 0 w 943"/>
                <a:gd name="T57" fmla="*/ 0 h 1524"/>
                <a:gd name="T58" fmla="*/ 0 w 943"/>
                <a:gd name="T59" fmla="*/ 0 h 1524"/>
                <a:gd name="T60" fmla="*/ 0 w 943"/>
                <a:gd name="T61" fmla="*/ 0 h 1524"/>
                <a:gd name="T62" fmla="*/ 0 w 943"/>
                <a:gd name="T63" fmla="*/ 0 h 1524"/>
                <a:gd name="T64" fmla="*/ 0 w 943"/>
                <a:gd name="T65" fmla="*/ 0 h 1524"/>
                <a:gd name="T66" fmla="*/ 0 w 943"/>
                <a:gd name="T67" fmla="*/ 0 h 1524"/>
                <a:gd name="T68" fmla="*/ 0 w 943"/>
                <a:gd name="T69" fmla="*/ 0 h 1524"/>
                <a:gd name="T70" fmla="*/ 0 w 943"/>
                <a:gd name="T71" fmla="*/ 0 h 1524"/>
                <a:gd name="T72" fmla="*/ 0 w 943"/>
                <a:gd name="T73" fmla="*/ 0 h 1524"/>
                <a:gd name="T74" fmla="*/ 0 w 943"/>
                <a:gd name="T75" fmla="*/ 0 h 1524"/>
                <a:gd name="T76" fmla="*/ 0 w 943"/>
                <a:gd name="T77" fmla="*/ 0 h 1524"/>
                <a:gd name="T78" fmla="*/ 0 w 943"/>
                <a:gd name="T79" fmla="*/ 0 h 1524"/>
                <a:gd name="T80" fmla="*/ 0 w 943"/>
                <a:gd name="T81" fmla="*/ 0 h 1524"/>
                <a:gd name="T82" fmla="*/ 0 w 943"/>
                <a:gd name="T83" fmla="*/ 0 h 1524"/>
                <a:gd name="T84" fmla="*/ 0 w 943"/>
                <a:gd name="T85" fmla="*/ 0 h 152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43"/>
                <a:gd name="T130" fmla="*/ 0 h 1524"/>
                <a:gd name="T131" fmla="*/ 943 w 943"/>
                <a:gd name="T132" fmla="*/ 1524 h 152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28575">
              <a:solidFill>
                <a:srgbClr val="333399"/>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303" name="Freeform 76"/>
            <p:cNvSpPr>
              <a:spLocks/>
            </p:cNvSpPr>
            <p:nvPr/>
          </p:nvSpPr>
          <p:spPr bwMode="auto">
            <a:xfrm>
              <a:off x="2719" y="4051"/>
              <a:ext cx="92" cy="89"/>
            </a:xfrm>
            <a:custGeom>
              <a:avLst/>
              <a:gdLst>
                <a:gd name="T0" fmla="*/ 0 w 551"/>
                <a:gd name="T1" fmla="*/ 0 h 535"/>
                <a:gd name="T2" fmla="*/ 0 w 551"/>
                <a:gd name="T3" fmla="*/ 0 h 535"/>
                <a:gd name="T4" fmla="*/ 0 w 551"/>
                <a:gd name="T5" fmla="*/ 0 h 535"/>
                <a:gd name="T6" fmla="*/ 0 w 551"/>
                <a:gd name="T7" fmla="*/ 0 h 535"/>
                <a:gd name="T8" fmla="*/ 0 w 551"/>
                <a:gd name="T9" fmla="*/ 0 h 535"/>
                <a:gd name="T10" fmla="*/ 0 w 551"/>
                <a:gd name="T11" fmla="*/ 0 h 535"/>
                <a:gd name="T12" fmla="*/ 0 w 551"/>
                <a:gd name="T13" fmla="*/ 0 h 535"/>
                <a:gd name="T14" fmla="*/ 0 w 551"/>
                <a:gd name="T15" fmla="*/ 0 h 535"/>
                <a:gd name="T16" fmla="*/ 0 w 551"/>
                <a:gd name="T17" fmla="*/ 0 h 535"/>
                <a:gd name="T18" fmla="*/ 0 w 551"/>
                <a:gd name="T19" fmla="*/ 0 h 535"/>
                <a:gd name="T20" fmla="*/ 0 w 551"/>
                <a:gd name="T21" fmla="*/ 0 h 535"/>
                <a:gd name="T22" fmla="*/ 0 w 551"/>
                <a:gd name="T23" fmla="*/ 0 h 535"/>
                <a:gd name="T24" fmla="*/ 0 w 551"/>
                <a:gd name="T25" fmla="*/ 0 h 535"/>
                <a:gd name="T26" fmla="*/ 0 w 551"/>
                <a:gd name="T27" fmla="*/ 0 h 535"/>
                <a:gd name="T28" fmla="*/ 0 w 551"/>
                <a:gd name="T29" fmla="*/ 0 h 535"/>
                <a:gd name="T30" fmla="*/ 0 w 551"/>
                <a:gd name="T31" fmla="*/ 0 h 535"/>
                <a:gd name="T32" fmla="*/ 0 w 551"/>
                <a:gd name="T33" fmla="*/ 0 h 535"/>
                <a:gd name="T34" fmla="*/ 0 w 551"/>
                <a:gd name="T35" fmla="*/ 0 h 535"/>
                <a:gd name="T36" fmla="*/ 0 w 551"/>
                <a:gd name="T37" fmla="*/ 0 h 535"/>
                <a:gd name="T38" fmla="*/ 0 w 551"/>
                <a:gd name="T39" fmla="*/ 0 h 535"/>
                <a:gd name="T40" fmla="*/ 0 w 551"/>
                <a:gd name="T41" fmla="*/ 0 h 535"/>
                <a:gd name="T42" fmla="*/ 0 w 551"/>
                <a:gd name="T43" fmla="*/ 0 h 535"/>
                <a:gd name="T44" fmla="*/ 0 w 551"/>
                <a:gd name="T45" fmla="*/ 0 h 535"/>
                <a:gd name="T46" fmla="*/ 0 w 551"/>
                <a:gd name="T47" fmla="*/ 0 h 535"/>
                <a:gd name="T48" fmla="*/ 0 w 551"/>
                <a:gd name="T49" fmla="*/ 0 h 535"/>
                <a:gd name="T50" fmla="*/ 0 w 551"/>
                <a:gd name="T51" fmla="*/ 0 h 535"/>
                <a:gd name="T52" fmla="*/ 0 w 551"/>
                <a:gd name="T53" fmla="*/ 0 h 535"/>
                <a:gd name="T54" fmla="*/ 0 w 551"/>
                <a:gd name="T55" fmla="*/ 0 h 535"/>
                <a:gd name="T56" fmla="*/ 0 w 551"/>
                <a:gd name="T57" fmla="*/ 0 h 535"/>
                <a:gd name="T58" fmla="*/ 0 w 551"/>
                <a:gd name="T59" fmla="*/ 0 h 535"/>
                <a:gd name="T60" fmla="*/ 0 w 551"/>
                <a:gd name="T61" fmla="*/ 0 h 535"/>
                <a:gd name="T62" fmla="*/ 0 w 551"/>
                <a:gd name="T63" fmla="*/ 0 h 535"/>
                <a:gd name="T64" fmla="*/ 0 w 551"/>
                <a:gd name="T65" fmla="*/ 0 h 535"/>
                <a:gd name="T66" fmla="*/ 0 w 551"/>
                <a:gd name="T67" fmla="*/ 0 h 535"/>
                <a:gd name="T68" fmla="*/ 0 w 551"/>
                <a:gd name="T69" fmla="*/ 0 h 535"/>
                <a:gd name="T70" fmla="*/ 0 w 551"/>
                <a:gd name="T71" fmla="*/ 0 h 535"/>
                <a:gd name="T72" fmla="*/ 0 w 551"/>
                <a:gd name="T73" fmla="*/ 0 h 535"/>
                <a:gd name="T74" fmla="*/ 0 w 551"/>
                <a:gd name="T75" fmla="*/ 0 h 53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51"/>
                <a:gd name="T115" fmla="*/ 0 h 535"/>
                <a:gd name="T116" fmla="*/ 551 w 551"/>
                <a:gd name="T117" fmla="*/ 535 h 53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28575">
              <a:solidFill>
                <a:srgbClr val="333399"/>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304" name="Freeform 77"/>
            <p:cNvSpPr>
              <a:spLocks/>
            </p:cNvSpPr>
            <p:nvPr/>
          </p:nvSpPr>
          <p:spPr bwMode="auto">
            <a:xfrm>
              <a:off x="2562" y="3965"/>
              <a:ext cx="157" cy="254"/>
            </a:xfrm>
            <a:custGeom>
              <a:avLst/>
              <a:gdLst>
                <a:gd name="T0" fmla="*/ 0 w 943"/>
                <a:gd name="T1" fmla="*/ 0 h 1524"/>
                <a:gd name="T2" fmla="*/ 0 w 943"/>
                <a:gd name="T3" fmla="*/ 0 h 1524"/>
                <a:gd name="T4" fmla="*/ 0 w 943"/>
                <a:gd name="T5" fmla="*/ 0 h 1524"/>
                <a:gd name="T6" fmla="*/ 0 w 943"/>
                <a:gd name="T7" fmla="*/ 0 h 1524"/>
                <a:gd name="T8" fmla="*/ 0 w 943"/>
                <a:gd name="T9" fmla="*/ 0 h 1524"/>
                <a:gd name="T10" fmla="*/ 0 w 943"/>
                <a:gd name="T11" fmla="*/ 0 h 1524"/>
                <a:gd name="T12" fmla="*/ 0 w 943"/>
                <a:gd name="T13" fmla="*/ 0 h 1524"/>
                <a:gd name="T14" fmla="*/ 0 w 943"/>
                <a:gd name="T15" fmla="*/ 0 h 1524"/>
                <a:gd name="T16" fmla="*/ 0 w 943"/>
                <a:gd name="T17" fmla="*/ 0 h 1524"/>
                <a:gd name="T18" fmla="*/ 0 w 943"/>
                <a:gd name="T19" fmla="*/ 0 h 1524"/>
                <a:gd name="T20" fmla="*/ 0 w 943"/>
                <a:gd name="T21" fmla="*/ 0 h 1524"/>
                <a:gd name="T22" fmla="*/ 0 w 943"/>
                <a:gd name="T23" fmla="*/ 0 h 1524"/>
                <a:gd name="T24" fmla="*/ 0 w 943"/>
                <a:gd name="T25" fmla="*/ 0 h 1524"/>
                <a:gd name="T26" fmla="*/ 0 w 943"/>
                <a:gd name="T27" fmla="*/ 0 h 1524"/>
                <a:gd name="T28" fmla="*/ 0 w 943"/>
                <a:gd name="T29" fmla="*/ 0 h 1524"/>
                <a:gd name="T30" fmla="*/ 0 w 943"/>
                <a:gd name="T31" fmla="*/ 0 h 1524"/>
                <a:gd name="T32" fmla="*/ 0 w 943"/>
                <a:gd name="T33" fmla="*/ 0 h 1524"/>
                <a:gd name="T34" fmla="*/ 0 w 943"/>
                <a:gd name="T35" fmla="*/ 0 h 1524"/>
                <a:gd name="T36" fmla="*/ 0 w 943"/>
                <a:gd name="T37" fmla="*/ 0 h 1524"/>
                <a:gd name="T38" fmla="*/ 0 w 943"/>
                <a:gd name="T39" fmla="*/ 0 h 1524"/>
                <a:gd name="T40" fmla="*/ 0 w 943"/>
                <a:gd name="T41" fmla="*/ 0 h 1524"/>
                <a:gd name="T42" fmla="*/ 0 w 943"/>
                <a:gd name="T43" fmla="*/ 0 h 1524"/>
                <a:gd name="T44" fmla="*/ 0 w 943"/>
                <a:gd name="T45" fmla="*/ 0 h 1524"/>
                <a:gd name="T46" fmla="*/ 0 w 943"/>
                <a:gd name="T47" fmla="*/ 0 h 1524"/>
                <a:gd name="T48" fmla="*/ 0 w 943"/>
                <a:gd name="T49" fmla="*/ 0 h 1524"/>
                <a:gd name="T50" fmla="*/ 0 w 943"/>
                <a:gd name="T51" fmla="*/ 0 h 1524"/>
                <a:gd name="T52" fmla="*/ 0 w 943"/>
                <a:gd name="T53" fmla="*/ 0 h 1524"/>
                <a:gd name="T54" fmla="*/ 0 w 943"/>
                <a:gd name="T55" fmla="*/ 0 h 1524"/>
                <a:gd name="T56" fmla="*/ 0 w 943"/>
                <a:gd name="T57" fmla="*/ 0 h 1524"/>
                <a:gd name="T58" fmla="*/ 0 w 943"/>
                <a:gd name="T59" fmla="*/ 0 h 1524"/>
                <a:gd name="T60" fmla="*/ 0 w 943"/>
                <a:gd name="T61" fmla="*/ 0 h 1524"/>
                <a:gd name="T62" fmla="*/ 0 w 943"/>
                <a:gd name="T63" fmla="*/ 0 h 1524"/>
                <a:gd name="T64" fmla="*/ 0 w 943"/>
                <a:gd name="T65" fmla="*/ 0 h 1524"/>
                <a:gd name="T66" fmla="*/ 0 w 943"/>
                <a:gd name="T67" fmla="*/ 0 h 1524"/>
                <a:gd name="T68" fmla="*/ 0 w 943"/>
                <a:gd name="T69" fmla="*/ 0 h 1524"/>
                <a:gd name="T70" fmla="*/ 0 w 943"/>
                <a:gd name="T71" fmla="*/ 0 h 1524"/>
                <a:gd name="T72" fmla="*/ 0 w 943"/>
                <a:gd name="T73" fmla="*/ 0 h 1524"/>
                <a:gd name="T74" fmla="*/ 0 w 943"/>
                <a:gd name="T75" fmla="*/ 0 h 1524"/>
                <a:gd name="T76" fmla="*/ 0 w 943"/>
                <a:gd name="T77" fmla="*/ 0 h 1524"/>
                <a:gd name="T78" fmla="*/ 0 w 943"/>
                <a:gd name="T79" fmla="*/ 0 h 1524"/>
                <a:gd name="T80" fmla="*/ 0 w 943"/>
                <a:gd name="T81" fmla="*/ 0 h 1524"/>
                <a:gd name="T82" fmla="*/ 0 w 943"/>
                <a:gd name="T83" fmla="*/ 0 h 1524"/>
                <a:gd name="T84" fmla="*/ 0 w 943"/>
                <a:gd name="T85" fmla="*/ 0 h 152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43"/>
                <a:gd name="T130" fmla="*/ 0 h 1524"/>
                <a:gd name="T131" fmla="*/ 943 w 943"/>
                <a:gd name="T132" fmla="*/ 1524 h 152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28575">
              <a:solidFill>
                <a:srgbClr val="333399"/>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3281" name="Line 78"/>
          <p:cNvSpPr>
            <a:spLocks noChangeShapeType="1"/>
          </p:cNvSpPr>
          <p:nvPr/>
        </p:nvSpPr>
        <p:spPr bwMode="auto">
          <a:xfrm>
            <a:off x="468313" y="2132013"/>
            <a:ext cx="7735887" cy="0"/>
          </a:xfrm>
          <a:prstGeom prst="line">
            <a:avLst/>
          </a:prstGeom>
          <a:noFill/>
          <a:ln w="28575">
            <a:solidFill>
              <a:schemeClr val="hlink"/>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282" name="Rectangle 79"/>
          <p:cNvSpPr>
            <a:spLocks noChangeArrowheads="1"/>
          </p:cNvSpPr>
          <p:nvPr/>
        </p:nvSpPr>
        <p:spPr bwMode="auto">
          <a:xfrm>
            <a:off x="3563938" y="1700213"/>
            <a:ext cx="15779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a:solidFill>
                  <a:schemeClr val="hlink"/>
                </a:solidFill>
                <a:latin typeface="Arial" charset="0"/>
                <a:ea typeface="黑体" pitchFamily="2" charset="-122"/>
              </a:rPr>
              <a:t>数据通信系统</a:t>
            </a:r>
          </a:p>
        </p:txBody>
      </p:sp>
      <p:grpSp>
        <p:nvGrpSpPr>
          <p:cNvPr id="15" name="Group 80"/>
          <p:cNvGrpSpPr>
            <a:grpSpLocks/>
          </p:cNvGrpSpPr>
          <p:nvPr/>
        </p:nvGrpSpPr>
        <p:grpSpPr bwMode="auto">
          <a:xfrm>
            <a:off x="433388" y="3246438"/>
            <a:ext cx="2838450" cy="1660525"/>
            <a:chOff x="273" y="2091"/>
            <a:chExt cx="1788" cy="1046"/>
          </a:xfrm>
        </p:grpSpPr>
        <p:sp>
          <p:nvSpPr>
            <p:cNvPr id="53297" name="Line 81"/>
            <p:cNvSpPr>
              <a:spLocks noChangeShapeType="1"/>
            </p:cNvSpPr>
            <p:nvPr/>
          </p:nvSpPr>
          <p:spPr bwMode="auto">
            <a:xfrm>
              <a:off x="2061" y="2091"/>
              <a:ext cx="0" cy="1046"/>
            </a:xfrm>
            <a:prstGeom prst="line">
              <a:avLst/>
            </a:prstGeom>
            <a:noFill/>
            <a:ln w="19050">
              <a:solidFill>
                <a:srgbClr val="333399"/>
              </a:solidFill>
              <a:prstDash val="dash"/>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a:p>
          </p:txBody>
        </p:sp>
        <p:grpSp>
          <p:nvGrpSpPr>
            <p:cNvPr id="53298" name="Group 82"/>
            <p:cNvGrpSpPr>
              <a:grpSpLocks/>
            </p:cNvGrpSpPr>
            <p:nvPr/>
          </p:nvGrpSpPr>
          <p:grpSpPr bwMode="auto">
            <a:xfrm>
              <a:off x="273" y="2523"/>
              <a:ext cx="1788" cy="237"/>
              <a:chOff x="273" y="2523"/>
              <a:chExt cx="1788" cy="237"/>
            </a:xfrm>
          </p:grpSpPr>
          <p:sp>
            <p:nvSpPr>
              <p:cNvPr id="53299" name="Line 83"/>
              <p:cNvSpPr>
                <a:spLocks noChangeShapeType="1"/>
              </p:cNvSpPr>
              <p:nvPr/>
            </p:nvSpPr>
            <p:spPr bwMode="auto">
              <a:xfrm>
                <a:off x="273" y="2660"/>
                <a:ext cx="1788" cy="0"/>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3300" name="Rectangle 84"/>
              <p:cNvSpPr>
                <a:spLocks noChangeArrowheads="1"/>
              </p:cNvSpPr>
              <p:nvPr/>
            </p:nvSpPr>
            <p:spPr bwMode="auto">
              <a:xfrm>
                <a:off x="854" y="2523"/>
                <a:ext cx="620" cy="237"/>
              </a:xfrm>
              <a:prstGeom prst="rect">
                <a:avLst/>
              </a:prstGeom>
              <a:solidFill>
                <a:srgbClr val="FFFF66"/>
              </a:solidFill>
              <a:ln w="12700">
                <a:solidFill>
                  <a:srgbClr val="333399"/>
                </a:solidFill>
                <a:miter lim="800000"/>
                <a:headEnd/>
                <a:tailEnd/>
              </a:ln>
            </p:spPr>
            <p:txBody>
              <a:bodyPr lIns="90488" tIns="44450" rIns="90488" bIns="44450">
                <a:spAutoFit/>
              </a:bodyPr>
              <a:lstStyle/>
              <a:p>
                <a:pPr defTabSz="762000" eaLnBrk="0" hangingPunct="0"/>
                <a:r>
                  <a:rPr kumimoji="1" lang="zh-CN" altLang="en-US">
                    <a:solidFill>
                      <a:srgbClr val="333399"/>
                    </a:solidFill>
                    <a:latin typeface="Times New Roman" pitchFamily="18" charset="0"/>
                    <a:ea typeface="黑体" pitchFamily="2" charset="-122"/>
                  </a:rPr>
                  <a:t>源系统</a:t>
                </a:r>
              </a:p>
            </p:txBody>
          </p:sp>
        </p:grpSp>
      </p:grpSp>
      <p:grpSp>
        <p:nvGrpSpPr>
          <p:cNvPr id="17" name="Group 85"/>
          <p:cNvGrpSpPr>
            <a:grpSpLocks/>
          </p:cNvGrpSpPr>
          <p:nvPr/>
        </p:nvGrpSpPr>
        <p:grpSpPr bwMode="auto">
          <a:xfrm>
            <a:off x="5541963" y="3948113"/>
            <a:ext cx="2840037" cy="376237"/>
            <a:chOff x="3491" y="2533"/>
            <a:chExt cx="1789" cy="237"/>
          </a:xfrm>
        </p:grpSpPr>
        <p:sp>
          <p:nvSpPr>
            <p:cNvPr id="53295" name="Line 86"/>
            <p:cNvSpPr>
              <a:spLocks noChangeShapeType="1"/>
            </p:cNvSpPr>
            <p:nvPr/>
          </p:nvSpPr>
          <p:spPr bwMode="auto">
            <a:xfrm>
              <a:off x="3491" y="2660"/>
              <a:ext cx="1789" cy="0"/>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3296" name="Rectangle 87"/>
            <p:cNvSpPr>
              <a:spLocks noChangeArrowheads="1"/>
            </p:cNvSpPr>
            <p:nvPr/>
          </p:nvSpPr>
          <p:spPr bwMode="auto">
            <a:xfrm>
              <a:off x="4028" y="2533"/>
              <a:ext cx="712" cy="237"/>
            </a:xfrm>
            <a:prstGeom prst="rect">
              <a:avLst/>
            </a:prstGeom>
            <a:solidFill>
              <a:srgbClr val="FFCCFF"/>
            </a:solidFill>
            <a:ln w="12700">
              <a:solidFill>
                <a:srgbClr val="333399"/>
              </a:solidFill>
              <a:miter lim="800000"/>
              <a:headEnd/>
              <a:tailEnd/>
            </a:ln>
          </p:spPr>
          <p:txBody>
            <a:bodyPr lIns="90488" tIns="44450" rIns="90488" bIns="44450">
              <a:spAutoFit/>
            </a:bodyPr>
            <a:lstStyle/>
            <a:p>
              <a:pPr defTabSz="762000" eaLnBrk="0" hangingPunct="0"/>
              <a:r>
                <a:rPr kumimoji="1" lang="zh-CN" altLang="en-US">
                  <a:solidFill>
                    <a:srgbClr val="333399"/>
                  </a:solidFill>
                  <a:latin typeface="Times New Roman" pitchFamily="18" charset="0"/>
                  <a:ea typeface="黑体" pitchFamily="2" charset="-122"/>
                </a:rPr>
                <a:t>目的系统</a:t>
              </a:r>
            </a:p>
          </p:txBody>
        </p:sp>
      </p:grpSp>
      <p:grpSp>
        <p:nvGrpSpPr>
          <p:cNvPr id="18" name="Group 88"/>
          <p:cNvGrpSpPr>
            <a:grpSpLocks/>
          </p:cNvGrpSpPr>
          <p:nvPr/>
        </p:nvGrpSpPr>
        <p:grpSpPr bwMode="auto">
          <a:xfrm>
            <a:off x="3271838" y="3217863"/>
            <a:ext cx="2270125" cy="1725612"/>
            <a:chOff x="2061" y="2073"/>
            <a:chExt cx="1430" cy="1087"/>
          </a:xfrm>
        </p:grpSpPr>
        <p:sp>
          <p:nvSpPr>
            <p:cNvPr id="53292" name="Line 89"/>
            <p:cNvSpPr>
              <a:spLocks noChangeShapeType="1"/>
            </p:cNvSpPr>
            <p:nvPr/>
          </p:nvSpPr>
          <p:spPr bwMode="auto">
            <a:xfrm>
              <a:off x="2061" y="2660"/>
              <a:ext cx="1430" cy="0"/>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3293" name="Rectangle 90"/>
            <p:cNvSpPr>
              <a:spLocks noChangeArrowheads="1"/>
            </p:cNvSpPr>
            <p:nvPr/>
          </p:nvSpPr>
          <p:spPr bwMode="auto">
            <a:xfrm>
              <a:off x="2418" y="2533"/>
              <a:ext cx="734" cy="237"/>
            </a:xfrm>
            <a:prstGeom prst="rect">
              <a:avLst/>
            </a:prstGeom>
            <a:solidFill>
              <a:srgbClr val="CCFFFF"/>
            </a:solidFill>
            <a:ln w="12700">
              <a:solidFill>
                <a:srgbClr val="333399"/>
              </a:solidFill>
              <a:miter lim="800000"/>
              <a:headEnd/>
              <a:tailEnd/>
            </a:ln>
          </p:spPr>
          <p:txBody>
            <a:bodyPr lIns="90488" tIns="44450" rIns="90488" bIns="44450">
              <a:spAutoFit/>
            </a:bodyPr>
            <a:lstStyle/>
            <a:p>
              <a:pPr defTabSz="762000" eaLnBrk="0" hangingPunct="0"/>
              <a:r>
                <a:rPr kumimoji="1" lang="zh-CN" altLang="en-US">
                  <a:solidFill>
                    <a:srgbClr val="333399"/>
                  </a:solidFill>
                  <a:latin typeface="Times New Roman" pitchFamily="18" charset="0"/>
                  <a:ea typeface="黑体" pitchFamily="2" charset="-122"/>
                </a:rPr>
                <a:t>传输系统</a:t>
              </a:r>
            </a:p>
          </p:txBody>
        </p:sp>
        <p:sp>
          <p:nvSpPr>
            <p:cNvPr id="53294" name="Line 91"/>
            <p:cNvSpPr>
              <a:spLocks noChangeShapeType="1"/>
            </p:cNvSpPr>
            <p:nvPr/>
          </p:nvSpPr>
          <p:spPr bwMode="auto">
            <a:xfrm flipH="1">
              <a:off x="3486" y="2073"/>
              <a:ext cx="5" cy="1087"/>
            </a:xfrm>
            <a:prstGeom prst="line">
              <a:avLst/>
            </a:prstGeom>
            <a:noFill/>
            <a:ln w="19050">
              <a:solidFill>
                <a:srgbClr val="333399"/>
              </a:solidFill>
              <a:prstDash val="dash"/>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a:p>
          </p:txBody>
        </p:sp>
      </p:grpSp>
      <p:pic>
        <p:nvPicPr>
          <p:cNvPr id="53286" name="Picture 9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7563" y="2979738"/>
            <a:ext cx="85248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87" name="Picture 9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88225" y="2782888"/>
            <a:ext cx="709613"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nvGrpSpPr>
          <p:cNvPr id="19" name="Group 94"/>
          <p:cNvGrpSpPr>
            <a:grpSpLocks/>
          </p:cNvGrpSpPr>
          <p:nvPr/>
        </p:nvGrpSpPr>
        <p:grpSpPr bwMode="auto">
          <a:xfrm>
            <a:off x="8204200" y="4943475"/>
            <a:ext cx="615950" cy="1262063"/>
            <a:chOff x="5168" y="3160"/>
            <a:chExt cx="388" cy="795"/>
          </a:xfrm>
        </p:grpSpPr>
        <p:sp>
          <p:nvSpPr>
            <p:cNvPr id="53290" name="Rectangle 95"/>
            <p:cNvSpPr>
              <a:spLocks noChangeArrowheads="1"/>
            </p:cNvSpPr>
            <p:nvPr/>
          </p:nvSpPr>
          <p:spPr bwMode="auto">
            <a:xfrm>
              <a:off x="5199" y="3207"/>
              <a:ext cx="357" cy="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a:solidFill>
                    <a:srgbClr val="333399"/>
                  </a:solidFill>
                  <a:latin typeface="Times New Roman" pitchFamily="18" charset="0"/>
                  <a:ea typeface="黑体" pitchFamily="2" charset="-122"/>
                </a:rPr>
                <a:t>输出信息</a:t>
              </a:r>
            </a:p>
          </p:txBody>
        </p:sp>
        <p:sp>
          <p:nvSpPr>
            <p:cNvPr id="53291" name="Line 96"/>
            <p:cNvSpPr>
              <a:spLocks noChangeShapeType="1"/>
            </p:cNvSpPr>
            <p:nvPr/>
          </p:nvSpPr>
          <p:spPr bwMode="auto">
            <a:xfrm>
              <a:off x="5168" y="3160"/>
              <a:ext cx="335" cy="0"/>
            </a:xfrm>
            <a:prstGeom prst="line">
              <a:avLst/>
            </a:prstGeom>
            <a:noFill/>
            <a:ln w="38100">
              <a:solidFill>
                <a:srgbClr val="3333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sp>
        <p:nvSpPr>
          <p:cNvPr id="53289" name="Rectangle 97"/>
          <p:cNvSpPr>
            <a:spLocks noChangeArrowheads="1"/>
          </p:cNvSpPr>
          <p:nvPr/>
        </p:nvSpPr>
        <p:spPr bwMode="auto">
          <a:xfrm>
            <a:off x="7356475" y="3454400"/>
            <a:ext cx="8159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en-US" altLang="zh-CN">
                <a:solidFill>
                  <a:srgbClr val="333399"/>
                </a:solidFill>
                <a:latin typeface="Arial" charset="0"/>
                <a:ea typeface="黑体" pitchFamily="2" charset="-122"/>
              </a:rPr>
              <a:t>PC </a:t>
            </a:r>
            <a:r>
              <a:rPr kumimoji="1" lang="zh-CN" altLang="en-US">
                <a:solidFill>
                  <a:srgbClr val="333399"/>
                </a:solidFill>
                <a:latin typeface="Arial" charset="0"/>
                <a:ea typeface="黑体" pitchFamily="2" charset="-122"/>
              </a:rPr>
              <a:t>机</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nodeType="afterEffect">
                                  <p:stCondLst>
                                    <p:cond delay="0"/>
                                  </p:stCondLst>
                                  <p:childTnLst>
                                    <p:anim calcmode="discrete" valueType="str">
                                      <p:cBhvr>
                                        <p:cTn id="9" dur="1000" fill="hold"/>
                                        <p:tgtEl>
                                          <p:spTgt spid="15"/>
                                        </p:tgtEl>
                                        <p:attrNameLst>
                                          <p:attrName>style.visibility</p:attrName>
                                        </p:attrNameLst>
                                      </p:cBhvr>
                                      <p:tavLst>
                                        <p:tav tm="0">
                                          <p:val>
                                            <p:strVal val="hidden"/>
                                          </p:val>
                                        </p:tav>
                                        <p:tav tm="50000">
                                          <p:val>
                                            <p:strVal val="visible"/>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childTnLst>
                                </p:cTn>
                              </p:par>
                            </p:childTnLst>
                          </p:cTn>
                        </p:par>
                        <p:par>
                          <p:cTn id="14" fill="hold" nodeType="afterGroup">
                            <p:stCondLst>
                              <p:cond delay="0"/>
                            </p:stCondLst>
                            <p:childTnLst>
                              <p:par>
                                <p:cTn id="15" presetID="35" presetClass="emph" presetSubtype="0" repeatCount="3000" fill="hold" nodeType="afterEffect">
                                  <p:stCondLst>
                                    <p:cond delay="0"/>
                                  </p:stCondLst>
                                  <p:childTnLst>
                                    <p:anim calcmode="discrete" valueType="str">
                                      <p:cBhvr>
                                        <p:cTn id="16"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par>
                          <p:cTn id="21" fill="hold" nodeType="afterGroup">
                            <p:stCondLst>
                              <p:cond delay="0"/>
                            </p:stCondLst>
                            <p:childTnLst>
                              <p:par>
                                <p:cTn id="22" presetID="35" presetClass="emph" presetSubtype="0" repeatCount="3000" fill="hold" nodeType="afterEffect">
                                  <p:stCondLst>
                                    <p:cond delay="0"/>
                                  </p:stCondLst>
                                  <p:childTnLst>
                                    <p:anim calcmode="discrete" valueType="str">
                                      <p:cBhvr>
                                        <p:cTn id="23" dur="1000" fill="hold"/>
                                        <p:tgtEl>
                                          <p:spTgt spid="17"/>
                                        </p:tgtEl>
                                        <p:attrNameLst>
                                          <p:attrName>style.visibility</p:attrName>
                                        </p:attrNameLst>
                                      </p:cBhvr>
                                      <p:tavLst>
                                        <p:tav tm="0">
                                          <p:val>
                                            <p:strVal val="hidden"/>
                                          </p:val>
                                        </p:tav>
                                        <p:tav tm="50000">
                                          <p:val>
                                            <p:strVal val="visible"/>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childTnLst>
                                </p:cTn>
                              </p:par>
                            </p:childTnLst>
                          </p:cTn>
                        </p:par>
                        <p:par>
                          <p:cTn id="28" fill="hold" nodeType="afterGroup">
                            <p:stCondLst>
                              <p:cond delay="0"/>
                            </p:stCondLst>
                            <p:childTnLst>
                              <p:par>
                                <p:cTn id="29" presetID="1" presetClass="entr" presetSubtype="0" fill="hold" nodeType="afterEffect">
                                  <p:stCondLst>
                                    <p:cond delay="500"/>
                                  </p:stCondLst>
                                  <p:childTnLst>
                                    <p:set>
                                      <p:cBhvr>
                                        <p:cTn id="30" dur="1" fill="hold">
                                          <p:stCondLst>
                                            <p:cond delay="0"/>
                                          </p:stCondLst>
                                        </p:cTn>
                                        <p:tgtEl>
                                          <p:spTgt spid="8"/>
                                        </p:tgtEl>
                                        <p:attrNameLst>
                                          <p:attrName>style.visibility</p:attrName>
                                        </p:attrNameLst>
                                      </p:cBhvr>
                                      <p:to>
                                        <p:strVal val="visible"/>
                                      </p:to>
                                    </p:set>
                                  </p:childTnLst>
                                </p:cTn>
                              </p:par>
                            </p:childTnLst>
                          </p:cTn>
                        </p:par>
                        <p:par>
                          <p:cTn id="31" fill="hold" nodeType="afterGroup">
                            <p:stCondLst>
                              <p:cond delay="500"/>
                            </p:stCondLst>
                            <p:childTnLst>
                              <p:par>
                                <p:cTn id="32" presetID="1" presetClass="entr" presetSubtype="0" fill="hold" nodeType="afterEffect">
                                  <p:stCondLst>
                                    <p:cond delay="1000"/>
                                  </p:stCondLst>
                                  <p:childTnLst>
                                    <p:set>
                                      <p:cBhvr>
                                        <p:cTn id="33" dur="1" fill="hold">
                                          <p:stCondLst>
                                            <p:cond delay="0"/>
                                          </p:stCondLst>
                                        </p:cTn>
                                        <p:tgtEl>
                                          <p:spTgt spid="4"/>
                                        </p:tgtEl>
                                        <p:attrNameLst>
                                          <p:attrName>style.visibility</p:attrName>
                                        </p:attrNameLst>
                                      </p:cBhvr>
                                      <p:to>
                                        <p:strVal val="visible"/>
                                      </p:to>
                                    </p:set>
                                  </p:childTnLst>
                                </p:cTn>
                              </p:par>
                            </p:childTnLst>
                          </p:cTn>
                        </p:par>
                        <p:par>
                          <p:cTn id="34" fill="hold" nodeType="afterGroup">
                            <p:stCondLst>
                              <p:cond delay="1500"/>
                            </p:stCondLst>
                            <p:childTnLst>
                              <p:par>
                                <p:cTn id="35" presetID="1" presetClass="entr" presetSubtype="0" fill="hold" nodeType="afterEffect">
                                  <p:stCondLst>
                                    <p:cond delay="1000"/>
                                  </p:stCondLst>
                                  <p:childTnLst>
                                    <p:set>
                                      <p:cBhvr>
                                        <p:cTn id="36" dur="1" fill="hold">
                                          <p:stCondLst>
                                            <p:cond delay="0"/>
                                          </p:stCondLst>
                                        </p:cTn>
                                        <p:tgtEl>
                                          <p:spTgt spid="10"/>
                                        </p:tgtEl>
                                        <p:attrNameLst>
                                          <p:attrName>style.visibility</p:attrName>
                                        </p:attrNameLst>
                                      </p:cBhvr>
                                      <p:to>
                                        <p:strVal val="visible"/>
                                      </p:to>
                                    </p:set>
                                  </p:childTnLst>
                                </p:cTn>
                              </p:par>
                            </p:childTnLst>
                          </p:cTn>
                        </p:par>
                        <p:par>
                          <p:cTn id="37" fill="hold" nodeType="afterGroup">
                            <p:stCondLst>
                              <p:cond delay="2500"/>
                            </p:stCondLst>
                            <p:childTnLst>
                              <p:par>
                                <p:cTn id="38" presetID="1" presetClass="entr" presetSubtype="0" fill="hold" nodeType="afterEffect">
                                  <p:stCondLst>
                                    <p:cond delay="1000"/>
                                  </p:stCondLst>
                                  <p:childTnLst>
                                    <p:set>
                                      <p:cBhvr>
                                        <p:cTn id="39" dur="1" fill="hold">
                                          <p:stCondLst>
                                            <p:cond delay="0"/>
                                          </p:stCondLst>
                                        </p:cTn>
                                        <p:tgtEl>
                                          <p:spTgt spid="5"/>
                                        </p:tgtEl>
                                        <p:attrNameLst>
                                          <p:attrName>style.visibility</p:attrName>
                                        </p:attrNameLst>
                                      </p:cBhvr>
                                      <p:to>
                                        <p:strVal val="visible"/>
                                      </p:to>
                                    </p:set>
                                  </p:childTnLst>
                                </p:cTn>
                              </p:par>
                            </p:childTnLst>
                          </p:cTn>
                        </p:par>
                        <p:par>
                          <p:cTn id="40" fill="hold" nodeType="afterGroup">
                            <p:stCondLst>
                              <p:cond delay="3500"/>
                            </p:stCondLst>
                            <p:childTnLst>
                              <p:par>
                                <p:cTn id="41" presetID="1" presetClass="entr" presetSubtype="0" fill="hold" nodeType="afterEffect">
                                  <p:stCondLst>
                                    <p:cond delay="1000"/>
                                  </p:stCondLst>
                                  <p:childTnLst>
                                    <p:set>
                                      <p:cBhvr>
                                        <p:cTn id="42" dur="1" fill="hold">
                                          <p:stCondLst>
                                            <p:cond delay="0"/>
                                          </p:stCondLst>
                                        </p:cTn>
                                        <p:tgtEl>
                                          <p:spTgt spid="2"/>
                                        </p:tgtEl>
                                        <p:attrNameLst>
                                          <p:attrName>style.visibility</p:attrName>
                                        </p:attrNameLst>
                                      </p:cBhvr>
                                      <p:to>
                                        <p:strVal val="visible"/>
                                      </p:to>
                                    </p:set>
                                  </p:childTnLst>
                                </p:cTn>
                              </p:par>
                            </p:childTnLst>
                          </p:cTn>
                        </p:par>
                        <p:par>
                          <p:cTn id="43" fill="hold" nodeType="afterGroup">
                            <p:stCondLst>
                              <p:cond delay="4500"/>
                            </p:stCondLst>
                            <p:childTnLst>
                              <p:par>
                                <p:cTn id="44" presetID="1" presetClass="entr" presetSubtype="0" fill="hold" nodeType="afterEffect">
                                  <p:stCondLst>
                                    <p:cond delay="1000"/>
                                  </p:stCondLst>
                                  <p:childTnLst>
                                    <p:set>
                                      <p:cBhvr>
                                        <p:cTn id="45" dur="1" fill="hold">
                                          <p:stCondLst>
                                            <p:cond delay="0"/>
                                          </p:stCondLst>
                                        </p:cTn>
                                        <p:tgtEl>
                                          <p:spTgt spid="6"/>
                                        </p:tgtEl>
                                        <p:attrNameLst>
                                          <p:attrName>style.visibility</p:attrName>
                                        </p:attrNameLst>
                                      </p:cBhvr>
                                      <p:to>
                                        <p:strVal val="visible"/>
                                      </p:to>
                                    </p:set>
                                  </p:childTnLst>
                                </p:cTn>
                              </p:par>
                            </p:childTnLst>
                          </p:cTn>
                        </p:par>
                        <p:par>
                          <p:cTn id="46" fill="hold" nodeType="afterGroup">
                            <p:stCondLst>
                              <p:cond delay="5500"/>
                            </p:stCondLst>
                            <p:childTnLst>
                              <p:par>
                                <p:cTn id="47" presetID="1" presetClass="entr" presetSubtype="0" fill="hold" nodeType="afterEffect">
                                  <p:stCondLst>
                                    <p:cond delay="1000"/>
                                  </p:stCondLst>
                                  <p:childTnLst>
                                    <p:set>
                                      <p:cBhvr>
                                        <p:cTn id="48" dur="1" fill="hold">
                                          <p:stCondLst>
                                            <p:cond delay="0"/>
                                          </p:stCondLst>
                                        </p:cTn>
                                        <p:tgtEl>
                                          <p:spTgt spid="11"/>
                                        </p:tgtEl>
                                        <p:attrNameLst>
                                          <p:attrName>style.visibility</p:attrName>
                                        </p:attrNameLst>
                                      </p:cBhvr>
                                      <p:to>
                                        <p:strVal val="visible"/>
                                      </p:to>
                                    </p:set>
                                  </p:childTnLst>
                                </p:cTn>
                              </p:par>
                            </p:childTnLst>
                          </p:cTn>
                        </p:par>
                        <p:par>
                          <p:cTn id="49" fill="hold" nodeType="afterGroup">
                            <p:stCondLst>
                              <p:cond delay="6500"/>
                            </p:stCondLst>
                            <p:childTnLst>
                              <p:par>
                                <p:cTn id="50" presetID="1" presetClass="entr" presetSubtype="0" fill="hold" nodeType="afterEffect">
                                  <p:stCondLst>
                                    <p:cond delay="1000"/>
                                  </p:stCondLst>
                                  <p:childTnLst>
                                    <p:set>
                                      <p:cBhvr>
                                        <p:cTn id="51" dur="1" fill="hold">
                                          <p:stCondLst>
                                            <p:cond delay="0"/>
                                          </p:stCondLst>
                                        </p:cTn>
                                        <p:tgtEl>
                                          <p:spTgt spid="7"/>
                                        </p:tgtEl>
                                        <p:attrNameLst>
                                          <p:attrName>style.visibility</p:attrName>
                                        </p:attrNameLst>
                                      </p:cBhvr>
                                      <p:to>
                                        <p:strVal val="visible"/>
                                      </p:to>
                                    </p:set>
                                  </p:childTnLst>
                                </p:cTn>
                              </p:par>
                            </p:childTnLst>
                          </p:cTn>
                        </p:par>
                        <p:par>
                          <p:cTn id="52" fill="hold" nodeType="afterGroup">
                            <p:stCondLst>
                              <p:cond delay="7500"/>
                            </p:stCondLst>
                            <p:childTnLst>
                              <p:par>
                                <p:cTn id="53" presetID="1" presetClass="entr" presetSubtype="0" fill="hold" nodeType="afterEffect">
                                  <p:stCondLst>
                                    <p:cond delay="1000"/>
                                  </p:stCondLst>
                                  <p:childTnLst>
                                    <p:set>
                                      <p:cBhvr>
                                        <p:cTn id="54" dur="1" fill="hold">
                                          <p:stCondLst>
                                            <p:cond delay="0"/>
                                          </p:stCondLst>
                                        </p:cTn>
                                        <p:tgtEl>
                                          <p:spTgt spid="9"/>
                                        </p:tgtEl>
                                        <p:attrNameLst>
                                          <p:attrName>style.visibility</p:attrName>
                                        </p:attrNameLst>
                                      </p:cBhvr>
                                      <p:to>
                                        <p:strVal val="visible"/>
                                      </p:to>
                                    </p:set>
                                  </p:childTnLst>
                                </p:cTn>
                              </p:par>
                            </p:childTnLst>
                          </p:cTn>
                        </p:par>
                        <p:par>
                          <p:cTn id="55" fill="hold" nodeType="afterGroup">
                            <p:stCondLst>
                              <p:cond delay="8500"/>
                            </p:stCondLst>
                            <p:childTnLst>
                              <p:par>
                                <p:cTn id="56" presetID="1" presetClass="entr" presetSubtype="0" fill="hold" nodeType="afterEffect">
                                  <p:stCondLst>
                                    <p:cond delay="1000"/>
                                  </p:stCondLst>
                                  <p:childTnLst>
                                    <p:set>
                                      <p:cBhvr>
                                        <p:cTn id="57"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0690" name="Rectangle 2"/>
          <p:cNvSpPr>
            <a:spLocks noGrp="1" noChangeArrowheads="1"/>
          </p:cNvSpPr>
          <p:nvPr>
            <p:ph type="title"/>
          </p:nvPr>
        </p:nvSpPr>
        <p:spPr>
          <a:xfrm>
            <a:off x="611188" y="404813"/>
            <a:ext cx="7793037" cy="1143000"/>
          </a:xfrm>
        </p:spPr>
        <p:txBody>
          <a:bodyPr/>
          <a:lstStyle/>
          <a:p>
            <a:pPr eaLnBrk="1" hangingPunct="1"/>
            <a:r>
              <a:rPr lang="en-US" altLang="zh-CN" smtClean="0"/>
              <a:t>OSI Layer1: Physical Layer</a:t>
            </a:r>
          </a:p>
        </p:txBody>
      </p:sp>
      <p:sp>
        <p:nvSpPr>
          <p:cNvPr id="370691" name="Rectangle 3"/>
          <p:cNvSpPr>
            <a:spLocks noGrp="1" noChangeArrowheads="1"/>
          </p:cNvSpPr>
          <p:nvPr>
            <p:ph type="body" idx="1"/>
          </p:nvPr>
        </p:nvSpPr>
        <p:spPr>
          <a:xfrm>
            <a:off x="285750" y="1785938"/>
            <a:ext cx="8858250" cy="4167187"/>
          </a:xfrm>
        </p:spPr>
        <p:txBody>
          <a:bodyPr/>
          <a:lstStyle/>
          <a:p>
            <a:pPr eaLnBrk="1" hangingPunct="1">
              <a:lnSpc>
                <a:spcPct val="150000"/>
              </a:lnSpc>
              <a:buFont typeface="Wingdings" pitchFamily="82" charset="2"/>
              <a:buChar char="p"/>
              <a:defRPr/>
            </a:pPr>
            <a:r>
              <a:rPr lang="en-US" altLang="zh-CN" dirty="0" smtClean="0"/>
              <a:t>Type of Network</a:t>
            </a:r>
            <a:endParaRPr lang="en-US" altLang="zh-CN" dirty="0" smtClean="0">
              <a:solidFill>
                <a:schemeClr val="accent6"/>
              </a:solidFill>
            </a:endParaRPr>
          </a:p>
          <a:p>
            <a:pPr eaLnBrk="1" hangingPunct="1">
              <a:lnSpc>
                <a:spcPct val="150000"/>
              </a:lnSpc>
              <a:buFont typeface="Wingdings" pitchFamily="82" charset="2"/>
              <a:buChar char="p"/>
              <a:defRPr/>
            </a:pPr>
            <a:r>
              <a:rPr lang="en-US" altLang="zh-CN" dirty="0" smtClean="0">
                <a:solidFill>
                  <a:schemeClr val="accent6"/>
                </a:solidFill>
              </a:rPr>
              <a:t>LAN Media</a:t>
            </a:r>
          </a:p>
          <a:p>
            <a:pPr eaLnBrk="1" hangingPunct="1">
              <a:lnSpc>
                <a:spcPct val="150000"/>
              </a:lnSpc>
              <a:buFont typeface="Wingdings" pitchFamily="82" charset="2"/>
              <a:buChar char="p"/>
              <a:defRPr/>
            </a:pPr>
            <a:r>
              <a:rPr lang="en-US" altLang="zh-CN" dirty="0" smtClean="0"/>
              <a:t>UTP for Ethernet</a:t>
            </a:r>
          </a:p>
          <a:p>
            <a:pPr eaLnBrk="1" hangingPunct="1">
              <a:lnSpc>
                <a:spcPct val="150000"/>
              </a:lnSpc>
              <a:buFont typeface="Wingdings" pitchFamily="82" charset="2"/>
              <a:buChar char="p"/>
              <a:defRPr/>
            </a:pPr>
            <a:r>
              <a:rPr lang="en-US" altLang="zh-CN" dirty="0" smtClean="0"/>
              <a:t>Media and signal Problems </a:t>
            </a:r>
          </a:p>
          <a:p>
            <a:pPr eaLnBrk="1" hangingPunct="1">
              <a:lnSpc>
                <a:spcPct val="150000"/>
              </a:lnSpc>
              <a:buFont typeface="Wingdings" pitchFamily="82" charset="2"/>
              <a:buChar char="p"/>
              <a:defRPr/>
            </a:pPr>
            <a:r>
              <a:rPr lang="en-US" altLang="zh-CN" dirty="0" smtClean="0"/>
              <a:t>Basic Knowledge of Data Communication</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370690"/>
                                        </p:tgtEl>
                                        <p:attrNameLst>
                                          <p:attrName>style.visibility</p:attrName>
                                        </p:attrNameLst>
                                      </p:cBhvr>
                                      <p:to>
                                        <p:strVal val="visible"/>
                                      </p:to>
                                    </p:set>
                                    <p:animEffect transition="in" filter="checkerboard(across)">
                                      <p:cBhvr>
                                        <p:cTn id="7" dur="500"/>
                                        <p:tgtEl>
                                          <p:spTgt spid="3706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5" fill="hold" grpId="0" nodeType="clickEffect">
                                  <p:stCondLst>
                                    <p:cond delay="0"/>
                                  </p:stCondLst>
                                  <p:childTnLst>
                                    <p:set>
                                      <p:cBhvr>
                                        <p:cTn id="11" dur="1" fill="hold">
                                          <p:stCondLst>
                                            <p:cond delay="0"/>
                                          </p:stCondLst>
                                        </p:cTn>
                                        <p:tgtEl>
                                          <p:spTgt spid="370691">
                                            <p:txEl>
                                              <p:pRg st="0" end="0"/>
                                            </p:txEl>
                                          </p:spTgt>
                                        </p:tgtEl>
                                        <p:attrNameLst>
                                          <p:attrName>style.visibility</p:attrName>
                                        </p:attrNameLst>
                                      </p:cBhvr>
                                      <p:to>
                                        <p:strVal val="visible"/>
                                      </p:to>
                                    </p:set>
                                    <p:animEffect transition="in" filter="checkerboard(down)">
                                      <p:cBhvr>
                                        <p:cTn id="12" dur="500"/>
                                        <p:tgtEl>
                                          <p:spTgt spid="37069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5" fill="hold" grpId="0" nodeType="clickEffect">
                                  <p:stCondLst>
                                    <p:cond delay="0"/>
                                  </p:stCondLst>
                                  <p:childTnLst>
                                    <p:set>
                                      <p:cBhvr>
                                        <p:cTn id="16" dur="1" fill="hold">
                                          <p:stCondLst>
                                            <p:cond delay="0"/>
                                          </p:stCondLst>
                                        </p:cTn>
                                        <p:tgtEl>
                                          <p:spTgt spid="370691">
                                            <p:txEl>
                                              <p:pRg st="1" end="1"/>
                                            </p:txEl>
                                          </p:spTgt>
                                        </p:tgtEl>
                                        <p:attrNameLst>
                                          <p:attrName>style.visibility</p:attrName>
                                        </p:attrNameLst>
                                      </p:cBhvr>
                                      <p:to>
                                        <p:strVal val="visible"/>
                                      </p:to>
                                    </p:set>
                                    <p:animEffect transition="in" filter="checkerboard(down)">
                                      <p:cBhvr>
                                        <p:cTn id="17" dur="500"/>
                                        <p:tgtEl>
                                          <p:spTgt spid="37069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5" fill="hold" grpId="0" nodeType="clickEffect">
                                  <p:stCondLst>
                                    <p:cond delay="0"/>
                                  </p:stCondLst>
                                  <p:childTnLst>
                                    <p:set>
                                      <p:cBhvr>
                                        <p:cTn id="21" dur="1" fill="hold">
                                          <p:stCondLst>
                                            <p:cond delay="0"/>
                                          </p:stCondLst>
                                        </p:cTn>
                                        <p:tgtEl>
                                          <p:spTgt spid="370691">
                                            <p:txEl>
                                              <p:pRg st="2" end="2"/>
                                            </p:txEl>
                                          </p:spTgt>
                                        </p:tgtEl>
                                        <p:attrNameLst>
                                          <p:attrName>style.visibility</p:attrName>
                                        </p:attrNameLst>
                                      </p:cBhvr>
                                      <p:to>
                                        <p:strVal val="visible"/>
                                      </p:to>
                                    </p:set>
                                    <p:animEffect transition="in" filter="checkerboard(down)">
                                      <p:cBhvr>
                                        <p:cTn id="22" dur="500"/>
                                        <p:tgtEl>
                                          <p:spTgt spid="370691">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5" fill="hold" grpId="0" nodeType="clickEffect">
                                  <p:stCondLst>
                                    <p:cond delay="0"/>
                                  </p:stCondLst>
                                  <p:childTnLst>
                                    <p:set>
                                      <p:cBhvr>
                                        <p:cTn id="26" dur="1" fill="hold">
                                          <p:stCondLst>
                                            <p:cond delay="0"/>
                                          </p:stCondLst>
                                        </p:cTn>
                                        <p:tgtEl>
                                          <p:spTgt spid="370691">
                                            <p:txEl>
                                              <p:pRg st="3" end="3"/>
                                            </p:txEl>
                                          </p:spTgt>
                                        </p:tgtEl>
                                        <p:attrNameLst>
                                          <p:attrName>style.visibility</p:attrName>
                                        </p:attrNameLst>
                                      </p:cBhvr>
                                      <p:to>
                                        <p:strVal val="visible"/>
                                      </p:to>
                                    </p:set>
                                    <p:animEffect transition="in" filter="checkerboard(down)">
                                      <p:cBhvr>
                                        <p:cTn id="27" dur="500"/>
                                        <p:tgtEl>
                                          <p:spTgt spid="370691">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5" fill="hold" grpId="0" nodeType="clickEffect">
                                  <p:stCondLst>
                                    <p:cond delay="0"/>
                                  </p:stCondLst>
                                  <p:childTnLst>
                                    <p:set>
                                      <p:cBhvr>
                                        <p:cTn id="31" dur="1" fill="hold">
                                          <p:stCondLst>
                                            <p:cond delay="0"/>
                                          </p:stCondLst>
                                        </p:cTn>
                                        <p:tgtEl>
                                          <p:spTgt spid="370691">
                                            <p:txEl>
                                              <p:pRg st="4" end="4"/>
                                            </p:txEl>
                                          </p:spTgt>
                                        </p:tgtEl>
                                        <p:attrNameLst>
                                          <p:attrName>style.visibility</p:attrName>
                                        </p:attrNameLst>
                                      </p:cBhvr>
                                      <p:to>
                                        <p:strVal val="visible"/>
                                      </p:to>
                                    </p:set>
                                    <p:animEffect transition="in" filter="checkerboard(down)">
                                      <p:cBhvr>
                                        <p:cTn id="32" dur="500"/>
                                        <p:tgtEl>
                                          <p:spTgt spid="3706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690" grpId="0" autoUpdateAnimBg="0"/>
      <p:bldP spid="370691" grpId="0" build="p" bldLvl="2"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539750" y="836613"/>
            <a:ext cx="7924800" cy="609600"/>
          </a:xfrm>
        </p:spPr>
        <p:txBody>
          <a:bodyPr/>
          <a:lstStyle/>
          <a:p>
            <a:pPr eaLnBrk="1" hangingPunct="1"/>
            <a:r>
              <a:rPr lang="zh-CN" altLang="en-US" sz="3400" smtClean="0"/>
              <a:t>数据通信技术：数字数据编码</a:t>
            </a:r>
          </a:p>
        </p:txBody>
      </p:sp>
      <p:sp>
        <p:nvSpPr>
          <p:cNvPr id="54275" name="Rectangle 3"/>
          <p:cNvSpPr>
            <a:spLocks noGrp="1" noChangeArrowheads="1"/>
          </p:cNvSpPr>
          <p:nvPr>
            <p:ph type="body" idx="1"/>
          </p:nvPr>
        </p:nvSpPr>
        <p:spPr>
          <a:xfrm>
            <a:off x="214313" y="1714500"/>
            <a:ext cx="8786812" cy="4321175"/>
          </a:xfrm>
        </p:spPr>
        <p:txBody>
          <a:bodyPr/>
          <a:lstStyle/>
          <a:p>
            <a:pPr marL="447675" indent="-447675" defTabSz="714375" eaLnBrk="1" hangingPunct="1">
              <a:buFont typeface="Wingdings" pitchFamily="2" charset="2"/>
              <a:buChar char="p"/>
            </a:pPr>
            <a:r>
              <a:rPr lang="zh-CN" altLang="en-US" sz="2800" smtClean="0">
                <a:latin typeface="Arial" charset="0"/>
                <a:cs typeface="Arial" charset="0"/>
              </a:rPr>
              <a:t>基带：基本频带，指传输变换前所占用的频带，是原始信号所固有的频带</a:t>
            </a:r>
          </a:p>
          <a:p>
            <a:pPr marL="447675" indent="-447675" defTabSz="714375" eaLnBrk="1" hangingPunct="1">
              <a:buFont typeface="Wingdings" pitchFamily="2" charset="2"/>
              <a:buChar char="p"/>
            </a:pPr>
            <a:r>
              <a:rPr lang="zh-CN" altLang="en-US" sz="2800" smtClean="0">
                <a:latin typeface="Arial" charset="0"/>
                <a:cs typeface="Arial" charset="0"/>
              </a:rPr>
              <a:t>基带传输</a:t>
            </a:r>
            <a:r>
              <a:rPr lang="en-US" altLang="zh-CN" sz="2800" smtClean="0">
                <a:latin typeface="Arial" charset="0"/>
                <a:cs typeface="Arial" charset="0"/>
              </a:rPr>
              <a:t>:</a:t>
            </a:r>
            <a:r>
              <a:rPr lang="zh-CN" altLang="en-US" sz="2800" smtClean="0">
                <a:latin typeface="Arial" charset="0"/>
                <a:cs typeface="Arial" charset="0"/>
              </a:rPr>
              <a:t>在传输时直接使用基带数字信号</a:t>
            </a:r>
            <a:r>
              <a:rPr lang="en-US" altLang="zh-CN" sz="2800" smtClean="0">
                <a:latin typeface="Arial" charset="0"/>
                <a:cs typeface="Arial" charset="0"/>
              </a:rPr>
              <a:t>(</a:t>
            </a:r>
            <a:r>
              <a:rPr lang="zh-CN" altLang="en-US" sz="2800" smtClean="0">
                <a:latin typeface="Arial" charset="0"/>
                <a:cs typeface="Arial" charset="0"/>
              </a:rPr>
              <a:t>不转换为模拟信号，即不调制</a:t>
            </a:r>
            <a:r>
              <a:rPr lang="en-US" altLang="zh-CN" sz="2800" smtClean="0">
                <a:latin typeface="Arial" charset="0"/>
                <a:cs typeface="Arial" charset="0"/>
              </a:rPr>
              <a:t>)</a:t>
            </a:r>
            <a:endParaRPr lang="zh-CN" altLang="en-US" sz="2800" smtClean="0">
              <a:latin typeface="Arial" charset="0"/>
              <a:cs typeface="Arial" charset="0"/>
            </a:endParaRPr>
          </a:p>
          <a:p>
            <a:pPr lvl="1" defTabSz="714375" eaLnBrk="1" hangingPunct="1">
              <a:buClr>
                <a:schemeClr val="folHlink"/>
              </a:buClr>
              <a:buSzPct val="95000"/>
            </a:pPr>
            <a:r>
              <a:rPr lang="zh-CN" altLang="en-US" sz="2800" smtClean="0">
                <a:latin typeface="Arial" charset="0"/>
                <a:cs typeface="Arial" charset="0"/>
              </a:rPr>
              <a:t>基带传输是一种最简单最基本的传输方式，一般用低电平表示“0”，高电平表示“1”</a:t>
            </a:r>
          </a:p>
          <a:p>
            <a:pPr lvl="1" defTabSz="714375" eaLnBrk="1" hangingPunct="1">
              <a:buClr>
                <a:schemeClr val="folHlink"/>
              </a:buClr>
              <a:buSzPct val="95000"/>
            </a:pPr>
            <a:r>
              <a:rPr lang="zh-CN" altLang="en-US" sz="2800" smtClean="0">
                <a:latin typeface="Arial" charset="0"/>
                <a:cs typeface="Arial" charset="0"/>
              </a:rPr>
              <a:t>适用范围：低速和高速的各种情况。</a:t>
            </a:r>
          </a:p>
          <a:p>
            <a:pPr lvl="1" defTabSz="714375" eaLnBrk="1" hangingPunct="1">
              <a:buClr>
                <a:schemeClr val="folHlink"/>
              </a:buClr>
              <a:buSzPct val="95000"/>
            </a:pPr>
            <a:r>
              <a:rPr lang="zh-CN" altLang="en-US" sz="2800" smtClean="0">
                <a:latin typeface="Arial" charset="0"/>
                <a:cs typeface="Arial" charset="0"/>
              </a:rPr>
              <a:t>限制：因基带信号所带的频率成分很宽，所以对传输线有一定的要求</a:t>
            </a:r>
          </a:p>
        </p:txBody>
      </p:sp>
    </p:spTree>
  </p:cSld>
  <p:clrMapOvr>
    <a:masterClrMapping/>
  </p:clrMapOvr>
  <p:transition spd="med">
    <p:random/>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539750" y="333375"/>
            <a:ext cx="8116888" cy="1462088"/>
          </a:xfrm>
          <a:noFill/>
        </p:spPr>
        <p:txBody>
          <a:bodyPr lIns="92075" tIns="46038" rIns="92075" bIns="46038" anchor="ctr"/>
          <a:lstStyle/>
          <a:p>
            <a:pPr eaLnBrk="1" hangingPunct="1"/>
            <a:r>
              <a:rPr kumimoji="1" lang="zh-CN" altLang="en-US" sz="3200" smtClean="0">
                <a:latin typeface="黑体" pitchFamily="2" charset="-122"/>
                <a:ea typeface="黑体" pitchFamily="2" charset="-122"/>
              </a:rPr>
              <a:t>将数字数据转换到模拟信号：调制</a:t>
            </a:r>
          </a:p>
        </p:txBody>
      </p:sp>
      <p:sp>
        <p:nvSpPr>
          <p:cNvPr id="55299" name="Rectangle 3"/>
          <p:cNvSpPr>
            <a:spLocks noChangeArrowheads="1"/>
          </p:cNvSpPr>
          <p:nvPr/>
        </p:nvSpPr>
        <p:spPr bwMode="auto">
          <a:xfrm>
            <a:off x="1724025" y="2297113"/>
            <a:ext cx="350838"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a:solidFill>
                  <a:srgbClr val="333399"/>
                </a:solidFill>
                <a:latin typeface="Arial" charset="0"/>
              </a:rPr>
              <a:t>0</a:t>
            </a:r>
          </a:p>
        </p:txBody>
      </p:sp>
      <p:sp>
        <p:nvSpPr>
          <p:cNvPr id="55300" name="Rectangle 4"/>
          <p:cNvSpPr>
            <a:spLocks noChangeArrowheads="1"/>
          </p:cNvSpPr>
          <p:nvPr/>
        </p:nvSpPr>
        <p:spPr bwMode="auto">
          <a:xfrm>
            <a:off x="2471738" y="2297113"/>
            <a:ext cx="350837"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a:solidFill>
                  <a:srgbClr val="333399"/>
                </a:solidFill>
                <a:latin typeface="Arial" charset="0"/>
              </a:rPr>
              <a:t>1</a:t>
            </a:r>
          </a:p>
        </p:txBody>
      </p:sp>
      <p:sp>
        <p:nvSpPr>
          <p:cNvPr id="55301" name="Rectangle 5"/>
          <p:cNvSpPr>
            <a:spLocks noChangeArrowheads="1"/>
          </p:cNvSpPr>
          <p:nvPr/>
        </p:nvSpPr>
        <p:spPr bwMode="auto">
          <a:xfrm>
            <a:off x="3219450" y="2297113"/>
            <a:ext cx="350838"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a:solidFill>
                  <a:srgbClr val="333399"/>
                </a:solidFill>
                <a:latin typeface="Arial" charset="0"/>
              </a:rPr>
              <a:t>0</a:t>
            </a:r>
          </a:p>
        </p:txBody>
      </p:sp>
      <p:sp>
        <p:nvSpPr>
          <p:cNvPr id="55302" name="Rectangle 6"/>
          <p:cNvSpPr>
            <a:spLocks noChangeArrowheads="1"/>
          </p:cNvSpPr>
          <p:nvPr/>
        </p:nvSpPr>
        <p:spPr bwMode="auto">
          <a:xfrm>
            <a:off x="4014788" y="2297113"/>
            <a:ext cx="350837"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a:solidFill>
                  <a:srgbClr val="333399"/>
                </a:solidFill>
                <a:latin typeface="Arial" charset="0"/>
              </a:rPr>
              <a:t>0</a:t>
            </a:r>
          </a:p>
        </p:txBody>
      </p:sp>
      <p:sp>
        <p:nvSpPr>
          <p:cNvPr id="55303" name="Rectangle 7"/>
          <p:cNvSpPr>
            <a:spLocks noChangeArrowheads="1"/>
          </p:cNvSpPr>
          <p:nvPr/>
        </p:nvSpPr>
        <p:spPr bwMode="auto">
          <a:xfrm>
            <a:off x="4762500" y="2297113"/>
            <a:ext cx="350838"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a:solidFill>
                  <a:srgbClr val="333399"/>
                </a:solidFill>
                <a:latin typeface="Arial" charset="0"/>
              </a:rPr>
              <a:t>1</a:t>
            </a:r>
          </a:p>
        </p:txBody>
      </p:sp>
      <p:sp>
        <p:nvSpPr>
          <p:cNvPr id="55304" name="Rectangle 8"/>
          <p:cNvSpPr>
            <a:spLocks noChangeArrowheads="1"/>
          </p:cNvSpPr>
          <p:nvPr/>
        </p:nvSpPr>
        <p:spPr bwMode="auto">
          <a:xfrm>
            <a:off x="5510213" y="2297113"/>
            <a:ext cx="350837"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a:solidFill>
                  <a:srgbClr val="333399"/>
                </a:solidFill>
                <a:latin typeface="Arial" charset="0"/>
              </a:rPr>
              <a:t>1</a:t>
            </a:r>
          </a:p>
        </p:txBody>
      </p:sp>
      <p:sp>
        <p:nvSpPr>
          <p:cNvPr id="55305" name="Rectangle 9"/>
          <p:cNvSpPr>
            <a:spLocks noChangeArrowheads="1"/>
          </p:cNvSpPr>
          <p:nvPr/>
        </p:nvSpPr>
        <p:spPr bwMode="auto">
          <a:xfrm>
            <a:off x="6257925" y="2297113"/>
            <a:ext cx="350838"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a:solidFill>
                  <a:srgbClr val="333399"/>
                </a:solidFill>
                <a:latin typeface="Arial" charset="0"/>
              </a:rPr>
              <a:t>1</a:t>
            </a:r>
          </a:p>
        </p:txBody>
      </p:sp>
      <p:sp>
        <p:nvSpPr>
          <p:cNvPr id="55306" name="Rectangle 10"/>
          <p:cNvSpPr>
            <a:spLocks noChangeArrowheads="1"/>
          </p:cNvSpPr>
          <p:nvPr/>
        </p:nvSpPr>
        <p:spPr bwMode="auto">
          <a:xfrm>
            <a:off x="7053263" y="2297113"/>
            <a:ext cx="350837"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a:solidFill>
                  <a:srgbClr val="333399"/>
                </a:solidFill>
                <a:latin typeface="Arial" charset="0"/>
              </a:rPr>
              <a:t>0</a:t>
            </a:r>
          </a:p>
        </p:txBody>
      </p:sp>
      <p:sp>
        <p:nvSpPr>
          <p:cNvPr id="55307" name="Rectangle 11"/>
          <p:cNvSpPr>
            <a:spLocks noChangeArrowheads="1"/>
          </p:cNvSpPr>
          <p:nvPr/>
        </p:nvSpPr>
        <p:spPr bwMode="auto">
          <a:xfrm>
            <a:off x="7824788" y="2297113"/>
            <a:ext cx="350837"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400" b="1">
                <a:solidFill>
                  <a:srgbClr val="333399"/>
                </a:solidFill>
                <a:latin typeface="Arial" charset="0"/>
              </a:rPr>
              <a:t>0</a:t>
            </a:r>
          </a:p>
        </p:txBody>
      </p:sp>
      <p:sp>
        <p:nvSpPr>
          <p:cNvPr id="55308" name="Freeform 12"/>
          <p:cNvSpPr>
            <a:spLocks/>
          </p:cNvSpPr>
          <p:nvPr/>
        </p:nvSpPr>
        <p:spPr bwMode="auto">
          <a:xfrm>
            <a:off x="1528763" y="2189163"/>
            <a:ext cx="6859587" cy="577850"/>
          </a:xfrm>
          <a:custGeom>
            <a:avLst/>
            <a:gdLst>
              <a:gd name="T0" fmla="*/ 0 w 4321"/>
              <a:gd name="T1" fmla="*/ 2147483647 h 487"/>
              <a:gd name="T2" fmla="*/ 2147483647 w 4321"/>
              <a:gd name="T3" fmla="*/ 2147483647 h 487"/>
              <a:gd name="T4" fmla="*/ 2147483647 w 4321"/>
              <a:gd name="T5" fmla="*/ 0 h 487"/>
              <a:gd name="T6" fmla="*/ 2147483647 w 4321"/>
              <a:gd name="T7" fmla="*/ 0 h 487"/>
              <a:gd name="T8" fmla="*/ 2147483647 w 4321"/>
              <a:gd name="T9" fmla="*/ 2147483647 h 487"/>
              <a:gd name="T10" fmla="*/ 2147483647 w 4321"/>
              <a:gd name="T11" fmla="*/ 2147483647 h 487"/>
              <a:gd name="T12" fmla="*/ 2147483647 w 4321"/>
              <a:gd name="T13" fmla="*/ 0 h 487"/>
              <a:gd name="T14" fmla="*/ 2147483647 w 4321"/>
              <a:gd name="T15" fmla="*/ 0 h 487"/>
              <a:gd name="T16" fmla="*/ 2147483647 w 4321"/>
              <a:gd name="T17" fmla="*/ 2147483647 h 487"/>
              <a:gd name="T18" fmla="*/ 2147483647 w 4321"/>
              <a:gd name="T19" fmla="*/ 2147483647 h 4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21"/>
              <a:gd name="T31" fmla="*/ 0 h 487"/>
              <a:gd name="T32" fmla="*/ 4321 w 4321"/>
              <a:gd name="T33" fmla="*/ 487 h 48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21" h="487">
                <a:moveTo>
                  <a:pt x="0" y="486"/>
                </a:moveTo>
                <a:lnTo>
                  <a:pt x="477" y="486"/>
                </a:lnTo>
                <a:lnTo>
                  <a:pt x="477" y="0"/>
                </a:lnTo>
                <a:lnTo>
                  <a:pt x="963" y="0"/>
                </a:lnTo>
                <a:lnTo>
                  <a:pt x="963" y="486"/>
                </a:lnTo>
                <a:lnTo>
                  <a:pt x="1926" y="486"/>
                </a:lnTo>
                <a:lnTo>
                  <a:pt x="1926" y="0"/>
                </a:lnTo>
                <a:lnTo>
                  <a:pt x="3357" y="0"/>
                </a:lnTo>
                <a:lnTo>
                  <a:pt x="3357" y="486"/>
                </a:lnTo>
                <a:lnTo>
                  <a:pt x="4320" y="486"/>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09" name="Freeform 13"/>
          <p:cNvSpPr>
            <a:spLocks/>
          </p:cNvSpPr>
          <p:nvPr/>
        </p:nvSpPr>
        <p:spPr bwMode="auto">
          <a:xfrm>
            <a:off x="8386763" y="2765425"/>
            <a:ext cx="1587" cy="1588"/>
          </a:xfrm>
          <a:custGeom>
            <a:avLst/>
            <a:gdLst>
              <a:gd name="T0" fmla="*/ 0 w 1"/>
              <a:gd name="T1" fmla="*/ 0 h 1"/>
              <a:gd name="T2" fmla="*/ 0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0"/>
                </a:moveTo>
                <a:lnTo>
                  <a:pt x="0"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10" name="Freeform 14"/>
          <p:cNvSpPr>
            <a:spLocks/>
          </p:cNvSpPr>
          <p:nvPr/>
        </p:nvSpPr>
        <p:spPr bwMode="auto">
          <a:xfrm>
            <a:off x="1541463" y="3511550"/>
            <a:ext cx="754062" cy="1588"/>
          </a:xfrm>
          <a:custGeom>
            <a:avLst/>
            <a:gdLst>
              <a:gd name="T0" fmla="*/ 0 w 475"/>
              <a:gd name="T1" fmla="*/ 0 h 1"/>
              <a:gd name="T2" fmla="*/ 2147483647 w 475"/>
              <a:gd name="T3" fmla="*/ 2147483647 h 1"/>
              <a:gd name="T4" fmla="*/ 0 60000 65536"/>
              <a:gd name="T5" fmla="*/ 0 60000 65536"/>
              <a:gd name="T6" fmla="*/ 0 w 475"/>
              <a:gd name="T7" fmla="*/ 0 h 1"/>
              <a:gd name="T8" fmla="*/ 475 w 475"/>
              <a:gd name="T9" fmla="*/ 1 h 1"/>
            </a:gdLst>
            <a:ahLst/>
            <a:cxnLst>
              <a:cxn ang="T4">
                <a:pos x="T0" y="T1"/>
              </a:cxn>
              <a:cxn ang="T5">
                <a:pos x="T2" y="T3"/>
              </a:cxn>
            </a:cxnLst>
            <a:rect l="T6" t="T7" r="T8" b="T9"/>
            <a:pathLst>
              <a:path w="475" h="1">
                <a:moveTo>
                  <a:pt x="0" y="0"/>
                </a:moveTo>
                <a:lnTo>
                  <a:pt x="475" y="1"/>
                </a:lnTo>
              </a:path>
            </a:pathLst>
          </a:custGeom>
          <a:noFill/>
          <a:ln w="381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5311" name="Freeform 15"/>
          <p:cNvSpPr>
            <a:spLocks/>
          </p:cNvSpPr>
          <p:nvPr/>
        </p:nvSpPr>
        <p:spPr bwMode="auto">
          <a:xfrm>
            <a:off x="3052763" y="3508375"/>
            <a:ext cx="1538287" cy="4763"/>
          </a:xfrm>
          <a:custGeom>
            <a:avLst/>
            <a:gdLst>
              <a:gd name="T0" fmla="*/ 0 w 969"/>
              <a:gd name="T1" fmla="*/ 2147483647 h 3"/>
              <a:gd name="T2" fmla="*/ 2147483647 w 969"/>
              <a:gd name="T3" fmla="*/ 0 h 3"/>
              <a:gd name="T4" fmla="*/ 0 60000 65536"/>
              <a:gd name="T5" fmla="*/ 0 60000 65536"/>
              <a:gd name="T6" fmla="*/ 0 w 969"/>
              <a:gd name="T7" fmla="*/ 0 h 3"/>
              <a:gd name="T8" fmla="*/ 969 w 969"/>
              <a:gd name="T9" fmla="*/ 3 h 3"/>
            </a:gdLst>
            <a:ahLst/>
            <a:cxnLst>
              <a:cxn ang="T4">
                <a:pos x="T0" y="T1"/>
              </a:cxn>
              <a:cxn ang="T5">
                <a:pos x="T2" y="T3"/>
              </a:cxn>
            </a:cxnLst>
            <a:rect l="T6" t="T7" r="T8" b="T9"/>
            <a:pathLst>
              <a:path w="969" h="3">
                <a:moveTo>
                  <a:pt x="0" y="3"/>
                </a:moveTo>
                <a:lnTo>
                  <a:pt x="969" y="0"/>
                </a:lnTo>
              </a:path>
            </a:pathLst>
          </a:custGeom>
          <a:noFill/>
          <a:ln w="381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5312" name="Line 16"/>
          <p:cNvSpPr>
            <a:spLocks noChangeShapeType="1"/>
          </p:cNvSpPr>
          <p:nvPr/>
        </p:nvSpPr>
        <p:spPr bwMode="auto">
          <a:xfrm>
            <a:off x="6870700" y="3511550"/>
            <a:ext cx="1503363"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313" name="Freeform 17"/>
          <p:cNvSpPr>
            <a:spLocks/>
          </p:cNvSpPr>
          <p:nvPr/>
        </p:nvSpPr>
        <p:spPr bwMode="auto">
          <a:xfrm>
            <a:off x="6108700" y="3073400"/>
            <a:ext cx="52388" cy="431800"/>
          </a:xfrm>
          <a:custGeom>
            <a:avLst/>
            <a:gdLst>
              <a:gd name="T0" fmla="*/ 0 w 33"/>
              <a:gd name="T1" fmla="*/ 2147483647 h 363"/>
              <a:gd name="T2" fmla="*/ 2147483647 w 33"/>
              <a:gd name="T3" fmla="*/ 2147483647 h 363"/>
              <a:gd name="T4" fmla="*/ 2147483647 w 33"/>
              <a:gd name="T5" fmla="*/ 2147483647 h 363"/>
              <a:gd name="T6" fmla="*/ 2147483647 w 33"/>
              <a:gd name="T7" fmla="*/ 2147483647 h 363"/>
              <a:gd name="T8" fmla="*/ 2147483647 w 33"/>
              <a:gd name="T9" fmla="*/ 2147483647 h 363"/>
              <a:gd name="T10" fmla="*/ 2147483647 w 33"/>
              <a:gd name="T11" fmla="*/ 2147483647 h 363"/>
              <a:gd name="T12" fmla="*/ 2147483647 w 33"/>
              <a:gd name="T13" fmla="*/ 0 h 363"/>
              <a:gd name="T14" fmla="*/ 0 60000 65536"/>
              <a:gd name="T15" fmla="*/ 0 60000 65536"/>
              <a:gd name="T16" fmla="*/ 0 60000 65536"/>
              <a:gd name="T17" fmla="*/ 0 60000 65536"/>
              <a:gd name="T18" fmla="*/ 0 60000 65536"/>
              <a:gd name="T19" fmla="*/ 0 60000 65536"/>
              <a:gd name="T20" fmla="*/ 0 60000 65536"/>
              <a:gd name="T21" fmla="*/ 0 w 33"/>
              <a:gd name="T22" fmla="*/ 0 h 363"/>
              <a:gd name="T23" fmla="*/ 33 w 33"/>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 h="363">
                <a:moveTo>
                  <a:pt x="0" y="362"/>
                </a:moveTo>
                <a:lnTo>
                  <a:pt x="20" y="54"/>
                </a:lnTo>
                <a:lnTo>
                  <a:pt x="21" y="38"/>
                </a:lnTo>
                <a:lnTo>
                  <a:pt x="22" y="25"/>
                </a:lnTo>
                <a:lnTo>
                  <a:pt x="24" y="15"/>
                </a:lnTo>
                <a:lnTo>
                  <a:pt x="27" y="6"/>
                </a:lnTo>
                <a:lnTo>
                  <a:pt x="32"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14" name="Freeform 18"/>
          <p:cNvSpPr>
            <a:spLocks/>
          </p:cNvSpPr>
          <p:nvPr/>
        </p:nvSpPr>
        <p:spPr bwMode="auto">
          <a:xfrm>
            <a:off x="6161088" y="3078163"/>
            <a:ext cx="139700" cy="841375"/>
          </a:xfrm>
          <a:custGeom>
            <a:avLst/>
            <a:gdLst>
              <a:gd name="T0" fmla="*/ 0 w 88"/>
              <a:gd name="T1" fmla="*/ 0 h 530"/>
              <a:gd name="T2" fmla="*/ 2147483647 w 88"/>
              <a:gd name="T3" fmla="*/ 2147483647 h 530"/>
              <a:gd name="T4" fmla="*/ 2147483647 w 88"/>
              <a:gd name="T5" fmla="*/ 2147483647 h 530"/>
              <a:gd name="T6" fmla="*/ 2147483647 w 88"/>
              <a:gd name="T7" fmla="*/ 2147483647 h 530"/>
              <a:gd name="T8" fmla="*/ 2147483647 w 88"/>
              <a:gd name="T9" fmla="*/ 2147483647 h 530"/>
              <a:gd name="T10" fmla="*/ 2147483647 w 88"/>
              <a:gd name="T11" fmla="*/ 2147483647 h 530"/>
              <a:gd name="T12" fmla="*/ 2147483647 w 88"/>
              <a:gd name="T13" fmla="*/ 2147483647 h 530"/>
              <a:gd name="T14" fmla="*/ 2147483647 w 88"/>
              <a:gd name="T15" fmla="*/ 2147483647 h 530"/>
              <a:gd name="T16" fmla="*/ 2147483647 w 88"/>
              <a:gd name="T17" fmla="*/ 2147483647 h 530"/>
              <a:gd name="T18" fmla="*/ 2147483647 w 88"/>
              <a:gd name="T19" fmla="*/ 2147483647 h 530"/>
              <a:gd name="T20" fmla="*/ 2147483647 w 88"/>
              <a:gd name="T21" fmla="*/ 2147483647 h 530"/>
              <a:gd name="T22" fmla="*/ 2147483647 w 88"/>
              <a:gd name="T23" fmla="*/ 2147483647 h 530"/>
              <a:gd name="T24" fmla="*/ 2147483647 w 88"/>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8"/>
              <a:gd name="T40" fmla="*/ 0 h 530"/>
              <a:gd name="T41" fmla="*/ 88 w 88"/>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8"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8" y="271"/>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15" name="Freeform 19"/>
          <p:cNvSpPr>
            <a:spLocks/>
          </p:cNvSpPr>
          <p:nvPr/>
        </p:nvSpPr>
        <p:spPr bwMode="auto">
          <a:xfrm>
            <a:off x="6297613" y="3073400"/>
            <a:ext cx="50800" cy="431800"/>
          </a:xfrm>
          <a:custGeom>
            <a:avLst/>
            <a:gdLst>
              <a:gd name="T0" fmla="*/ 0 w 32"/>
              <a:gd name="T1" fmla="*/ 2147483647 h 363"/>
              <a:gd name="T2" fmla="*/ 2147483647 w 32"/>
              <a:gd name="T3" fmla="*/ 2147483647 h 363"/>
              <a:gd name="T4" fmla="*/ 2147483647 w 32"/>
              <a:gd name="T5" fmla="*/ 2147483647 h 363"/>
              <a:gd name="T6" fmla="*/ 2147483647 w 32"/>
              <a:gd name="T7" fmla="*/ 2147483647 h 363"/>
              <a:gd name="T8" fmla="*/ 2147483647 w 32"/>
              <a:gd name="T9" fmla="*/ 2147483647 h 363"/>
              <a:gd name="T10" fmla="*/ 2147483647 w 32"/>
              <a:gd name="T11" fmla="*/ 2147483647 h 363"/>
              <a:gd name="T12" fmla="*/ 2147483647 w 32"/>
              <a:gd name="T13" fmla="*/ 0 h 363"/>
              <a:gd name="T14" fmla="*/ 0 60000 65536"/>
              <a:gd name="T15" fmla="*/ 0 60000 65536"/>
              <a:gd name="T16" fmla="*/ 0 60000 65536"/>
              <a:gd name="T17" fmla="*/ 0 60000 65536"/>
              <a:gd name="T18" fmla="*/ 0 60000 65536"/>
              <a:gd name="T19" fmla="*/ 0 60000 65536"/>
              <a:gd name="T20" fmla="*/ 0 60000 65536"/>
              <a:gd name="T21" fmla="*/ 0 w 32"/>
              <a:gd name="T22" fmla="*/ 0 h 363"/>
              <a:gd name="T23" fmla="*/ 32 w 32"/>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363">
                <a:moveTo>
                  <a:pt x="0" y="362"/>
                </a:moveTo>
                <a:lnTo>
                  <a:pt x="19" y="54"/>
                </a:lnTo>
                <a:lnTo>
                  <a:pt x="20" y="38"/>
                </a:lnTo>
                <a:lnTo>
                  <a:pt x="21" y="25"/>
                </a:lnTo>
                <a:lnTo>
                  <a:pt x="23" y="15"/>
                </a:lnTo>
                <a:lnTo>
                  <a:pt x="27" y="6"/>
                </a:lnTo>
                <a:lnTo>
                  <a:pt x="31"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16" name="Freeform 20"/>
          <p:cNvSpPr>
            <a:spLocks/>
          </p:cNvSpPr>
          <p:nvPr/>
        </p:nvSpPr>
        <p:spPr bwMode="auto">
          <a:xfrm>
            <a:off x="6348413" y="3078163"/>
            <a:ext cx="133350" cy="841375"/>
          </a:xfrm>
          <a:custGeom>
            <a:avLst/>
            <a:gdLst>
              <a:gd name="T0" fmla="*/ 0 w 84"/>
              <a:gd name="T1" fmla="*/ 0 h 530"/>
              <a:gd name="T2" fmla="*/ 2147483647 w 84"/>
              <a:gd name="T3" fmla="*/ 2147483647 h 530"/>
              <a:gd name="T4" fmla="*/ 2147483647 w 84"/>
              <a:gd name="T5" fmla="*/ 2147483647 h 530"/>
              <a:gd name="T6" fmla="*/ 2147483647 w 84"/>
              <a:gd name="T7" fmla="*/ 2147483647 h 530"/>
              <a:gd name="T8" fmla="*/ 2147483647 w 84"/>
              <a:gd name="T9" fmla="*/ 2147483647 h 530"/>
              <a:gd name="T10" fmla="*/ 2147483647 w 84"/>
              <a:gd name="T11" fmla="*/ 2147483647 h 530"/>
              <a:gd name="T12" fmla="*/ 2147483647 w 84"/>
              <a:gd name="T13" fmla="*/ 2147483647 h 530"/>
              <a:gd name="T14" fmla="*/ 2147483647 w 84"/>
              <a:gd name="T15" fmla="*/ 2147483647 h 530"/>
              <a:gd name="T16" fmla="*/ 2147483647 w 84"/>
              <a:gd name="T17" fmla="*/ 2147483647 h 530"/>
              <a:gd name="T18" fmla="*/ 2147483647 w 84"/>
              <a:gd name="T19" fmla="*/ 2147483647 h 530"/>
              <a:gd name="T20" fmla="*/ 2147483647 w 84"/>
              <a:gd name="T21" fmla="*/ 2147483647 h 530"/>
              <a:gd name="T22" fmla="*/ 2147483647 w 84"/>
              <a:gd name="T23" fmla="*/ 2147483647 h 530"/>
              <a:gd name="T24" fmla="*/ 2147483647 w 84"/>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4"/>
              <a:gd name="T40" fmla="*/ 0 h 530"/>
              <a:gd name="T41" fmla="*/ 84 w 84"/>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4"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4" y="271"/>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55317" name="Group 21"/>
          <p:cNvGrpSpPr>
            <a:grpSpLocks/>
          </p:cNvGrpSpPr>
          <p:nvPr/>
        </p:nvGrpSpPr>
        <p:grpSpPr bwMode="auto">
          <a:xfrm>
            <a:off x="6483350" y="3067050"/>
            <a:ext cx="187325" cy="847725"/>
            <a:chOff x="4075" y="1309"/>
            <a:chExt cx="118" cy="713"/>
          </a:xfrm>
        </p:grpSpPr>
        <p:sp>
          <p:nvSpPr>
            <p:cNvPr id="55463" name="Freeform 22"/>
            <p:cNvSpPr>
              <a:spLocks/>
            </p:cNvSpPr>
            <p:nvPr/>
          </p:nvSpPr>
          <p:spPr bwMode="auto">
            <a:xfrm>
              <a:off x="4075" y="1309"/>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 name="T14" fmla="*/ 0 60000 65536"/>
                <a:gd name="T15" fmla="*/ 0 60000 65536"/>
                <a:gd name="T16" fmla="*/ 0 60000 65536"/>
                <a:gd name="T17" fmla="*/ 0 60000 65536"/>
                <a:gd name="T18" fmla="*/ 0 60000 65536"/>
                <a:gd name="T19" fmla="*/ 0 60000 65536"/>
                <a:gd name="T20" fmla="*/ 0 60000 65536"/>
                <a:gd name="T21" fmla="*/ 0 w 34"/>
                <a:gd name="T22" fmla="*/ 0 h 363"/>
                <a:gd name="T23" fmla="*/ 34 w 34"/>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363">
                  <a:moveTo>
                    <a:pt x="0" y="362"/>
                  </a:moveTo>
                  <a:lnTo>
                    <a:pt x="20" y="54"/>
                  </a:lnTo>
                  <a:lnTo>
                    <a:pt x="22" y="38"/>
                  </a:lnTo>
                  <a:lnTo>
                    <a:pt x="23" y="25"/>
                  </a:lnTo>
                  <a:lnTo>
                    <a:pt x="24" y="15"/>
                  </a:lnTo>
                  <a:lnTo>
                    <a:pt x="28" y="6"/>
                  </a:lnTo>
                  <a:lnTo>
                    <a:pt x="33"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464" name="Freeform 23"/>
            <p:cNvSpPr>
              <a:spLocks/>
            </p:cNvSpPr>
            <p:nvPr/>
          </p:nvSpPr>
          <p:spPr bwMode="auto">
            <a:xfrm>
              <a:off x="4109"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4"/>
                <a:gd name="T40" fmla="*/ 0 h 709"/>
                <a:gd name="T41" fmla="*/ 84 w 84"/>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5318" name="Freeform 24"/>
          <p:cNvSpPr>
            <a:spLocks/>
          </p:cNvSpPr>
          <p:nvPr/>
        </p:nvSpPr>
        <p:spPr bwMode="auto">
          <a:xfrm>
            <a:off x="6670675" y="3067050"/>
            <a:ext cx="55563" cy="431800"/>
          </a:xfrm>
          <a:custGeom>
            <a:avLst/>
            <a:gdLst>
              <a:gd name="T0" fmla="*/ 0 w 35"/>
              <a:gd name="T1" fmla="*/ 2147483647 h 363"/>
              <a:gd name="T2" fmla="*/ 2147483647 w 35"/>
              <a:gd name="T3" fmla="*/ 2147483647 h 363"/>
              <a:gd name="T4" fmla="*/ 2147483647 w 35"/>
              <a:gd name="T5" fmla="*/ 2147483647 h 363"/>
              <a:gd name="T6" fmla="*/ 2147483647 w 35"/>
              <a:gd name="T7" fmla="*/ 2147483647 h 363"/>
              <a:gd name="T8" fmla="*/ 2147483647 w 35"/>
              <a:gd name="T9" fmla="*/ 2147483647 h 363"/>
              <a:gd name="T10" fmla="*/ 2147483647 w 35"/>
              <a:gd name="T11" fmla="*/ 2147483647 h 363"/>
              <a:gd name="T12" fmla="*/ 2147483647 w 35"/>
              <a:gd name="T13" fmla="*/ 0 h 363"/>
              <a:gd name="T14" fmla="*/ 0 60000 65536"/>
              <a:gd name="T15" fmla="*/ 0 60000 65536"/>
              <a:gd name="T16" fmla="*/ 0 60000 65536"/>
              <a:gd name="T17" fmla="*/ 0 60000 65536"/>
              <a:gd name="T18" fmla="*/ 0 60000 65536"/>
              <a:gd name="T19" fmla="*/ 0 60000 65536"/>
              <a:gd name="T20" fmla="*/ 0 60000 65536"/>
              <a:gd name="T21" fmla="*/ 0 w 35"/>
              <a:gd name="T22" fmla="*/ 0 h 363"/>
              <a:gd name="T23" fmla="*/ 35 w 35"/>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363">
                <a:moveTo>
                  <a:pt x="0" y="362"/>
                </a:moveTo>
                <a:lnTo>
                  <a:pt x="21" y="54"/>
                </a:lnTo>
                <a:lnTo>
                  <a:pt x="22" y="38"/>
                </a:lnTo>
                <a:lnTo>
                  <a:pt x="23" y="25"/>
                </a:lnTo>
                <a:lnTo>
                  <a:pt x="25" y="15"/>
                </a:lnTo>
                <a:lnTo>
                  <a:pt x="29" y="6"/>
                </a:lnTo>
                <a:lnTo>
                  <a:pt x="34"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19" name="Freeform 25"/>
          <p:cNvSpPr>
            <a:spLocks/>
          </p:cNvSpPr>
          <p:nvPr/>
        </p:nvSpPr>
        <p:spPr bwMode="auto">
          <a:xfrm>
            <a:off x="6726238" y="3071813"/>
            <a:ext cx="131762" cy="841375"/>
          </a:xfrm>
          <a:custGeom>
            <a:avLst/>
            <a:gdLst>
              <a:gd name="T0" fmla="*/ 0 w 83"/>
              <a:gd name="T1" fmla="*/ 0 h 530"/>
              <a:gd name="T2" fmla="*/ 2147483647 w 83"/>
              <a:gd name="T3" fmla="*/ 2147483647 h 530"/>
              <a:gd name="T4" fmla="*/ 2147483647 w 83"/>
              <a:gd name="T5" fmla="*/ 2147483647 h 530"/>
              <a:gd name="T6" fmla="*/ 2147483647 w 83"/>
              <a:gd name="T7" fmla="*/ 2147483647 h 530"/>
              <a:gd name="T8" fmla="*/ 2147483647 w 83"/>
              <a:gd name="T9" fmla="*/ 2147483647 h 530"/>
              <a:gd name="T10" fmla="*/ 2147483647 w 83"/>
              <a:gd name="T11" fmla="*/ 2147483647 h 530"/>
              <a:gd name="T12" fmla="*/ 2147483647 w 83"/>
              <a:gd name="T13" fmla="*/ 2147483647 h 530"/>
              <a:gd name="T14" fmla="*/ 2147483647 w 83"/>
              <a:gd name="T15" fmla="*/ 2147483647 h 530"/>
              <a:gd name="T16" fmla="*/ 2147483647 w 83"/>
              <a:gd name="T17" fmla="*/ 2147483647 h 530"/>
              <a:gd name="T18" fmla="*/ 2147483647 w 83"/>
              <a:gd name="T19" fmla="*/ 2147483647 h 530"/>
              <a:gd name="T20" fmla="*/ 2147483647 w 83"/>
              <a:gd name="T21" fmla="*/ 2147483647 h 530"/>
              <a:gd name="T22" fmla="*/ 2147483647 w 83"/>
              <a:gd name="T23" fmla="*/ 2147483647 h 530"/>
              <a:gd name="T24" fmla="*/ 2147483647 w 83"/>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3"/>
              <a:gd name="T40" fmla="*/ 0 h 530"/>
              <a:gd name="T41" fmla="*/ 83 w 83"/>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3"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83" y="278"/>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20" name="Freeform 26"/>
          <p:cNvSpPr>
            <a:spLocks/>
          </p:cNvSpPr>
          <p:nvPr/>
        </p:nvSpPr>
        <p:spPr bwMode="auto">
          <a:xfrm>
            <a:off x="5354638" y="3073400"/>
            <a:ext cx="52387" cy="431800"/>
          </a:xfrm>
          <a:custGeom>
            <a:avLst/>
            <a:gdLst>
              <a:gd name="T0" fmla="*/ 0 w 33"/>
              <a:gd name="T1" fmla="*/ 2147483647 h 363"/>
              <a:gd name="T2" fmla="*/ 2147483647 w 33"/>
              <a:gd name="T3" fmla="*/ 2147483647 h 363"/>
              <a:gd name="T4" fmla="*/ 2147483647 w 33"/>
              <a:gd name="T5" fmla="*/ 2147483647 h 363"/>
              <a:gd name="T6" fmla="*/ 2147483647 w 33"/>
              <a:gd name="T7" fmla="*/ 2147483647 h 363"/>
              <a:gd name="T8" fmla="*/ 2147483647 w 33"/>
              <a:gd name="T9" fmla="*/ 2147483647 h 363"/>
              <a:gd name="T10" fmla="*/ 2147483647 w 33"/>
              <a:gd name="T11" fmla="*/ 2147483647 h 363"/>
              <a:gd name="T12" fmla="*/ 2147483647 w 33"/>
              <a:gd name="T13" fmla="*/ 0 h 363"/>
              <a:gd name="T14" fmla="*/ 0 60000 65536"/>
              <a:gd name="T15" fmla="*/ 0 60000 65536"/>
              <a:gd name="T16" fmla="*/ 0 60000 65536"/>
              <a:gd name="T17" fmla="*/ 0 60000 65536"/>
              <a:gd name="T18" fmla="*/ 0 60000 65536"/>
              <a:gd name="T19" fmla="*/ 0 60000 65536"/>
              <a:gd name="T20" fmla="*/ 0 60000 65536"/>
              <a:gd name="T21" fmla="*/ 0 w 33"/>
              <a:gd name="T22" fmla="*/ 0 h 363"/>
              <a:gd name="T23" fmla="*/ 33 w 33"/>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 h="363">
                <a:moveTo>
                  <a:pt x="0" y="362"/>
                </a:moveTo>
                <a:lnTo>
                  <a:pt x="20" y="54"/>
                </a:lnTo>
                <a:lnTo>
                  <a:pt x="21" y="38"/>
                </a:lnTo>
                <a:lnTo>
                  <a:pt x="22" y="25"/>
                </a:lnTo>
                <a:lnTo>
                  <a:pt x="24" y="15"/>
                </a:lnTo>
                <a:lnTo>
                  <a:pt x="27" y="6"/>
                </a:lnTo>
                <a:lnTo>
                  <a:pt x="32"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21" name="Freeform 27"/>
          <p:cNvSpPr>
            <a:spLocks/>
          </p:cNvSpPr>
          <p:nvPr/>
        </p:nvSpPr>
        <p:spPr bwMode="auto">
          <a:xfrm>
            <a:off x="5407025" y="3078163"/>
            <a:ext cx="136525" cy="841375"/>
          </a:xfrm>
          <a:custGeom>
            <a:avLst/>
            <a:gdLst>
              <a:gd name="T0" fmla="*/ 0 w 86"/>
              <a:gd name="T1" fmla="*/ 0 h 530"/>
              <a:gd name="T2" fmla="*/ 2147483647 w 86"/>
              <a:gd name="T3" fmla="*/ 2147483647 h 530"/>
              <a:gd name="T4" fmla="*/ 2147483647 w 86"/>
              <a:gd name="T5" fmla="*/ 2147483647 h 530"/>
              <a:gd name="T6" fmla="*/ 2147483647 w 86"/>
              <a:gd name="T7" fmla="*/ 2147483647 h 530"/>
              <a:gd name="T8" fmla="*/ 2147483647 w 86"/>
              <a:gd name="T9" fmla="*/ 2147483647 h 530"/>
              <a:gd name="T10" fmla="*/ 2147483647 w 86"/>
              <a:gd name="T11" fmla="*/ 2147483647 h 530"/>
              <a:gd name="T12" fmla="*/ 2147483647 w 86"/>
              <a:gd name="T13" fmla="*/ 2147483647 h 530"/>
              <a:gd name="T14" fmla="*/ 2147483647 w 86"/>
              <a:gd name="T15" fmla="*/ 2147483647 h 530"/>
              <a:gd name="T16" fmla="*/ 2147483647 w 86"/>
              <a:gd name="T17" fmla="*/ 2147483647 h 530"/>
              <a:gd name="T18" fmla="*/ 2147483647 w 86"/>
              <a:gd name="T19" fmla="*/ 2147483647 h 530"/>
              <a:gd name="T20" fmla="*/ 2147483647 w 86"/>
              <a:gd name="T21" fmla="*/ 2147483647 h 530"/>
              <a:gd name="T22" fmla="*/ 2147483647 w 86"/>
              <a:gd name="T23" fmla="*/ 2147483647 h 530"/>
              <a:gd name="T24" fmla="*/ 2147483647 w 86"/>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530"/>
              <a:gd name="T41" fmla="*/ 86 w 86"/>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6" y="268"/>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22" name="Freeform 28"/>
          <p:cNvSpPr>
            <a:spLocks/>
          </p:cNvSpPr>
          <p:nvPr/>
        </p:nvSpPr>
        <p:spPr bwMode="auto">
          <a:xfrm>
            <a:off x="5543550" y="3073400"/>
            <a:ext cx="50800" cy="431800"/>
          </a:xfrm>
          <a:custGeom>
            <a:avLst/>
            <a:gdLst>
              <a:gd name="T0" fmla="*/ 0 w 32"/>
              <a:gd name="T1" fmla="*/ 2147483647 h 363"/>
              <a:gd name="T2" fmla="*/ 2147483647 w 32"/>
              <a:gd name="T3" fmla="*/ 2147483647 h 363"/>
              <a:gd name="T4" fmla="*/ 2147483647 w 32"/>
              <a:gd name="T5" fmla="*/ 2147483647 h 363"/>
              <a:gd name="T6" fmla="*/ 2147483647 w 32"/>
              <a:gd name="T7" fmla="*/ 2147483647 h 363"/>
              <a:gd name="T8" fmla="*/ 2147483647 w 32"/>
              <a:gd name="T9" fmla="*/ 2147483647 h 363"/>
              <a:gd name="T10" fmla="*/ 2147483647 w 32"/>
              <a:gd name="T11" fmla="*/ 2147483647 h 363"/>
              <a:gd name="T12" fmla="*/ 2147483647 w 32"/>
              <a:gd name="T13" fmla="*/ 0 h 363"/>
              <a:gd name="T14" fmla="*/ 0 60000 65536"/>
              <a:gd name="T15" fmla="*/ 0 60000 65536"/>
              <a:gd name="T16" fmla="*/ 0 60000 65536"/>
              <a:gd name="T17" fmla="*/ 0 60000 65536"/>
              <a:gd name="T18" fmla="*/ 0 60000 65536"/>
              <a:gd name="T19" fmla="*/ 0 60000 65536"/>
              <a:gd name="T20" fmla="*/ 0 60000 65536"/>
              <a:gd name="T21" fmla="*/ 0 w 32"/>
              <a:gd name="T22" fmla="*/ 0 h 363"/>
              <a:gd name="T23" fmla="*/ 32 w 32"/>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363">
                <a:moveTo>
                  <a:pt x="0" y="362"/>
                </a:moveTo>
                <a:lnTo>
                  <a:pt x="19" y="54"/>
                </a:lnTo>
                <a:lnTo>
                  <a:pt x="20" y="38"/>
                </a:lnTo>
                <a:lnTo>
                  <a:pt x="21" y="25"/>
                </a:lnTo>
                <a:lnTo>
                  <a:pt x="23" y="15"/>
                </a:lnTo>
                <a:lnTo>
                  <a:pt x="27" y="6"/>
                </a:lnTo>
                <a:lnTo>
                  <a:pt x="31"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23" name="Freeform 29"/>
          <p:cNvSpPr>
            <a:spLocks/>
          </p:cNvSpPr>
          <p:nvPr/>
        </p:nvSpPr>
        <p:spPr bwMode="auto">
          <a:xfrm>
            <a:off x="5594350" y="3078163"/>
            <a:ext cx="134938" cy="841375"/>
          </a:xfrm>
          <a:custGeom>
            <a:avLst/>
            <a:gdLst>
              <a:gd name="T0" fmla="*/ 0 w 85"/>
              <a:gd name="T1" fmla="*/ 0 h 530"/>
              <a:gd name="T2" fmla="*/ 2147483647 w 85"/>
              <a:gd name="T3" fmla="*/ 2147483647 h 530"/>
              <a:gd name="T4" fmla="*/ 2147483647 w 85"/>
              <a:gd name="T5" fmla="*/ 2147483647 h 530"/>
              <a:gd name="T6" fmla="*/ 2147483647 w 85"/>
              <a:gd name="T7" fmla="*/ 2147483647 h 530"/>
              <a:gd name="T8" fmla="*/ 2147483647 w 85"/>
              <a:gd name="T9" fmla="*/ 2147483647 h 530"/>
              <a:gd name="T10" fmla="*/ 2147483647 w 85"/>
              <a:gd name="T11" fmla="*/ 2147483647 h 530"/>
              <a:gd name="T12" fmla="*/ 2147483647 w 85"/>
              <a:gd name="T13" fmla="*/ 2147483647 h 530"/>
              <a:gd name="T14" fmla="*/ 2147483647 w 85"/>
              <a:gd name="T15" fmla="*/ 2147483647 h 530"/>
              <a:gd name="T16" fmla="*/ 2147483647 w 85"/>
              <a:gd name="T17" fmla="*/ 2147483647 h 530"/>
              <a:gd name="T18" fmla="*/ 2147483647 w 85"/>
              <a:gd name="T19" fmla="*/ 2147483647 h 530"/>
              <a:gd name="T20" fmla="*/ 2147483647 w 85"/>
              <a:gd name="T21" fmla="*/ 2147483647 h 530"/>
              <a:gd name="T22" fmla="*/ 2147483647 w 85"/>
              <a:gd name="T23" fmla="*/ 2147483647 h 530"/>
              <a:gd name="T24" fmla="*/ 2147483647 w 85"/>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5"/>
              <a:gd name="T40" fmla="*/ 0 h 530"/>
              <a:gd name="T41" fmla="*/ 85 w 85"/>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5"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5" y="271"/>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55324" name="Group 30"/>
          <p:cNvGrpSpPr>
            <a:grpSpLocks/>
          </p:cNvGrpSpPr>
          <p:nvPr/>
        </p:nvGrpSpPr>
        <p:grpSpPr bwMode="auto">
          <a:xfrm>
            <a:off x="5729288" y="3067050"/>
            <a:ext cx="376237" cy="847725"/>
            <a:chOff x="3600" y="1309"/>
            <a:chExt cx="237" cy="713"/>
          </a:xfrm>
        </p:grpSpPr>
        <p:grpSp>
          <p:nvGrpSpPr>
            <p:cNvPr id="55457" name="Group 31"/>
            <p:cNvGrpSpPr>
              <a:grpSpLocks/>
            </p:cNvGrpSpPr>
            <p:nvPr/>
          </p:nvGrpSpPr>
          <p:grpSpPr bwMode="auto">
            <a:xfrm>
              <a:off x="3600" y="1309"/>
              <a:ext cx="118" cy="713"/>
              <a:chOff x="3600" y="1309"/>
              <a:chExt cx="118" cy="713"/>
            </a:xfrm>
          </p:grpSpPr>
          <p:sp>
            <p:nvSpPr>
              <p:cNvPr id="55461" name="Freeform 32"/>
              <p:cNvSpPr>
                <a:spLocks/>
              </p:cNvSpPr>
              <p:nvPr/>
            </p:nvSpPr>
            <p:spPr bwMode="auto">
              <a:xfrm>
                <a:off x="3600" y="1309"/>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 name="T14" fmla="*/ 0 60000 65536"/>
                  <a:gd name="T15" fmla="*/ 0 60000 65536"/>
                  <a:gd name="T16" fmla="*/ 0 60000 65536"/>
                  <a:gd name="T17" fmla="*/ 0 60000 65536"/>
                  <a:gd name="T18" fmla="*/ 0 60000 65536"/>
                  <a:gd name="T19" fmla="*/ 0 60000 65536"/>
                  <a:gd name="T20" fmla="*/ 0 60000 65536"/>
                  <a:gd name="T21" fmla="*/ 0 w 34"/>
                  <a:gd name="T22" fmla="*/ 0 h 363"/>
                  <a:gd name="T23" fmla="*/ 34 w 34"/>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363">
                    <a:moveTo>
                      <a:pt x="0" y="362"/>
                    </a:moveTo>
                    <a:lnTo>
                      <a:pt x="20" y="54"/>
                    </a:lnTo>
                    <a:lnTo>
                      <a:pt x="22" y="38"/>
                    </a:lnTo>
                    <a:lnTo>
                      <a:pt x="23" y="25"/>
                    </a:lnTo>
                    <a:lnTo>
                      <a:pt x="24" y="15"/>
                    </a:lnTo>
                    <a:lnTo>
                      <a:pt x="28" y="6"/>
                    </a:lnTo>
                    <a:lnTo>
                      <a:pt x="33"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462" name="Freeform 33"/>
              <p:cNvSpPr>
                <a:spLocks/>
              </p:cNvSpPr>
              <p:nvPr/>
            </p:nvSpPr>
            <p:spPr bwMode="auto">
              <a:xfrm>
                <a:off x="3634"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4"/>
                  <a:gd name="T40" fmla="*/ 0 h 709"/>
                  <a:gd name="T41" fmla="*/ 84 w 84"/>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55458" name="Group 34"/>
            <p:cNvGrpSpPr>
              <a:grpSpLocks/>
            </p:cNvGrpSpPr>
            <p:nvPr/>
          </p:nvGrpSpPr>
          <p:grpSpPr bwMode="auto">
            <a:xfrm>
              <a:off x="3718" y="1309"/>
              <a:ext cx="119" cy="713"/>
              <a:chOff x="3718" y="1309"/>
              <a:chExt cx="119" cy="713"/>
            </a:xfrm>
          </p:grpSpPr>
          <p:sp>
            <p:nvSpPr>
              <p:cNvPr id="55459" name="Freeform 35"/>
              <p:cNvSpPr>
                <a:spLocks/>
              </p:cNvSpPr>
              <p:nvPr/>
            </p:nvSpPr>
            <p:spPr bwMode="auto">
              <a:xfrm>
                <a:off x="3718" y="1309"/>
                <a:ext cx="35" cy="363"/>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 name="T14" fmla="*/ 0 60000 65536"/>
                  <a:gd name="T15" fmla="*/ 0 60000 65536"/>
                  <a:gd name="T16" fmla="*/ 0 60000 65536"/>
                  <a:gd name="T17" fmla="*/ 0 60000 65536"/>
                  <a:gd name="T18" fmla="*/ 0 60000 65536"/>
                  <a:gd name="T19" fmla="*/ 0 60000 65536"/>
                  <a:gd name="T20" fmla="*/ 0 60000 65536"/>
                  <a:gd name="T21" fmla="*/ 0 w 35"/>
                  <a:gd name="T22" fmla="*/ 0 h 363"/>
                  <a:gd name="T23" fmla="*/ 35 w 35"/>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363">
                    <a:moveTo>
                      <a:pt x="0" y="362"/>
                    </a:moveTo>
                    <a:lnTo>
                      <a:pt x="21" y="54"/>
                    </a:lnTo>
                    <a:lnTo>
                      <a:pt x="22" y="38"/>
                    </a:lnTo>
                    <a:lnTo>
                      <a:pt x="23" y="25"/>
                    </a:lnTo>
                    <a:lnTo>
                      <a:pt x="25" y="15"/>
                    </a:lnTo>
                    <a:lnTo>
                      <a:pt x="29" y="6"/>
                    </a:lnTo>
                    <a:lnTo>
                      <a:pt x="34"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460" name="Freeform 36"/>
              <p:cNvSpPr>
                <a:spLocks/>
              </p:cNvSpPr>
              <p:nvPr/>
            </p:nvSpPr>
            <p:spPr bwMode="auto">
              <a:xfrm>
                <a:off x="3753"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4"/>
                  <a:gd name="T40" fmla="*/ 0 h 709"/>
                  <a:gd name="T41" fmla="*/ 84 w 84"/>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55325" name="Freeform 37"/>
          <p:cNvSpPr>
            <a:spLocks/>
          </p:cNvSpPr>
          <p:nvPr/>
        </p:nvSpPr>
        <p:spPr bwMode="auto">
          <a:xfrm>
            <a:off x="4586288" y="3073400"/>
            <a:ext cx="52387" cy="431800"/>
          </a:xfrm>
          <a:custGeom>
            <a:avLst/>
            <a:gdLst>
              <a:gd name="T0" fmla="*/ 0 w 33"/>
              <a:gd name="T1" fmla="*/ 2147483647 h 363"/>
              <a:gd name="T2" fmla="*/ 2147483647 w 33"/>
              <a:gd name="T3" fmla="*/ 2147483647 h 363"/>
              <a:gd name="T4" fmla="*/ 2147483647 w 33"/>
              <a:gd name="T5" fmla="*/ 2147483647 h 363"/>
              <a:gd name="T6" fmla="*/ 2147483647 w 33"/>
              <a:gd name="T7" fmla="*/ 2147483647 h 363"/>
              <a:gd name="T8" fmla="*/ 2147483647 w 33"/>
              <a:gd name="T9" fmla="*/ 2147483647 h 363"/>
              <a:gd name="T10" fmla="*/ 2147483647 w 33"/>
              <a:gd name="T11" fmla="*/ 2147483647 h 363"/>
              <a:gd name="T12" fmla="*/ 2147483647 w 33"/>
              <a:gd name="T13" fmla="*/ 0 h 363"/>
              <a:gd name="T14" fmla="*/ 0 60000 65536"/>
              <a:gd name="T15" fmla="*/ 0 60000 65536"/>
              <a:gd name="T16" fmla="*/ 0 60000 65536"/>
              <a:gd name="T17" fmla="*/ 0 60000 65536"/>
              <a:gd name="T18" fmla="*/ 0 60000 65536"/>
              <a:gd name="T19" fmla="*/ 0 60000 65536"/>
              <a:gd name="T20" fmla="*/ 0 60000 65536"/>
              <a:gd name="T21" fmla="*/ 0 w 33"/>
              <a:gd name="T22" fmla="*/ 0 h 363"/>
              <a:gd name="T23" fmla="*/ 33 w 33"/>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 h="363">
                <a:moveTo>
                  <a:pt x="0" y="362"/>
                </a:moveTo>
                <a:lnTo>
                  <a:pt x="20" y="54"/>
                </a:lnTo>
                <a:lnTo>
                  <a:pt x="21" y="38"/>
                </a:lnTo>
                <a:lnTo>
                  <a:pt x="22" y="25"/>
                </a:lnTo>
                <a:lnTo>
                  <a:pt x="24" y="15"/>
                </a:lnTo>
                <a:lnTo>
                  <a:pt x="27" y="6"/>
                </a:lnTo>
                <a:lnTo>
                  <a:pt x="32"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26" name="Freeform 38"/>
          <p:cNvSpPr>
            <a:spLocks/>
          </p:cNvSpPr>
          <p:nvPr/>
        </p:nvSpPr>
        <p:spPr bwMode="auto">
          <a:xfrm>
            <a:off x="4638675" y="3078163"/>
            <a:ext cx="138113" cy="841375"/>
          </a:xfrm>
          <a:custGeom>
            <a:avLst/>
            <a:gdLst>
              <a:gd name="T0" fmla="*/ 0 w 87"/>
              <a:gd name="T1" fmla="*/ 0 h 530"/>
              <a:gd name="T2" fmla="*/ 2147483647 w 87"/>
              <a:gd name="T3" fmla="*/ 2147483647 h 530"/>
              <a:gd name="T4" fmla="*/ 2147483647 w 87"/>
              <a:gd name="T5" fmla="*/ 2147483647 h 530"/>
              <a:gd name="T6" fmla="*/ 2147483647 w 87"/>
              <a:gd name="T7" fmla="*/ 2147483647 h 530"/>
              <a:gd name="T8" fmla="*/ 2147483647 w 87"/>
              <a:gd name="T9" fmla="*/ 2147483647 h 530"/>
              <a:gd name="T10" fmla="*/ 2147483647 w 87"/>
              <a:gd name="T11" fmla="*/ 2147483647 h 530"/>
              <a:gd name="T12" fmla="*/ 2147483647 w 87"/>
              <a:gd name="T13" fmla="*/ 2147483647 h 530"/>
              <a:gd name="T14" fmla="*/ 2147483647 w 87"/>
              <a:gd name="T15" fmla="*/ 2147483647 h 530"/>
              <a:gd name="T16" fmla="*/ 2147483647 w 87"/>
              <a:gd name="T17" fmla="*/ 2147483647 h 530"/>
              <a:gd name="T18" fmla="*/ 2147483647 w 87"/>
              <a:gd name="T19" fmla="*/ 2147483647 h 530"/>
              <a:gd name="T20" fmla="*/ 2147483647 w 87"/>
              <a:gd name="T21" fmla="*/ 2147483647 h 530"/>
              <a:gd name="T22" fmla="*/ 2147483647 w 87"/>
              <a:gd name="T23" fmla="*/ 2147483647 h 530"/>
              <a:gd name="T24" fmla="*/ 2147483647 w 87"/>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7"/>
              <a:gd name="T40" fmla="*/ 0 h 530"/>
              <a:gd name="T41" fmla="*/ 87 w 87"/>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7"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7" y="265"/>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27" name="Freeform 39"/>
          <p:cNvSpPr>
            <a:spLocks/>
          </p:cNvSpPr>
          <p:nvPr/>
        </p:nvSpPr>
        <p:spPr bwMode="auto">
          <a:xfrm>
            <a:off x="4775200" y="3073400"/>
            <a:ext cx="50800" cy="431800"/>
          </a:xfrm>
          <a:custGeom>
            <a:avLst/>
            <a:gdLst>
              <a:gd name="T0" fmla="*/ 0 w 32"/>
              <a:gd name="T1" fmla="*/ 2147483647 h 363"/>
              <a:gd name="T2" fmla="*/ 2147483647 w 32"/>
              <a:gd name="T3" fmla="*/ 2147483647 h 363"/>
              <a:gd name="T4" fmla="*/ 2147483647 w 32"/>
              <a:gd name="T5" fmla="*/ 2147483647 h 363"/>
              <a:gd name="T6" fmla="*/ 2147483647 w 32"/>
              <a:gd name="T7" fmla="*/ 2147483647 h 363"/>
              <a:gd name="T8" fmla="*/ 2147483647 w 32"/>
              <a:gd name="T9" fmla="*/ 2147483647 h 363"/>
              <a:gd name="T10" fmla="*/ 2147483647 w 32"/>
              <a:gd name="T11" fmla="*/ 2147483647 h 363"/>
              <a:gd name="T12" fmla="*/ 2147483647 w 32"/>
              <a:gd name="T13" fmla="*/ 0 h 363"/>
              <a:gd name="T14" fmla="*/ 0 60000 65536"/>
              <a:gd name="T15" fmla="*/ 0 60000 65536"/>
              <a:gd name="T16" fmla="*/ 0 60000 65536"/>
              <a:gd name="T17" fmla="*/ 0 60000 65536"/>
              <a:gd name="T18" fmla="*/ 0 60000 65536"/>
              <a:gd name="T19" fmla="*/ 0 60000 65536"/>
              <a:gd name="T20" fmla="*/ 0 60000 65536"/>
              <a:gd name="T21" fmla="*/ 0 w 32"/>
              <a:gd name="T22" fmla="*/ 0 h 363"/>
              <a:gd name="T23" fmla="*/ 32 w 32"/>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363">
                <a:moveTo>
                  <a:pt x="0" y="362"/>
                </a:moveTo>
                <a:lnTo>
                  <a:pt x="19" y="54"/>
                </a:lnTo>
                <a:lnTo>
                  <a:pt x="20" y="38"/>
                </a:lnTo>
                <a:lnTo>
                  <a:pt x="21" y="25"/>
                </a:lnTo>
                <a:lnTo>
                  <a:pt x="23" y="15"/>
                </a:lnTo>
                <a:lnTo>
                  <a:pt x="27" y="6"/>
                </a:lnTo>
                <a:lnTo>
                  <a:pt x="31"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28" name="Freeform 40"/>
          <p:cNvSpPr>
            <a:spLocks/>
          </p:cNvSpPr>
          <p:nvPr/>
        </p:nvSpPr>
        <p:spPr bwMode="auto">
          <a:xfrm>
            <a:off x="4826000" y="3078163"/>
            <a:ext cx="136525" cy="841375"/>
          </a:xfrm>
          <a:custGeom>
            <a:avLst/>
            <a:gdLst>
              <a:gd name="T0" fmla="*/ 0 w 86"/>
              <a:gd name="T1" fmla="*/ 0 h 530"/>
              <a:gd name="T2" fmla="*/ 2147483647 w 86"/>
              <a:gd name="T3" fmla="*/ 2147483647 h 530"/>
              <a:gd name="T4" fmla="*/ 2147483647 w 86"/>
              <a:gd name="T5" fmla="*/ 2147483647 h 530"/>
              <a:gd name="T6" fmla="*/ 2147483647 w 86"/>
              <a:gd name="T7" fmla="*/ 2147483647 h 530"/>
              <a:gd name="T8" fmla="*/ 2147483647 w 86"/>
              <a:gd name="T9" fmla="*/ 2147483647 h 530"/>
              <a:gd name="T10" fmla="*/ 2147483647 w 86"/>
              <a:gd name="T11" fmla="*/ 2147483647 h 530"/>
              <a:gd name="T12" fmla="*/ 2147483647 w 86"/>
              <a:gd name="T13" fmla="*/ 2147483647 h 530"/>
              <a:gd name="T14" fmla="*/ 2147483647 w 86"/>
              <a:gd name="T15" fmla="*/ 2147483647 h 530"/>
              <a:gd name="T16" fmla="*/ 2147483647 w 86"/>
              <a:gd name="T17" fmla="*/ 2147483647 h 530"/>
              <a:gd name="T18" fmla="*/ 2147483647 w 86"/>
              <a:gd name="T19" fmla="*/ 2147483647 h 530"/>
              <a:gd name="T20" fmla="*/ 2147483647 w 86"/>
              <a:gd name="T21" fmla="*/ 2147483647 h 530"/>
              <a:gd name="T22" fmla="*/ 2147483647 w 86"/>
              <a:gd name="T23" fmla="*/ 2147483647 h 530"/>
              <a:gd name="T24" fmla="*/ 2147483647 w 86"/>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530"/>
              <a:gd name="T41" fmla="*/ 86 w 86"/>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6" y="274"/>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55329" name="Group 41"/>
          <p:cNvGrpSpPr>
            <a:grpSpLocks/>
          </p:cNvGrpSpPr>
          <p:nvPr/>
        </p:nvGrpSpPr>
        <p:grpSpPr bwMode="auto">
          <a:xfrm>
            <a:off x="4962525" y="3067050"/>
            <a:ext cx="185738" cy="847725"/>
            <a:chOff x="3117" y="1309"/>
            <a:chExt cx="117" cy="713"/>
          </a:xfrm>
        </p:grpSpPr>
        <p:sp>
          <p:nvSpPr>
            <p:cNvPr id="55455" name="Freeform 42"/>
            <p:cNvSpPr>
              <a:spLocks/>
            </p:cNvSpPr>
            <p:nvPr/>
          </p:nvSpPr>
          <p:spPr bwMode="auto">
            <a:xfrm>
              <a:off x="3117" y="1309"/>
              <a:ext cx="33" cy="363"/>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 name="T14" fmla="*/ 0 60000 65536"/>
                <a:gd name="T15" fmla="*/ 0 60000 65536"/>
                <a:gd name="T16" fmla="*/ 0 60000 65536"/>
                <a:gd name="T17" fmla="*/ 0 60000 65536"/>
                <a:gd name="T18" fmla="*/ 0 60000 65536"/>
                <a:gd name="T19" fmla="*/ 0 60000 65536"/>
                <a:gd name="T20" fmla="*/ 0 60000 65536"/>
                <a:gd name="T21" fmla="*/ 0 w 33"/>
                <a:gd name="T22" fmla="*/ 0 h 363"/>
                <a:gd name="T23" fmla="*/ 33 w 33"/>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 h="363">
                  <a:moveTo>
                    <a:pt x="0" y="362"/>
                  </a:moveTo>
                  <a:lnTo>
                    <a:pt x="20" y="54"/>
                  </a:lnTo>
                  <a:lnTo>
                    <a:pt x="21" y="38"/>
                  </a:lnTo>
                  <a:lnTo>
                    <a:pt x="22" y="25"/>
                  </a:lnTo>
                  <a:lnTo>
                    <a:pt x="24" y="15"/>
                  </a:lnTo>
                  <a:lnTo>
                    <a:pt x="27" y="6"/>
                  </a:lnTo>
                  <a:lnTo>
                    <a:pt x="32"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456" name="Freeform 43"/>
            <p:cNvSpPr>
              <a:spLocks/>
            </p:cNvSpPr>
            <p:nvPr/>
          </p:nvSpPr>
          <p:spPr bwMode="auto">
            <a:xfrm>
              <a:off x="3150"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4"/>
                <a:gd name="T40" fmla="*/ 0 h 709"/>
                <a:gd name="T41" fmla="*/ 84 w 84"/>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5330" name="Freeform 44"/>
          <p:cNvSpPr>
            <a:spLocks/>
          </p:cNvSpPr>
          <p:nvPr/>
        </p:nvSpPr>
        <p:spPr bwMode="auto">
          <a:xfrm>
            <a:off x="5148263" y="3067050"/>
            <a:ext cx="55562" cy="431800"/>
          </a:xfrm>
          <a:custGeom>
            <a:avLst/>
            <a:gdLst>
              <a:gd name="T0" fmla="*/ 0 w 35"/>
              <a:gd name="T1" fmla="*/ 2147483647 h 363"/>
              <a:gd name="T2" fmla="*/ 2147483647 w 35"/>
              <a:gd name="T3" fmla="*/ 2147483647 h 363"/>
              <a:gd name="T4" fmla="*/ 2147483647 w 35"/>
              <a:gd name="T5" fmla="*/ 2147483647 h 363"/>
              <a:gd name="T6" fmla="*/ 2147483647 w 35"/>
              <a:gd name="T7" fmla="*/ 2147483647 h 363"/>
              <a:gd name="T8" fmla="*/ 2147483647 w 35"/>
              <a:gd name="T9" fmla="*/ 2147483647 h 363"/>
              <a:gd name="T10" fmla="*/ 2147483647 w 35"/>
              <a:gd name="T11" fmla="*/ 2147483647 h 363"/>
              <a:gd name="T12" fmla="*/ 2147483647 w 35"/>
              <a:gd name="T13" fmla="*/ 0 h 363"/>
              <a:gd name="T14" fmla="*/ 0 60000 65536"/>
              <a:gd name="T15" fmla="*/ 0 60000 65536"/>
              <a:gd name="T16" fmla="*/ 0 60000 65536"/>
              <a:gd name="T17" fmla="*/ 0 60000 65536"/>
              <a:gd name="T18" fmla="*/ 0 60000 65536"/>
              <a:gd name="T19" fmla="*/ 0 60000 65536"/>
              <a:gd name="T20" fmla="*/ 0 60000 65536"/>
              <a:gd name="T21" fmla="*/ 0 w 35"/>
              <a:gd name="T22" fmla="*/ 0 h 363"/>
              <a:gd name="T23" fmla="*/ 35 w 35"/>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363">
                <a:moveTo>
                  <a:pt x="0" y="362"/>
                </a:moveTo>
                <a:lnTo>
                  <a:pt x="21" y="54"/>
                </a:lnTo>
                <a:lnTo>
                  <a:pt x="22" y="38"/>
                </a:lnTo>
                <a:lnTo>
                  <a:pt x="23" y="25"/>
                </a:lnTo>
                <a:lnTo>
                  <a:pt x="25" y="15"/>
                </a:lnTo>
                <a:lnTo>
                  <a:pt x="29" y="6"/>
                </a:lnTo>
                <a:lnTo>
                  <a:pt x="34"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31" name="Freeform 45"/>
          <p:cNvSpPr>
            <a:spLocks/>
          </p:cNvSpPr>
          <p:nvPr/>
        </p:nvSpPr>
        <p:spPr bwMode="auto">
          <a:xfrm>
            <a:off x="5203825" y="3071813"/>
            <a:ext cx="144463" cy="841375"/>
          </a:xfrm>
          <a:custGeom>
            <a:avLst/>
            <a:gdLst>
              <a:gd name="T0" fmla="*/ 0 w 91"/>
              <a:gd name="T1" fmla="*/ 0 h 530"/>
              <a:gd name="T2" fmla="*/ 2147483647 w 91"/>
              <a:gd name="T3" fmla="*/ 2147483647 h 530"/>
              <a:gd name="T4" fmla="*/ 2147483647 w 91"/>
              <a:gd name="T5" fmla="*/ 2147483647 h 530"/>
              <a:gd name="T6" fmla="*/ 2147483647 w 91"/>
              <a:gd name="T7" fmla="*/ 2147483647 h 530"/>
              <a:gd name="T8" fmla="*/ 2147483647 w 91"/>
              <a:gd name="T9" fmla="*/ 2147483647 h 530"/>
              <a:gd name="T10" fmla="*/ 2147483647 w 91"/>
              <a:gd name="T11" fmla="*/ 2147483647 h 530"/>
              <a:gd name="T12" fmla="*/ 2147483647 w 91"/>
              <a:gd name="T13" fmla="*/ 2147483647 h 530"/>
              <a:gd name="T14" fmla="*/ 2147483647 w 91"/>
              <a:gd name="T15" fmla="*/ 2147483647 h 530"/>
              <a:gd name="T16" fmla="*/ 2147483647 w 91"/>
              <a:gd name="T17" fmla="*/ 2147483647 h 530"/>
              <a:gd name="T18" fmla="*/ 2147483647 w 91"/>
              <a:gd name="T19" fmla="*/ 2147483647 h 530"/>
              <a:gd name="T20" fmla="*/ 2147483647 w 91"/>
              <a:gd name="T21" fmla="*/ 2147483647 h 530"/>
              <a:gd name="T22" fmla="*/ 2147483647 w 91"/>
              <a:gd name="T23" fmla="*/ 2147483647 h 530"/>
              <a:gd name="T24" fmla="*/ 2147483647 w 91"/>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1"/>
              <a:gd name="T40" fmla="*/ 0 h 530"/>
              <a:gd name="T41" fmla="*/ 91 w 91"/>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1"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91" y="281"/>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32" name="Freeform 46"/>
          <p:cNvSpPr>
            <a:spLocks/>
          </p:cNvSpPr>
          <p:nvPr/>
        </p:nvSpPr>
        <p:spPr bwMode="auto">
          <a:xfrm>
            <a:off x="2286000" y="4210050"/>
            <a:ext cx="60325" cy="460375"/>
          </a:xfrm>
          <a:custGeom>
            <a:avLst/>
            <a:gdLst>
              <a:gd name="T0" fmla="*/ 0 w 38"/>
              <a:gd name="T1" fmla="*/ 2147483647 h 290"/>
              <a:gd name="T2" fmla="*/ 2147483647 w 38"/>
              <a:gd name="T3" fmla="*/ 2147483647 h 290"/>
              <a:gd name="T4" fmla="*/ 2147483647 w 38"/>
              <a:gd name="T5" fmla="*/ 2147483647 h 290"/>
              <a:gd name="T6" fmla="*/ 2147483647 w 38"/>
              <a:gd name="T7" fmla="*/ 2147483647 h 290"/>
              <a:gd name="T8" fmla="*/ 2147483647 w 38"/>
              <a:gd name="T9" fmla="*/ 2147483647 h 290"/>
              <a:gd name="T10" fmla="*/ 2147483647 w 38"/>
              <a:gd name="T11" fmla="*/ 2147483647 h 290"/>
              <a:gd name="T12" fmla="*/ 2147483647 w 38"/>
              <a:gd name="T13" fmla="*/ 0 h 290"/>
              <a:gd name="T14" fmla="*/ 0 60000 65536"/>
              <a:gd name="T15" fmla="*/ 0 60000 65536"/>
              <a:gd name="T16" fmla="*/ 0 60000 65536"/>
              <a:gd name="T17" fmla="*/ 0 60000 65536"/>
              <a:gd name="T18" fmla="*/ 0 60000 65536"/>
              <a:gd name="T19" fmla="*/ 0 60000 65536"/>
              <a:gd name="T20" fmla="*/ 0 60000 65536"/>
              <a:gd name="T21" fmla="*/ 0 w 38"/>
              <a:gd name="T22" fmla="*/ 0 h 290"/>
              <a:gd name="T23" fmla="*/ 38 w 38"/>
              <a:gd name="T24" fmla="*/ 290 h 2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290">
                <a:moveTo>
                  <a:pt x="0" y="290"/>
                </a:moveTo>
                <a:lnTo>
                  <a:pt x="26" y="40"/>
                </a:lnTo>
                <a:lnTo>
                  <a:pt x="27" y="28"/>
                </a:lnTo>
                <a:lnTo>
                  <a:pt x="28" y="19"/>
                </a:lnTo>
                <a:lnTo>
                  <a:pt x="30" y="11"/>
                </a:lnTo>
                <a:lnTo>
                  <a:pt x="33" y="4"/>
                </a:lnTo>
                <a:lnTo>
                  <a:pt x="38"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33" name="Freeform 47"/>
          <p:cNvSpPr>
            <a:spLocks/>
          </p:cNvSpPr>
          <p:nvPr/>
        </p:nvSpPr>
        <p:spPr bwMode="auto">
          <a:xfrm>
            <a:off x="2347913" y="4214813"/>
            <a:ext cx="138112" cy="842962"/>
          </a:xfrm>
          <a:custGeom>
            <a:avLst/>
            <a:gdLst>
              <a:gd name="T0" fmla="*/ 0 w 87"/>
              <a:gd name="T1" fmla="*/ 0 h 709"/>
              <a:gd name="T2" fmla="*/ 2147483647 w 87"/>
              <a:gd name="T3" fmla="*/ 2147483647 h 709"/>
              <a:gd name="T4" fmla="*/ 2147483647 w 87"/>
              <a:gd name="T5" fmla="*/ 2147483647 h 709"/>
              <a:gd name="T6" fmla="*/ 2147483647 w 87"/>
              <a:gd name="T7" fmla="*/ 2147483647 h 709"/>
              <a:gd name="T8" fmla="*/ 2147483647 w 87"/>
              <a:gd name="T9" fmla="*/ 2147483647 h 709"/>
              <a:gd name="T10" fmla="*/ 2147483647 w 87"/>
              <a:gd name="T11" fmla="*/ 2147483647 h 709"/>
              <a:gd name="T12" fmla="*/ 2147483647 w 87"/>
              <a:gd name="T13" fmla="*/ 2147483647 h 709"/>
              <a:gd name="T14" fmla="*/ 2147483647 w 87"/>
              <a:gd name="T15" fmla="*/ 2147483647 h 709"/>
              <a:gd name="T16" fmla="*/ 2147483647 w 87"/>
              <a:gd name="T17" fmla="*/ 2147483647 h 709"/>
              <a:gd name="T18" fmla="*/ 2147483647 w 87"/>
              <a:gd name="T19" fmla="*/ 2147483647 h 709"/>
              <a:gd name="T20" fmla="*/ 2147483647 w 87"/>
              <a:gd name="T21" fmla="*/ 2147483647 h 709"/>
              <a:gd name="T22" fmla="*/ 2147483647 w 87"/>
              <a:gd name="T23" fmla="*/ 2147483647 h 709"/>
              <a:gd name="T24" fmla="*/ 2147483647 w 87"/>
              <a:gd name="T25" fmla="*/ 2147483647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7"/>
              <a:gd name="T40" fmla="*/ 0 h 709"/>
              <a:gd name="T41" fmla="*/ 87 w 87"/>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7" h="709">
                <a:moveTo>
                  <a:pt x="0" y="0"/>
                </a:moveTo>
                <a:lnTo>
                  <a:pt x="7" y="4"/>
                </a:lnTo>
                <a:lnTo>
                  <a:pt x="12" y="16"/>
                </a:lnTo>
                <a:lnTo>
                  <a:pt x="14" y="33"/>
                </a:lnTo>
                <a:lnTo>
                  <a:pt x="16" y="59"/>
                </a:lnTo>
                <a:lnTo>
                  <a:pt x="43" y="651"/>
                </a:lnTo>
                <a:lnTo>
                  <a:pt x="46" y="684"/>
                </a:lnTo>
                <a:lnTo>
                  <a:pt x="48" y="694"/>
                </a:lnTo>
                <a:lnTo>
                  <a:pt x="53" y="704"/>
                </a:lnTo>
                <a:lnTo>
                  <a:pt x="58" y="708"/>
                </a:lnTo>
                <a:lnTo>
                  <a:pt x="64" y="700"/>
                </a:lnTo>
                <a:lnTo>
                  <a:pt x="68" y="684"/>
                </a:lnTo>
                <a:lnTo>
                  <a:pt x="86" y="38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55334" name="Group 48"/>
          <p:cNvGrpSpPr>
            <a:grpSpLocks/>
          </p:cNvGrpSpPr>
          <p:nvPr/>
        </p:nvGrpSpPr>
        <p:grpSpPr bwMode="auto">
          <a:xfrm>
            <a:off x="2486025" y="4210050"/>
            <a:ext cx="188913" cy="847725"/>
            <a:chOff x="1557" y="2272"/>
            <a:chExt cx="119" cy="713"/>
          </a:xfrm>
        </p:grpSpPr>
        <p:sp>
          <p:nvSpPr>
            <p:cNvPr id="55453" name="Freeform 49"/>
            <p:cNvSpPr>
              <a:spLocks/>
            </p:cNvSpPr>
            <p:nvPr/>
          </p:nvSpPr>
          <p:spPr bwMode="auto">
            <a:xfrm>
              <a:off x="1557" y="2272"/>
              <a:ext cx="33" cy="363"/>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 name="T14" fmla="*/ 0 60000 65536"/>
                <a:gd name="T15" fmla="*/ 0 60000 65536"/>
                <a:gd name="T16" fmla="*/ 0 60000 65536"/>
                <a:gd name="T17" fmla="*/ 0 60000 65536"/>
                <a:gd name="T18" fmla="*/ 0 60000 65536"/>
                <a:gd name="T19" fmla="*/ 0 60000 65536"/>
                <a:gd name="T20" fmla="*/ 0 60000 65536"/>
                <a:gd name="T21" fmla="*/ 0 w 33"/>
                <a:gd name="T22" fmla="*/ 0 h 363"/>
                <a:gd name="T23" fmla="*/ 33 w 33"/>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 h="363">
                  <a:moveTo>
                    <a:pt x="0" y="362"/>
                  </a:moveTo>
                  <a:lnTo>
                    <a:pt x="20" y="54"/>
                  </a:lnTo>
                  <a:lnTo>
                    <a:pt x="21" y="38"/>
                  </a:lnTo>
                  <a:lnTo>
                    <a:pt x="22" y="25"/>
                  </a:lnTo>
                  <a:lnTo>
                    <a:pt x="24" y="15"/>
                  </a:lnTo>
                  <a:lnTo>
                    <a:pt x="27" y="6"/>
                  </a:lnTo>
                  <a:lnTo>
                    <a:pt x="32"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454" name="Freeform 50"/>
            <p:cNvSpPr>
              <a:spLocks/>
            </p:cNvSpPr>
            <p:nvPr/>
          </p:nvSpPr>
          <p:spPr bwMode="auto">
            <a:xfrm>
              <a:off x="1590" y="2276"/>
              <a:ext cx="86" cy="709"/>
            </a:xfrm>
            <a:custGeom>
              <a:avLst/>
              <a:gdLst>
                <a:gd name="T0" fmla="*/ 0 w 86"/>
                <a:gd name="T1" fmla="*/ 0 h 709"/>
                <a:gd name="T2" fmla="*/ 7 w 86"/>
                <a:gd name="T3" fmla="*/ 4 h 709"/>
                <a:gd name="T4" fmla="*/ 12 w 86"/>
                <a:gd name="T5" fmla="*/ 16 h 709"/>
                <a:gd name="T6" fmla="*/ 14 w 86"/>
                <a:gd name="T7" fmla="*/ 33 h 709"/>
                <a:gd name="T8" fmla="*/ 15 w 86"/>
                <a:gd name="T9" fmla="*/ 59 h 709"/>
                <a:gd name="T10" fmla="*/ 43 w 86"/>
                <a:gd name="T11" fmla="*/ 651 h 709"/>
                <a:gd name="T12" fmla="*/ 45 w 86"/>
                <a:gd name="T13" fmla="*/ 684 h 709"/>
                <a:gd name="T14" fmla="*/ 47 w 86"/>
                <a:gd name="T15" fmla="*/ 694 h 709"/>
                <a:gd name="T16" fmla="*/ 53 w 86"/>
                <a:gd name="T17" fmla="*/ 704 h 709"/>
                <a:gd name="T18" fmla="*/ 57 w 86"/>
                <a:gd name="T19" fmla="*/ 708 h 709"/>
                <a:gd name="T20" fmla="*/ 63 w 86"/>
                <a:gd name="T21" fmla="*/ 700 h 709"/>
                <a:gd name="T22" fmla="*/ 67 w 86"/>
                <a:gd name="T23" fmla="*/ 684 h 709"/>
                <a:gd name="T24" fmla="*/ 85 w 86"/>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709"/>
                <a:gd name="T41" fmla="*/ 86 w 86"/>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709">
                  <a:moveTo>
                    <a:pt x="0" y="0"/>
                  </a:moveTo>
                  <a:lnTo>
                    <a:pt x="7" y="4"/>
                  </a:lnTo>
                  <a:lnTo>
                    <a:pt x="12" y="16"/>
                  </a:lnTo>
                  <a:lnTo>
                    <a:pt x="14" y="33"/>
                  </a:lnTo>
                  <a:lnTo>
                    <a:pt x="15" y="59"/>
                  </a:lnTo>
                  <a:lnTo>
                    <a:pt x="43" y="651"/>
                  </a:lnTo>
                  <a:lnTo>
                    <a:pt x="45" y="684"/>
                  </a:lnTo>
                  <a:lnTo>
                    <a:pt x="47" y="694"/>
                  </a:lnTo>
                  <a:lnTo>
                    <a:pt x="53" y="704"/>
                  </a:lnTo>
                  <a:lnTo>
                    <a:pt x="57" y="708"/>
                  </a:lnTo>
                  <a:lnTo>
                    <a:pt x="63" y="700"/>
                  </a:lnTo>
                  <a:lnTo>
                    <a:pt x="67" y="684"/>
                  </a:lnTo>
                  <a:lnTo>
                    <a:pt x="85" y="38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5335" name="Freeform 51"/>
          <p:cNvSpPr>
            <a:spLocks/>
          </p:cNvSpPr>
          <p:nvPr/>
        </p:nvSpPr>
        <p:spPr bwMode="auto">
          <a:xfrm>
            <a:off x="2671763" y="4203700"/>
            <a:ext cx="55562" cy="466725"/>
          </a:xfrm>
          <a:custGeom>
            <a:avLst/>
            <a:gdLst>
              <a:gd name="T0" fmla="*/ 0 w 35"/>
              <a:gd name="T1" fmla="*/ 2147483647 h 294"/>
              <a:gd name="T2" fmla="*/ 2147483647 w 35"/>
              <a:gd name="T3" fmla="*/ 2147483647 h 294"/>
              <a:gd name="T4" fmla="*/ 2147483647 w 35"/>
              <a:gd name="T5" fmla="*/ 2147483647 h 294"/>
              <a:gd name="T6" fmla="*/ 2147483647 w 35"/>
              <a:gd name="T7" fmla="*/ 2147483647 h 294"/>
              <a:gd name="T8" fmla="*/ 2147483647 w 35"/>
              <a:gd name="T9" fmla="*/ 2147483647 h 294"/>
              <a:gd name="T10" fmla="*/ 2147483647 w 35"/>
              <a:gd name="T11" fmla="*/ 2147483647 h 294"/>
              <a:gd name="T12" fmla="*/ 2147483647 w 35"/>
              <a:gd name="T13" fmla="*/ 0 h 294"/>
              <a:gd name="T14" fmla="*/ 0 60000 65536"/>
              <a:gd name="T15" fmla="*/ 0 60000 65536"/>
              <a:gd name="T16" fmla="*/ 0 60000 65536"/>
              <a:gd name="T17" fmla="*/ 0 60000 65536"/>
              <a:gd name="T18" fmla="*/ 0 60000 65536"/>
              <a:gd name="T19" fmla="*/ 0 60000 65536"/>
              <a:gd name="T20" fmla="*/ 0 60000 65536"/>
              <a:gd name="T21" fmla="*/ 0 w 35"/>
              <a:gd name="T22" fmla="*/ 0 h 294"/>
              <a:gd name="T23" fmla="*/ 35 w 35"/>
              <a:gd name="T24" fmla="*/ 294 h 2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294">
                <a:moveTo>
                  <a:pt x="0" y="294"/>
                </a:moveTo>
                <a:lnTo>
                  <a:pt x="22" y="40"/>
                </a:lnTo>
                <a:lnTo>
                  <a:pt x="24" y="28"/>
                </a:lnTo>
                <a:lnTo>
                  <a:pt x="25" y="19"/>
                </a:lnTo>
                <a:lnTo>
                  <a:pt x="26" y="11"/>
                </a:lnTo>
                <a:lnTo>
                  <a:pt x="30" y="4"/>
                </a:lnTo>
                <a:lnTo>
                  <a:pt x="35"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36" name="Freeform 52"/>
          <p:cNvSpPr>
            <a:spLocks/>
          </p:cNvSpPr>
          <p:nvPr/>
        </p:nvSpPr>
        <p:spPr bwMode="auto">
          <a:xfrm>
            <a:off x="2728913" y="4208463"/>
            <a:ext cx="134937" cy="842962"/>
          </a:xfrm>
          <a:custGeom>
            <a:avLst/>
            <a:gdLst>
              <a:gd name="T0" fmla="*/ 0 w 85"/>
              <a:gd name="T1" fmla="*/ 0 h 709"/>
              <a:gd name="T2" fmla="*/ 2147483647 w 85"/>
              <a:gd name="T3" fmla="*/ 2147483647 h 709"/>
              <a:gd name="T4" fmla="*/ 2147483647 w 85"/>
              <a:gd name="T5" fmla="*/ 2147483647 h 709"/>
              <a:gd name="T6" fmla="*/ 2147483647 w 85"/>
              <a:gd name="T7" fmla="*/ 2147483647 h 709"/>
              <a:gd name="T8" fmla="*/ 2147483647 w 85"/>
              <a:gd name="T9" fmla="*/ 2147483647 h 709"/>
              <a:gd name="T10" fmla="*/ 2147483647 w 85"/>
              <a:gd name="T11" fmla="*/ 2147483647 h 709"/>
              <a:gd name="T12" fmla="*/ 2147483647 w 85"/>
              <a:gd name="T13" fmla="*/ 2147483647 h 709"/>
              <a:gd name="T14" fmla="*/ 2147483647 w 85"/>
              <a:gd name="T15" fmla="*/ 2147483647 h 709"/>
              <a:gd name="T16" fmla="*/ 2147483647 w 85"/>
              <a:gd name="T17" fmla="*/ 2147483647 h 709"/>
              <a:gd name="T18" fmla="*/ 2147483647 w 85"/>
              <a:gd name="T19" fmla="*/ 2147483647 h 709"/>
              <a:gd name="T20" fmla="*/ 2147483647 w 85"/>
              <a:gd name="T21" fmla="*/ 2147483647 h 709"/>
              <a:gd name="T22" fmla="*/ 2147483647 w 85"/>
              <a:gd name="T23" fmla="*/ 2147483647 h 709"/>
              <a:gd name="T24" fmla="*/ 2147483647 w 85"/>
              <a:gd name="T25" fmla="*/ 2147483647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5"/>
              <a:gd name="T40" fmla="*/ 0 h 709"/>
              <a:gd name="T41" fmla="*/ 85 w 85"/>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5" h="709">
                <a:moveTo>
                  <a:pt x="0" y="0"/>
                </a:moveTo>
                <a:lnTo>
                  <a:pt x="7" y="4"/>
                </a:lnTo>
                <a:lnTo>
                  <a:pt x="12" y="16"/>
                </a:lnTo>
                <a:lnTo>
                  <a:pt x="14" y="33"/>
                </a:lnTo>
                <a:lnTo>
                  <a:pt x="15" y="59"/>
                </a:lnTo>
                <a:lnTo>
                  <a:pt x="42" y="651"/>
                </a:lnTo>
                <a:lnTo>
                  <a:pt x="45" y="684"/>
                </a:lnTo>
                <a:lnTo>
                  <a:pt x="47" y="694"/>
                </a:lnTo>
                <a:lnTo>
                  <a:pt x="52" y="704"/>
                </a:lnTo>
                <a:lnTo>
                  <a:pt x="57" y="708"/>
                </a:lnTo>
                <a:lnTo>
                  <a:pt x="62" y="700"/>
                </a:lnTo>
                <a:lnTo>
                  <a:pt x="66" y="684"/>
                </a:lnTo>
                <a:lnTo>
                  <a:pt x="84" y="38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37" name="Freeform 53"/>
          <p:cNvSpPr>
            <a:spLocks/>
          </p:cNvSpPr>
          <p:nvPr/>
        </p:nvSpPr>
        <p:spPr bwMode="auto">
          <a:xfrm>
            <a:off x="2862263" y="4203700"/>
            <a:ext cx="55562" cy="442913"/>
          </a:xfrm>
          <a:custGeom>
            <a:avLst/>
            <a:gdLst>
              <a:gd name="T0" fmla="*/ 0 w 35"/>
              <a:gd name="T1" fmla="*/ 2147483647 h 279"/>
              <a:gd name="T2" fmla="*/ 2147483647 w 35"/>
              <a:gd name="T3" fmla="*/ 2147483647 h 279"/>
              <a:gd name="T4" fmla="*/ 2147483647 w 35"/>
              <a:gd name="T5" fmla="*/ 2147483647 h 279"/>
              <a:gd name="T6" fmla="*/ 2147483647 w 35"/>
              <a:gd name="T7" fmla="*/ 2147483647 h 279"/>
              <a:gd name="T8" fmla="*/ 2147483647 w 35"/>
              <a:gd name="T9" fmla="*/ 2147483647 h 279"/>
              <a:gd name="T10" fmla="*/ 2147483647 w 35"/>
              <a:gd name="T11" fmla="*/ 2147483647 h 279"/>
              <a:gd name="T12" fmla="*/ 2147483647 w 35"/>
              <a:gd name="T13" fmla="*/ 0 h 279"/>
              <a:gd name="T14" fmla="*/ 0 60000 65536"/>
              <a:gd name="T15" fmla="*/ 0 60000 65536"/>
              <a:gd name="T16" fmla="*/ 0 60000 65536"/>
              <a:gd name="T17" fmla="*/ 0 60000 65536"/>
              <a:gd name="T18" fmla="*/ 0 60000 65536"/>
              <a:gd name="T19" fmla="*/ 0 60000 65536"/>
              <a:gd name="T20" fmla="*/ 0 60000 65536"/>
              <a:gd name="T21" fmla="*/ 0 w 35"/>
              <a:gd name="T22" fmla="*/ 0 h 279"/>
              <a:gd name="T23" fmla="*/ 35 w 35"/>
              <a:gd name="T24" fmla="*/ 279 h 27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279">
                <a:moveTo>
                  <a:pt x="0" y="279"/>
                </a:moveTo>
                <a:lnTo>
                  <a:pt x="22" y="40"/>
                </a:lnTo>
                <a:lnTo>
                  <a:pt x="23" y="28"/>
                </a:lnTo>
                <a:lnTo>
                  <a:pt x="24" y="19"/>
                </a:lnTo>
                <a:lnTo>
                  <a:pt x="26" y="11"/>
                </a:lnTo>
                <a:lnTo>
                  <a:pt x="30" y="4"/>
                </a:lnTo>
                <a:lnTo>
                  <a:pt x="35"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38" name="Freeform 54"/>
          <p:cNvSpPr>
            <a:spLocks/>
          </p:cNvSpPr>
          <p:nvPr/>
        </p:nvSpPr>
        <p:spPr bwMode="auto">
          <a:xfrm>
            <a:off x="2919413" y="4208463"/>
            <a:ext cx="152400" cy="841375"/>
          </a:xfrm>
          <a:custGeom>
            <a:avLst/>
            <a:gdLst>
              <a:gd name="T0" fmla="*/ 0 w 96"/>
              <a:gd name="T1" fmla="*/ 0 h 530"/>
              <a:gd name="T2" fmla="*/ 2147483647 w 96"/>
              <a:gd name="T3" fmla="*/ 2147483647 h 530"/>
              <a:gd name="T4" fmla="*/ 2147483647 w 96"/>
              <a:gd name="T5" fmla="*/ 2147483647 h 530"/>
              <a:gd name="T6" fmla="*/ 2147483647 w 96"/>
              <a:gd name="T7" fmla="*/ 2147483647 h 530"/>
              <a:gd name="T8" fmla="*/ 2147483647 w 96"/>
              <a:gd name="T9" fmla="*/ 2147483647 h 530"/>
              <a:gd name="T10" fmla="*/ 2147483647 w 96"/>
              <a:gd name="T11" fmla="*/ 2147483647 h 530"/>
              <a:gd name="T12" fmla="*/ 2147483647 w 96"/>
              <a:gd name="T13" fmla="*/ 2147483647 h 530"/>
              <a:gd name="T14" fmla="*/ 2147483647 w 96"/>
              <a:gd name="T15" fmla="*/ 2147483647 h 530"/>
              <a:gd name="T16" fmla="*/ 2147483647 w 96"/>
              <a:gd name="T17" fmla="*/ 2147483647 h 530"/>
              <a:gd name="T18" fmla="*/ 2147483647 w 96"/>
              <a:gd name="T19" fmla="*/ 2147483647 h 530"/>
              <a:gd name="T20" fmla="*/ 2147483647 w 96"/>
              <a:gd name="T21" fmla="*/ 2147483647 h 530"/>
              <a:gd name="T22" fmla="*/ 2147483647 w 96"/>
              <a:gd name="T23" fmla="*/ 2147483647 h 530"/>
              <a:gd name="T24" fmla="*/ 2147483647 w 96"/>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6"/>
              <a:gd name="T40" fmla="*/ 0 h 530"/>
              <a:gd name="T41" fmla="*/ 96 w 96"/>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6"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96" y="285"/>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39" name="Freeform 55"/>
          <p:cNvSpPr>
            <a:spLocks/>
          </p:cNvSpPr>
          <p:nvPr/>
        </p:nvSpPr>
        <p:spPr bwMode="auto">
          <a:xfrm>
            <a:off x="6103938" y="4213225"/>
            <a:ext cx="52387" cy="431800"/>
          </a:xfrm>
          <a:custGeom>
            <a:avLst/>
            <a:gdLst>
              <a:gd name="T0" fmla="*/ 0 w 33"/>
              <a:gd name="T1" fmla="*/ 2147483647 h 363"/>
              <a:gd name="T2" fmla="*/ 2147483647 w 33"/>
              <a:gd name="T3" fmla="*/ 2147483647 h 363"/>
              <a:gd name="T4" fmla="*/ 2147483647 w 33"/>
              <a:gd name="T5" fmla="*/ 2147483647 h 363"/>
              <a:gd name="T6" fmla="*/ 2147483647 w 33"/>
              <a:gd name="T7" fmla="*/ 2147483647 h 363"/>
              <a:gd name="T8" fmla="*/ 2147483647 w 33"/>
              <a:gd name="T9" fmla="*/ 2147483647 h 363"/>
              <a:gd name="T10" fmla="*/ 2147483647 w 33"/>
              <a:gd name="T11" fmla="*/ 2147483647 h 363"/>
              <a:gd name="T12" fmla="*/ 2147483647 w 33"/>
              <a:gd name="T13" fmla="*/ 0 h 363"/>
              <a:gd name="T14" fmla="*/ 0 60000 65536"/>
              <a:gd name="T15" fmla="*/ 0 60000 65536"/>
              <a:gd name="T16" fmla="*/ 0 60000 65536"/>
              <a:gd name="T17" fmla="*/ 0 60000 65536"/>
              <a:gd name="T18" fmla="*/ 0 60000 65536"/>
              <a:gd name="T19" fmla="*/ 0 60000 65536"/>
              <a:gd name="T20" fmla="*/ 0 60000 65536"/>
              <a:gd name="T21" fmla="*/ 0 w 33"/>
              <a:gd name="T22" fmla="*/ 0 h 363"/>
              <a:gd name="T23" fmla="*/ 33 w 33"/>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 h="363">
                <a:moveTo>
                  <a:pt x="0" y="362"/>
                </a:moveTo>
                <a:lnTo>
                  <a:pt x="20" y="54"/>
                </a:lnTo>
                <a:lnTo>
                  <a:pt x="21" y="38"/>
                </a:lnTo>
                <a:lnTo>
                  <a:pt x="22" y="25"/>
                </a:lnTo>
                <a:lnTo>
                  <a:pt x="24" y="15"/>
                </a:lnTo>
                <a:lnTo>
                  <a:pt x="27" y="6"/>
                </a:lnTo>
                <a:lnTo>
                  <a:pt x="32"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40" name="Freeform 56"/>
          <p:cNvSpPr>
            <a:spLocks/>
          </p:cNvSpPr>
          <p:nvPr/>
        </p:nvSpPr>
        <p:spPr bwMode="auto">
          <a:xfrm>
            <a:off x="6156325" y="4217988"/>
            <a:ext cx="134938" cy="841375"/>
          </a:xfrm>
          <a:custGeom>
            <a:avLst/>
            <a:gdLst>
              <a:gd name="T0" fmla="*/ 0 w 85"/>
              <a:gd name="T1" fmla="*/ 0 h 530"/>
              <a:gd name="T2" fmla="*/ 2147483647 w 85"/>
              <a:gd name="T3" fmla="*/ 2147483647 h 530"/>
              <a:gd name="T4" fmla="*/ 2147483647 w 85"/>
              <a:gd name="T5" fmla="*/ 2147483647 h 530"/>
              <a:gd name="T6" fmla="*/ 2147483647 w 85"/>
              <a:gd name="T7" fmla="*/ 2147483647 h 530"/>
              <a:gd name="T8" fmla="*/ 2147483647 w 85"/>
              <a:gd name="T9" fmla="*/ 2147483647 h 530"/>
              <a:gd name="T10" fmla="*/ 2147483647 w 85"/>
              <a:gd name="T11" fmla="*/ 2147483647 h 530"/>
              <a:gd name="T12" fmla="*/ 2147483647 w 85"/>
              <a:gd name="T13" fmla="*/ 2147483647 h 530"/>
              <a:gd name="T14" fmla="*/ 2147483647 w 85"/>
              <a:gd name="T15" fmla="*/ 2147483647 h 530"/>
              <a:gd name="T16" fmla="*/ 2147483647 w 85"/>
              <a:gd name="T17" fmla="*/ 2147483647 h 530"/>
              <a:gd name="T18" fmla="*/ 2147483647 w 85"/>
              <a:gd name="T19" fmla="*/ 2147483647 h 530"/>
              <a:gd name="T20" fmla="*/ 2147483647 w 85"/>
              <a:gd name="T21" fmla="*/ 2147483647 h 530"/>
              <a:gd name="T22" fmla="*/ 2147483647 w 85"/>
              <a:gd name="T23" fmla="*/ 2147483647 h 530"/>
              <a:gd name="T24" fmla="*/ 2147483647 w 85"/>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5"/>
              <a:gd name="T40" fmla="*/ 0 h 530"/>
              <a:gd name="T41" fmla="*/ 85 w 85"/>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5"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5" y="27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41" name="Freeform 57"/>
          <p:cNvSpPr>
            <a:spLocks/>
          </p:cNvSpPr>
          <p:nvPr/>
        </p:nvSpPr>
        <p:spPr bwMode="auto">
          <a:xfrm>
            <a:off x="6292850" y="4213225"/>
            <a:ext cx="50800" cy="431800"/>
          </a:xfrm>
          <a:custGeom>
            <a:avLst/>
            <a:gdLst>
              <a:gd name="T0" fmla="*/ 0 w 32"/>
              <a:gd name="T1" fmla="*/ 2147483647 h 363"/>
              <a:gd name="T2" fmla="*/ 2147483647 w 32"/>
              <a:gd name="T3" fmla="*/ 2147483647 h 363"/>
              <a:gd name="T4" fmla="*/ 2147483647 w 32"/>
              <a:gd name="T5" fmla="*/ 2147483647 h 363"/>
              <a:gd name="T6" fmla="*/ 2147483647 w 32"/>
              <a:gd name="T7" fmla="*/ 2147483647 h 363"/>
              <a:gd name="T8" fmla="*/ 2147483647 w 32"/>
              <a:gd name="T9" fmla="*/ 2147483647 h 363"/>
              <a:gd name="T10" fmla="*/ 2147483647 w 32"/>
              <a:gd name="T11" fmla="*/ 2147483647 h 363"/>
              <a:gd name="T12" fmla="*/ 2147483647 w 32"/>
              <a:gd name="T13" fmla="*/ 0 h 363"/>
              <a:gd name="T14" fmla="*/ 0 60000 65536"/>
              <a:gd name="T15" fmla="*/ 0 60000 65536"/>
              <a:gd name="T16" fmla="*/ 0 60000 65536"/>
              <a:gd name="T17" fmla="*/ 0 60000 65536"/>
              <a:gd name="T18" fmla="*/ 0 60000 65536"/>
              <a:gd name="T19" fmla="*/ 0 60000 65536"/>
              <a:gd name="T20" fmla="*/ 0 60000 65536"/>
              <a:gd name="T21" fmla="*/ 0 w 32"/>
              <a:gd name="T22" fmla="*/ 0 h 363"/>
              <a:gd name="T23" fmla="*/ 32 w 32"/>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363">
                <a:moveTo>
                  <a:pt x="0" y="362"/>
                </a:moveTo>
                <a:lnTo>
                  <a:pt x="19" y="54"/>
                </a:lnTo>
                <a:lnTo>
                  <a:pt x="20" y="38"/>
                </a:lnTo>
                <a:lnTo>
                  <a:pt x="21" y="25"/>
                </a:lnTo>
                <a:lnTo>
                  <a:pt x="23" y="15"/>
                </a:lnTo>
                <a:lnTo>
                  <a:pt x="27" y="6"/>
                </a:lnTo>
                <a:lnTo>
                  <a:pt x="31"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42" name="Freeform 58"/>
          <p:cNvSpPr>
            <a:spLocks/>
          </p:cNvSpPr>
          <p:nvPr/>
        </p:nvSpPr>
        <p:spPr bwMode="auto">
          <a:xfrm>
            <a:off x="6343650" y="4217988"/>
            <a:ext cx="138113" cy="841375"/>
          </a:xfrm>
          <a:custGeom>
            <a:avLst/>
            <a:gdLst>
              <a:gd name="T0" fmla="*/ 0 w 87"/>
              <a:gd name="T1" fmla="*/ 0 h 530"/>
              <a:gd name="T2" fmla="*/ 2147483647 w 87"/>
              <a:gd name="T3" fmla="*/ 2147483647 h 530"/>
              <a:gd name="T4" fmla="*/ 2147483647 w 87"/>
              <a:gd name="T5" fmla="*/ 2147483647 h 530"/>
              <a:gd name="T6" fmla="*/ 2147483647 w 87"/>
              <a:gd name="T7" fmla="*/ 2147483647 h 530"/>
              <a:gd name="T8" fmla="*/ 2147483647 w 87"/>
              <a:gd name="T9" fmla="*/ 2147483647 h 530"/>
              <a:gd name="T10" fmla="*/ 2147483647 w 87"/>
              <a:gd name="T11" fmla="*/ 2147483647 h 530"/>
              <a:gd name="T12" fmla="*/ 2147483647 w 87"/>
              <a:gd name="T13" fmla="*/ 2147483647 h 530"/>
              <a:gd name="T14" fmla="*/ 2147483647 w 87"/>
              <a:gd name="T15" fmla="*/ 2147483647 h 530"/>
              <a:gd name="T16" fmla="*/ 2147483647 w 87"/>
              <a:gd name="T17" fmla="*/ 2147483647 h 530"/>
              <a:gd name="T18" fmla="*/ 2147483647 w 87"/>
              <a:gd name="T19" fmla="*/ 2147483647 h 530"/>
              <a:gd name="T20" fmla="*/ 2147483647 w 87"/>
              <a:gd name="T21" fmla="*/ 2147483647 h 530"/>
              <a:gd name="T22" fmla="*/ 2147483647 w 87"/>
              <a:gd name="T23" fmla="*/ 2147483647 h 530"/>
              <a:gd name="T24" fmla="*/ 2147483647 w 87"/>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7"/>
              <a:gd name="T40" fmla="*/ 0 h 530"/>
              <a:gd name="T41" fmla="*/ 87 w 87"/>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7"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7" y="264"/>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43" name="Freeform 59"/>
          <p:cNvSpPr>
            <a:spLocks/>
          </p:cNvSpPr>
          <p:nvPr/>
        </p:nvSpPr>
        <p:spPr bwMode="auto">
          <a:xfrm>
            <a:off x="6478588" y="4206875"/>
            <a:ext cx="53975" cy="431800"/>
          </a:xfrm>
          <a:custGeom>
            <a:avLst/>
            <a:gdLst>
              <a:gd name="T0" fmla="*/ 0 w 34"/>
              <a:gd name="T1" fmla="*/ 2147483647 h 363"/>
              <a:gd name="T2" fmla="*/ 2147483647 w 34"/>
              <a:gd name="T3" fmla="*/ 2147483647 h 363"/>
              <a:gd name="T4" fmla="*/ 2147483647 w 34"/>
              <a:gd name="T5" fmla="*/ 2147483647 h 363"/>
              <a:gd name="T6" fmla="*/ 2147483647 w 34"/>
              <a:gd name="T7" fmla="*/ 2147483647 h 363"/>
              <a:gd name="T8" fmla="*/ 2147483647 w 34"/>
              <a:gd name="T9" fmla="*/ 2147483647 h 363"/>
              <a:gd name="T10" fmla="*/ 2147483647 w 34"/>
              <a:gd name="T11" fmla="*/ 2147483647 h 363"/>
              <a:gd name="T12" fmla="*/ 2147483647 w 34"/>
              <a:gd name="T13" fmla="*/ 0 h 363"/>
              <a:gd name="T14" fmla="*/ 0 60000 65536"/>
              <a:gd name="T15" fmla="*/ 0 60000 65536"/>
              <a:gd name="T16" fmla="*/ 0 60000 65536"/>
              <a:gd name="T17" fmla="*/ 0 60000 65536"/>
              <a:gd name="T18" fmla="*/ 0 60000 65536"/>
              <a:gd name="T19" fmla="*/ 0 60000 65536"/>
              <a:gd name="T20" fmla="*/ 0 60000 65536"/>
              <a:gd name="T21" fmla="*/ 0 w 34"/>
              <a:gd name="T22" fmla="*/ 0 h 363"/>
              <a:gd name="T23" fmla="*/ 34 w 34"/>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363">
                <a:moveTo>
                  <a:pt x="0" y="362"/>
                </a:moveTo>
                <a:lnTo>
                  <a:pt x="20" y="54"/>
                </a:lnTo>
                <a:lnTo>
                  <a:pt x="22" y="38"/>
                </a:lnTo>
                <a:lnTo>
                  <a:pt x="23" y="25"/>
                </a:lnTo>
                <a:lnTo>
                  <a:pt x="24" y="15"/>
                </a:lnTo>
                <a:lnTo>
                  <a:pt x="28" y="6"/>
                </a:lnTo>
                <a:lnTo>
                  <a:pt x="33"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44" name="Freeform 60"/>
          <p:cNvSpPr>
            <a:spLocks/>
          </p:cNvSpPr>
          <p:nvPr/>
        </p:nvSpPr>
        <p:spPr bwMode="auto">
          <a:xfrm>
            <a:off x="6532563" y="4211638"/>
            <a:ext cx="134937" cy="841375"/>
          </a:xfrm>
          <a:custGeom>
            <a:avLst/>
            <a:gdLst>
              <a:gd name="T0" fmla="*/ 0 w 85"/>
              <a:gd name="T1" fmla="*/ 0 h 530"/>
              <a:gd name="T2" fmla="*/ 2147483647 w 85"/>
              <a:gd name="T3" fmla="*/ 2147483647 h 530"/>
              <a:gd name="T4" fmla="*/ 2147483647 w 85"/>
              <a:gd name="T5" fmla="*/ 2147483647 h 530"/>
              <a:gd name="T6" fmla="*/ 2147483647 w 85"/>
              <a:gd name="T7" fmla="*/ 2147483647 h 530"/>
              <a:gd name="T8" fmla="*/ 2147483647 w 85"/>
              <a:gd name="T9" fmla="*/ 2147483647 h 530"/>
              <a:gd name="T10" fmla="*/ 2147483647 w 85"/>
              <a:gd name="T11" fmla="*/ 2147483647 h 530"/>
              <a:gd name="T12" fmla="*/ 2147483647 w 85"/>
              <a:gd name="T13" fmla="*/ 2147483647 h 530"/>
              <a:gd name="T14" fmla="*/ 2147483647 w 85"/>
              <a:gd name="T15" fmla="*/ 2147483647 h 530"/>
              <a:gd name="T16" fmla="*/ 2147483647 w 85"/>
              <a:gd name="T17" fmla="*/ 2147483647 h 530"/>
              <a:gd name="T18" fmla="*/ 2147483647 w 85"/>
              <a:gd name="T19" fmla="*/ 2147483647 h 530"/>
              <a:gd name="T20" fmla="*/ 2147483647 w 85"/>
              <a:gd name="T21" fmla="*/ 2147483647 h 530"/>
              <a:gd name="T22" fmla="*/ 2147483647 w 85"/>
              <a:gd name="T23" fmla="*/ 2147483647 h 530"/>
              <a:gd name="T24" fmla="*/ 2147483647 w 85"/>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5"/>
              <a:gd name="T40" fmla="*/ 0 h 530"/>
              <a:gd name="T41" fmla="*/ 85 w 85"/>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5"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85" y="274"/>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55345" name="Group 61"/>
          <p:cNvGrpSpPr>
            <a:grpSpLocks/>
          </p:cNvGrpSpPr>
          <p:nvPr/>
        </p:nvGrpSpPr>
        <p:grpSpPr bwMode="auto">
          <a:xfrm>
            <a:off x="6665913" y="4206875"/>
            <a:ext cx="188912" cy="847725"/>
            <a:chOff x="4190" y="2269"/>
            <a:chExt cx="119" cy="713"/>
          </a:xfrm>
        </p:grpSpPr>
        <p:sp>
          <p:nvSpPr>
            <p:cNvPr id="55451" name="Freeform 62"/>
            <p:cNvSpPr>
              <a:spLocks/>
            </p:cNvSpPr>
            <p:nvPr/>
          </p:nvSpPr>
          <p:spPr bwMode="auto">
            <a:xfrm>
              <a:off x="4190" y="2269"/>
              <a:ext cx="35" cy="363"/>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 name="T14" fmla="*/ 0 60000 65536"/>
                <a:gd name="T15" fmla="*/ 0 60000 65536"/>
                <a:gd name="T16" fmla="*/ 0 60000 65536"/>
                <a:gd name="T17" fmla="*/ 0 60000 65536"/>
                <a:gd name="T18" fmla="*/ 0 60000 65536"/>
                <a:gd name="T19" fmla="*/ 0 60000 65536"/>
                <a:gd name="T20" fmla="*/ 0 60000 65536"/>
                <a:gd name="T21" fmla="*/ 0 w 35"/>
                <a:gd name="T22" fmla="*/ 0 h 363"/>
                <a:gd name="T23" fmla="*/ 35 w 35"/>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363">
                  <a:moveTo>
                    <a:pt x="0" y="362"/>
                  </a:moveTo>
                  <a:lnTo>
                    <a:pt x="21" y="54"/>
                  </a:lnTo>
                  <a:lnTo>
                    <a:pt x="22" y="38"/>
                  </a:lnTo>
                  <a:lnTo>
                    <a:pt x="23" y="25"/>
                  </a:lnTo>
                  <a:lnTo>
                    <a:pt x="25" y="15"/>
                  </a:lnTo>
                  <a:lnTo>
                    <a:pt x="29" y="6"/>
                  </a:lnTo>
                  <a:lnTo>
                    <a:pt x="34"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452" name="Freeform 63"/>
            <p:cNvSpPr>
              <a:spLocks/>
            </p:cNvSpPr>
            <p:nvPr/>
          </p:nvSpPr>
          <p:spPr bwMode="auto">
            <a:xfrm>
              <a:off x="4225" y="227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4"/>
                <a:gd name="T40" fmla="*/ 0 h 709"/>
                <a:gd name="T41" fmla="*/ 84 w 84"/>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5346" name="Freeform 64"/>
          <p:cNvSpPr>
            <a:spLocks/>
          </p:cNvSpPr>
          <p:nvPr/>
        </p:nvSpPr>
        <p:spPr bwMode="auto">
          <a:xfrm>
            <a:off x="5349875" y="4213225"/>
            <a:ext cx="52388" cy="431800"/>
          </a:xfrm>
          <a:custGeom>
            <a:avLst/>
            <a:gdLst>
              <a:gd name="T0" fmla="*/ 0 w 33"/>
              <a:gd name="T1" fmla="*/ 2147483647 h 363"/>
              <a:gd name="T2" fmla="*/ 2147483647 w 33"/>
              <a:gd name="T3" fmla="*/ 2147483647 h 363"/>
              <a:gd name="T4" fmla="*/ 2147483647 w 33"/>
              <a:gd name="T5" fmla="*/ 2147483647 h 363"/>
              <a:gd name="T6" fmla="*/ 2147483647 w 33"/>
              <a:gd name="T7" fmla="*/ 2147483647 h 363"/>
              <a:gd name="T8" fmla="*/ 2147483647 w 33"/>
              <a:gd name="T9" fmla="*/ 2147483647 h 363"/>
              <a:gd name="T10" fmla="*/ 2147483647 w 33"/>
              <a:gd name="T11" fmla="*/ 2147483647 h 363"/>
              <a:gd name="T12" fmla="*/ 2147483647 w 33"/>
              <a:gd name="T13" fmla="*/ 0 h 363"/>
              <a:gd name="T14" fmla="*/ 0 60000 65536"/>
              <a:gd name="T15" fmla="*/ 0 60000 65536"/>
              <a:gd name="T16" fmla="*/ 0 60000 65536"/>
              <a:gd name="T17" fmla="*/ 0 60000 65536"/>
              <a:gd name="T18" fmla="*/ 0 60000 65536"/>
              <a:gd name="T19" fmla="*/ 0 60000 65536"/>
              <a:gd name="T20" fmla="*/ 0 60000 65536"/>
              <a:gd name="T21" fmla="*/ 0 w 33"/>
              <a:gd name="T22" fmla="*/ 0 h 363"/>
              <a:gd name="T23" fmla="*/ 33 w 33"/>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 h="363">
                <a:moveTo>
                  <a:pt x="0" y="362"/>
                </a:moveTo>
                <a:lnTo>
                  <a:pt x="20" y="54"/>
                </a:lnTo>
                <a:lnTo>
                  <a:pt x="21" y="38"/>
                </a:lnTo>
                <a:lnTo>
                  <a:pt x="22" y="25"/>
                </a:lnTo>
                <a:lnTo>
                  <a:pt x="24" y="15"/>
                </a:lnTo>
                <a:lnTo>
                  <a:pt x="27" y="6"/>
                </a:lnTo>
                <a:lnTo>
                  <a:pt x="32"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47" name="Freeform 65"/>
          <p:cNvSpPr>
            <a:spLocks/>
          </p:cNvSpPr>
          <p:nvPr/>
        </p:nvSpPr>
        <p:spPr bwMode="auto">
          <a:xfrm>
            <a:off x="5402263" y="4217988"/>
            <a:ext cx="141287" cy="841375"/>
          </a:xfrm>
          <a:custGeom>
            <a:avLst/>
            <a:gdLst>
              <a:gd name="T0" fmla="*/ 0 w 89"/>
              <a:gd name="T1" fmla="*/ 0 h 530"/>
              <a:gd name="T2" fmla="*/ 2147483647 w 89"/>
              <a:gd name="T3" fmla="*/ 2147483647 h 530"/>
              <a:gd name="T4" fmla="*/ 2147483647 w 89"/>
              <a:gd name="T5" fmla="*/ 2147483647 h 530"/>
              <a:gd name="T6" fmla="*/ 2147483647 w 89"/>
              <a:gd name="T7" fmla="*/ 2147483647 h 530"/>
              <a:gd name="T8" fmla="*/ 2147483647 w 89"/>
              <a:gd name="T9" fmla="*/ 2147483647 h 530"/>
              <a:gd name="T10" fmla="*/ 2147483647 w 89"/>
              <a:gd name="T11" fmla="*/ 2147483647 h 530"/>
              <a:gd name="T12" fmla="*/ 2147483647 w 89"/>
              <a:gd name="T13" fmla="*/ 2147483647 h 530"/>
              <a:gd name="T14" fmla="*/ 2147483647 w 89"/>
              <a:gd name="T15" fmla="*/ 2147483647 h 530"/>
              <a:gd name="T16" fmla="*/ 2147483647 w 89"/>
              <a:gd name="T17" fmla="*/ 2147483647 h 530"/>
              <a:gd name="T18" fmla="*/ 2147483647 w 89"/>
              <a:gd name="T19" fmla="*/ 2147483647 h 530"/>
              <a:gd name="T20" fmla="*/ 2147483647 w 89"/>
              <a:gd name="T21" fmla="*/ 2147483647 h 530"/>
              <a:gd name="T22" fmla="*/ 2147483647 w 89"/>
              <a:gd name="T23" fmla="*/ 2147483647 h 530"/>
              <a:gd name="T24" fmla="*/ 2147483647 w 89"/>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9"/>
              <a:gd name="T40" fmla="*/ 0 h 530"/>
              <a:gd name="T41" fmla="*/ 89 w 89"/>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9"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9" y="264"/>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48" name="Freeform 66"/>
          <p:cNvSpPr>
            <a:spLocks/>
          </p:cNvSpPr>
          <p:nvPr/>
        </p:nvSpPr>
        <p:spPr bwMode="auto">
          <a:xfrm>
            <a:off x="5538788" y="4213225"/>
            <a:ext cx="50800" cy="431800"/>
          </a:xfrm>
          <a:custGeom>
            <a:avLst/>
            <a:gdLst>
              <a:gd name="T0" fmla="*/ 0 w 32"/>
              <a:gd name="T1" fmla="*/ 2147483647 h 363"/>
              <a:gd name="T2" fmla="*/ 2147483647 w 32"/>
              <a:gd name="T3" fmla="*/ 2147483647 h 363"/>
              <a:gd name="T4" fmla="*/ 2147483647 w 32"/>
              <a:gd name="T5" fmla="*/ 2147483647 h 363"/>
              <a:gd name="T6" fmla="*/ 2147483647 w 32"/>
              <a:gd name="T7" fmla="*/ 2147483647 h 363"/>
              <a:gd name="T8" fmla="*/ 2147483647 w 32"/>
              <a:gd name="T9" fmla="*/ 2147483647 h 363"/>
              <a:gd name="T10" fmla="*/ 2147483647 w 32"/>
              <a:gd name="T11" fmla="*/ 2147483647 h 363"/>
              <a:gd name="T12" fmla="*/ 2147483647 w 32"/>
              <a:gd name="T13" fmla="*/ 0 h 363"/>
              <a:gd name="T14" fmla="*/ 0 60000 65536"/>
              <a:gd name="T15" fmla="*/ 0 60000 65536"/>
              <a:gd name="T16" fmla="*/ 0 60000 65536"/>
              <a:gd name="T17" fmla="*/ 0 60000 65536"/>
              <a:gd name="T18" fmla="*/ 0 60000 65536"/>
              <a:gd name="T19" fmla="*/ 0 60000 65536"/>
              <a:gd name="T20" fmla="*/ 0 60000 65536"/>
              <a:gd name="T21" fmla="*/ 0 w 32"/>
              <a:gd name="T22" fmla="*/ 0 h 363"/>
              <a:gd name="T23" fmla="*/ 32 w 32"/>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363">
                <a:moveTo>
                  <a:pt x="0" y="362"/>
                </a:moveTo>
                <a:lnTo>
                  <a:pt x="19" y="54"/>
                </a:lnTo>
                <a:lnTo>
                  <a:pt x="20" y="38"/>
                </a:lnTo>
                <a:lnTo>
                  <a:pt x="21" y="25"/>
                </a:lnTo>
                <a:lnTo>
                  <a:pt x="23" y="15"/>
                </a:lnTo>
                <a:lnTo>
                  <a:pt x="27" y="6"/>
                </a:lnTo>
                <a:lnTo>
                  <a:pt x="31"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49" name="Freeform 67"/>
          <p:cNvSpPr>
            <a:spLocks/>
          </p:cNvSpPr>
          <p:nvPr/>
        </p:nvSpPr>
        <p:spPr bwMode="auto">
          <a:xfrm>
            <a:off x="5589588" y="4217988"/>
            <a:ext cx="134937" cy="841375"/>
          </a:xfrm>
          <a:custGeom>
            <a:avLst/>
            <a:gdLst>
              <a:gd name="T0" fmla="*/ 0 w 85"/>
              <a:gd name="T1" fmla="*/ 0 h 530"/>
              <a:gd name="T2" fmla="*/ 2147483647 w 85"/>
              <a:gd name="T3" fmla="*/ 2147483647 h 530"/>
              <a:gd name="T4" fmla="*/ 2147483647 w 85"/>
              <a:gd name="T5" fmla="*/ 2147483647 h 530"/>
              <a:gd name="T6" fmla="*/ 2147483647 w 85"/>
              <a:gd name="T7" fmla="*/ 2147483647 h 530"/>
              <a:gd name="T8" fmla="*/ 2147483647 w 85"/>
              <a:gd name="T9" fmla="*/ 2147483647 h 530"/>
              <a:gd name="T10" fmla="*/ 2147483647 w 85"/>
              <a:gd name="T11" fmla="*/ 2147483647 h 530"/>
              <a:gd name="T12" fmla="*/ 2147483647 w 85"/>
              <a:gd name="T13" fmla="*/ 2147483647 h 530"/>
              <a:gd name="T14" fmla="*/ 2147483647 w 85"/>
              <a:gd name="T15" fmla="*/ 2147483647 h 530"/>
              <a:gd name="T16" fmla="*/ 2147483647 w 85"/>
              <a:gd name="T17" fmla="*/ 2147483647 h 530"/>
              <a:gd name="T18" fmla="*/ 2147483647 w 85"/>
              <a:gd name="T19" fmla="*/ 2147483647 h 530"/>
              <a:gd name="T20" fmla="*/ 2147483647 w 85"/>
              <a:gd name="T21" fmla="*/ 2147483647 h 530"/>
              <a:gd name="T22" fmla="*/ 2147483647 w 85"/>
              <a:gd name="T23" fmla="*/ 2147483647 h 530"/>
              <a:gd name="T24" fmla="*/ 2147483647 w 85"/>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5"/>
              <a:gd name="T40" fmla="*/ 0 h 530"/>
              <a:gd name="T41" fmla="*/ 85 w 85"/>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5"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5" y="264"/>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50" name="Freeform 68"/>
          <p:cNvSpPr>
            <a:spLocks/>
          </p:cNvSpPr>
          <p:nvPr/>
        </p:nvSpPr>
        <p:spPr bwMode="auto">
          <a:xfrm>
            <a:off x="5724525" y="4206875"/>
            <a:ext cx="53975" cy="431800"/>
          </a:xfrm>
          <a:custGeom>
            <a:avLst/>
            <a:gdLst>
              <a:gd name="T0" fmla="*/ 0 w 34"/>
              <a:gd name="T1" fmla="*/ 2147483647 h 363"/>
              <a:gd name="T2" fmla="*/ 2147483647 w 34"/>
              <a:gd name="T3" fmla="*/ 2147483647 h 363"/>
              <a:gd name="T4" fmla="*/ 2147483647 w 34"/>
              <a:gd name="T5" fmla="*/ 2147483647 h 363"/>
              <a:gd name="T6" fmla="*/ 2147483647 w 34"/>
              <a:gd name="T7" fmla="*/ 2147483647 h 363"/>
              <a:gd name="T8" fmla="*/ 2147483647 w 34"/>
              <a:gd name="T9" fmla="*/ 2147483647 h 363"/>
              <a:gd name="T10" fmla="*/ 2147483647 w 34"/>
              <a:gd name="T11" fmla="*/ 2147483647 h 363"/>
              <a:gd name="T12" fmla="*/ 2147483647 w 34"/>
              <a:gd name="T13" fmla="*/ 0 h 363"/>
              <a:gd name="T14" fmla="*/ 0 60000 65536"/>
              <a:gd name="T15" fmla="*/ 0 60000 65536"/>
              <a:gd name="T16" fmla="*/ 0 60000 65536"/>
              <a:gd name="T17" fmla="*/ 0 60000 65536"/>
              <a:gd name="T18" fmla="*/ 0 60000 65536"/>
              <a:gd name="T19" fmla="*/ 0 60000 65536"/>
              <a:gd name="T20" fmla="*/ 0 60000 65536"/>
              <a:gd name="T21" fmla="*/ 0 w 34"/>
              <a:gd name="T22" fmla="*/ 0 h 363"/>
              <a:gd name="T23" fmla="*/ 34 w 34"/>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363">
                <a:moveTo>
                  <a:pt x="0" y="362"/>
                </a:moveTo>
                <a:lnTo>
                  <a:pt x="20" y="54"/>
                </a:lnTo>
                <a:lnTo>
                  <a:pt x="22" y="38"/>
                </a:lnTo>
                <a:lnTo>
                  <a:pt x="23" y="25"/>
                </a:lnTo>
                <a:lnTo>
                  <a:pt x="24" y="15"/>
                </a:lnTo>
                <a:lnTo>
                  <a:pt x="28" y="6"/>
                </a:lnTo>
                <a:lnTo>
                  <a:pt x="33"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51" name="Freeform 69"/>
          <p:cNvSpPr>
            <a:spLocks/>
          </p:cNvSpPr>
          <p:nvPr/>
        </p:nvSpPr>
        <p:spPr bwMode="auto">
          <a:xfrm>
            <a:off x="5778500" y="4211638"/>
            <a:ext cx="136525" cy="841375"/>
          </a:xfrm>
          <a:custGeom>
            <a:avLst/>
            <a:gdLst>
              <a:gd name="T0" fmla="*/ 0 w 86"/>
              <a:gd name="T1" fmla="*/ 0 h 530"/>
              <a:gd name="T2" fmla="*/ 2147483647 w 86"/>
              <a:gd name="T3" fmla="*/ 2147483647 h 530"/>
              <a:gd name="T4" fmla="*/ 2147483647 w 86"/>
              <a:gd name="T5" fmla="*/ 2147483647 h 530"/>
              <a:gd name="T6" fmla="*/ 2147483647 w 86"/>
              <a:gd name="T7" fmla="*/ 2147483647 h 530"/>
              <a:gd name="T8" fmla="*/ 2147483647 w 86"/>
              <a:gd name="T9" fmla="*/ 2147483647 h 530"/>
              <a:gd name="T10" fmla="*/ 2147483647 w 86"/>
              <a:gd name="T11" fmla="*/ 2147483647 h 530"/>
              <a:gd name="T12" fmla="*/ 2147483647 w 86"/>
              <a:gd name="T13" fmla="*/ 2147483647 h 530"/>
              <a:gd name="T14" fmla="*/ 2147483647 w 86"/>
              <a:gd name="T15" fmla="*/ 2147483647 h 530"/>
              <a:gd name="T16" fmla="*/ 2147483647 w 86"/>
              <a:gd name="T17" fmla="*/ 2147483647 h 530"/>
              <a:gd name="T18" fmla="*/ 2147483647 w 86"/>
              <a:gd name="T19" fmla="*/ 2147483647 h 530"/>
              <a:gd name="T20" fmla="*/ 2147483647 w 86"/>
              <a:gd name="T21" fmla="*/ 2147483647 h 530"/>
              <a:gd name="T22" fmla="*/ 2147483647 w 86"/>
              <a:gd name="T23" fmla="*/ 2147483647 h 530"/>
              <a:gd name="T24" fmla="*/ 2147483647 w 86"/>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530"/>
              <a:gd name="T41" fmla="*/ 86 w 86"/>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86" y="274"/>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55352" name="Group 70"/>
          <p:cNvGrpSpPr>
            <a:grpSpLocks/>
          </p:cNvGrpSpPr>
          <p:nvPr/>
        </p:nvGrpSpPr>
        <p:grpSpPr bwMode="auto">
          <a:xfrm>
            <a:off x="5911850" y="4206875"/>
            <a:ext cx="188913" cy="847725"/>
            <a:chOff x="3715" y="2269"/>
            <a:chExt cx="119" cy="713"/>
          </a:xfrm>
        </p:grpSpPr>
        <p:sp>
          <p:nvSpPr>
            <p:cNvPr id="55449" name="Freeform 71"/>
            <p:cNvSpPr>
              <a:spLocks/>
            </p:cNvSpPr>
            <p:nvPr/>
          </p:nvSpPr>
          <p:spPr bwMode="auto">
            <a:xfrm>
              <a:off x="3715" y="2269"/>
              <a:ext cx="35" cy="363"/>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 name="T14" fmla="*/ 0 60000 65536"/>
                <a:gd name="T15" fmla="*/ 0 60000 65536"/>
                <a:gd name="T16" fmla="*/ 0 60000 65536"/>
                <a:gd name="T17" fmla="*/ 0 60000 65536"/>
                <a:gd name="T18" fmla="*/ 0 60000 65536"/>
                <a:gd name="T19" fmla="*/ 0 60000 65536"/>
                <a:gd name="T20" fmla="*/ 0 60000 65536"/>
                <a:gd name="T21" fmla="*/ 0 w 35"/>
                <a:gd name="T22" fmla="*/ 0 h 363"/>
                <a:gd name="T23" fmla="*/ 35 w 35"/>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363">
                  <a:moveTo>
                    <a:pt x="0" y="362"/>
                  </a:moveTo>
                  <a:lnTo>
                    <a:pt x="21" y="54"/>
                  </a:lnTo>
                  <a:lnTo>
                    <a:pt x="22" y="38"/>
                  </a:lnTo>
                  <a:lnTo>
                    <a:pt x="23" y="25"/>
                  </a:lnTo>
                  <a:lnTo>
                    <a:pt x="25" y="15"/>
                  </a:lnTo>
                  <a:lnTo>
                    <a:pt x="29" y="6"/>
                  </a:lnTo>
                  <a:lnTo>
                    <a:pt x="34"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450" name="Freeform 72"/>
            <p:cNvSpPr>
              <a:spLocks/>
            </p:cNvSpPr>
            <p:nvPr/>
          </p:nvSpPr>
          <p:spPr bwMode="auto">
            <a:xfrm>
              <a:off x="3750" y="227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4"/>
                <a:gd name="T40" fmla="*/ 0 h 709"/>
                <a:gd name="T41" fmla="*/ 84 w 84"/>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5353" name="Freeform 73"/>
          <p:cNvSpPr>
            <a:spLocks/>
          </p:cNvSpPr>
          <p:nvPr/>
        </p:nvSpPr>
        <p:spPr bwMode="auto">
          <a:xfrm>
            <a:off x="4581525" y="4213225"/>
            <a:ext cx="52388" cy="431800"/>
          </a:xfrm>
          <a:custGeom>
            <a:avLst/>
            <a:gdLst>
              <a:gd name="T0" fmla="*/ 0 w 33"/>
              <a:gd name="T1" fmla="*/ 2147483647 h 363"/>
              <a:gd name="T2" fmla="*/ 2147483647 w 33"/>
              <a:gd name="T3" fmla="*/ 2147483647 h 363"/>
              <a:gd name="T4" fmla="*/ 2147483647 w 33"/>
              <a:gd name="T5" fmla="*/ 2147483647 h 363"/>
              <a:gd name="T6" fmla="*/ 2147483647 w 33"/>
              <a:gd name="T7" fmla="*/ 2147483647 h 363"/>
              <a:gd name="T8" fmla="*/ 2147483647 w 33"/>
              <a:gd name="T9" fmla="*/ 2147483647 h 363"/>
              <a:gd name="T10" fmla="*/ 2147483647 w 33"/>
              <a:gd name="T11" fmla="*/ 2147483647 h 363"/>
              <a:gd name="T12" fmla="*/ 2147483647 w 33"/>
              <a:gd name="T13" fmla="*/ 0 h 363"/>
              <a:gd name="T14" fmla="*/ 0 60000 65536"/>
              <a:gd name="T15" fmla="*/ 0 60000 65536"/>
              <a:gd name="T16" fmla="*/ 0 60000 65536"/>
              <a:gd name="T17" fmla="*/ 0 60000 65536"/>
              <a:gd name="T18" fmla="*/ 0 60000 65536"/>
              <a:gd name="T19" fmla="*/ 0 60000 65536"/>
              <a:gd name="T20" fmla="*/ 0 60000 65536"/>
              <a:gd name="T21" fmla="*/ 0 w 33"/>
              <a:gd name="T22" fmla="*/ 0 h 363"/>
              <a:gd name="T23" fmla="*/ 33 w 33"/>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 h="363">
                <a:moveTo>
                  <a:pt x="0" y="362"/>
                </a:moveTo>
                <a:lnTo>
                  <a:pt x="20" y="54"/>
                </a:lnTo>
                <a:lnTo>
                  <a:pt x="21" y="38"/>
                </a:lnTo>
                <a:lnTo>
                  <a:pt x="22" y="25"/>
                </a:lnTo>
                <a:lnTo>
                  <a:pt x="24" y="15"/>
                </a:lnTo>
                <a:lnTo>
                  <a:pt x="27" y="6"/>
                </a:lnTo>
                <a:lnTo>
                  <a:pt x="32"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54" name="Freeform 74"/>
          <p:cNvSpPr>
            <a:spLocks/>
          </p:cNvSpPr>
          <p:nvPr/>
        </p:nvSpPr>
        <p:spPr bwMode="auto">
          <a:xfrm>
            <a:off x="4633913" y="4217988"/>
            <a:ext cx="138112" cy="841375"/>
          </a:xfrm>
          <a:custGeom>
            <a:avLst/>
            <a:gdLst>
              <a:gd name="T0" fmla="*/ 0 w 87"/>
              <a:gd name="T1" fmla="*/ 0 h 530"/>
              <a:gd name="T2" fmla="*/ 2147483647 w 87"/>
              <a:gd name="T3" fmla="*/ 2147483647 h 530"/>
              <a:gd name="T4" fmla="*/ 2147483647 w 87"/>
              <a:gd name="T5" fmla="*/ 2147483647 h 530"/>
              <a:gd name="T6" fmla="*/ 2147483647 w 87"/>
              <a:gd name="T7" fmla="*/ 2147483647 h 530"/>
              <a:gd name="T8" fmla="*/ 2147483647 w 87"/>
              <a:gd name="T9" fmla="*/ 2147483647 h 530"/>
              <a:gd name="T10" fmla="*/ 2147483647 w 87"/>
              <a:gd name="T11" fmla="*/ 2147483647 h 530"/>
              <a:gd name="T12" fmla="*/ 2147483647 w 87"/>
              <a:gd name="T13" fmla="*/ 2147483647 h 530"/>
              <a:gd name="T14" fmla="*/ 2147483647 w 87"/>
              <a:gd name="T15" fmla="*/ 2147483647 h 530"/>
              <a:gd name="T16" fmla="*/ 2147483647 w 87"/>
              <a:gd name="T17" fmla="*/ 2147483647 h 530"/>
              <a:gd name="T18" fmla="*/ 2147483647 w 87"/>
              <a:gd name="T19" fmla="*/ 2147483647 h 530"/>
              <a:gd name="T20" fmla="*/ 2147483647 w 87"/>
              <a:gd name="T21" fmla="*/ 2147483647 h 530"/>
              <a:gd name="T22" fmla="*/ 2147483647 w 87"/>
              <a:gd name="T23" fmla="*/ 2147483647 h 530"/>
              <a:gd name="T24" fmla="*/ 2147483647 w 87"/>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7"/>
              <a:gd name="T40" fmla="*/ 0 h 530"/>
              <a:gd name="T41" fmla="*/ 87 w 87"/>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7"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7" y="276"/>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55" name="Freeform 75"/>
          <p:cNvSpPr>
            <a:spLocks/>
          </p:cNvSpPr>
          <p:nvPr/>
        </p:nvSpPr>
        <p:spPr bwMode="auto">
          <a:xfrm>
            <a:off x="4770438" y="4213225"/>
            <a:ext cx="50800" cy="431800"/>
          </a:xfrm>
          <a:custGeom>
            <a:avLst/>
            <a:gdLst>
              <a:gd name="T0" fmla="*/ 0 w 32"/>
              <a:gd name="T1" fmla="*/ 2147483647 h 363"/>
              <a:gd name="T2" fmla="*/ 2147483647 w 32"/>
              <a:gd name="T3" fmla="*/ 2147483647 h 363"/>
              <a:gd name="T4" fmla="*/ 2147483647 w 32"/>
              <a:gd name="T5" fmla="*/ 2147483647 h 363"/>
              <a:gd name="T6" fmla="*/ 2147483647 w 32"/>
              <a:gd name="T7" fmla="*/ 2147483647 h 363"/>
              <a:gd name="T8" fmla="*/ 2147483647 w 32"/>
              <a:gd name="T9" fmla="*/ 2147483647 h 363"/>
              <a:gd name="T10" fmla="*/ 2147483647 w 32"/>
              <a:gd name="T11" fmla="*/ 2147483647 h 363"/>
              <a:gd name="T12" fmla="*/ 2147483647 w 32"/>
              <a:gd name="T13" fmla="*/ 0 h 363"/>
              <a:gd name="T14" fmla="*/ 0 60000 65536"/>
              <a:gd name="T15" fmla="*/ 0 60000 65536"/>
              <a:gd name="T16" fmla="*/ 0 60000 65536"/>
              <a:gd name="T17" fmla="*/ 0 60000 65536"/>
              <a:gd name="T18" fmla="*/ 0 60000 65536"/>
              <a:gd name="T19" fmla="*/ 0 60000 65536"/>
              <a:gd name="T20" fmla="*/ 0 60000 65536"/>
              <a:gd name="T21" fmla="*/ 0 w 32"/>
              <a:gd name="T22" fmla="*/ 0 h 363"/>
              <a:gd name="T23" fmla="*/ 32 w 32"/>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363">
                <a:moveTo>
                  <a:pt x="0" y="362"/>
                </a:moveTo>
                <a:lnTo>
                  <a:pt x="19" y="54"/>
                </a:lnTo>
                <a:lnTo>
                  <a:pt x="20" y="38"/>
                </a:lnTo>
                <a:lnTo>
                  <a:pt x="21" y="25"/>
                </a:lnTo>
                <a:lnTo>
                  <a:pt x="23" y="15"/>
                </a:lnTo>
                <a:lnTo>
                  <a:pt x="27" y="6"/>
                </a:lnTo>
                <a:lnTo>
                  <a:pt x="31"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56" name="Freeform 76"/>
          <p:cNvSpPr>
            <a:spLocks/>
          </p:cNvSpPr>
          <p:nvPr/>
        </p:nvSpPr>
        <p:spPr bwMode="auto">
          <a:xfrm>
            <a:off x="4821238" y="4217988"/>
            <a:ext cx="136525" cy="841375"/>
          </a:xfrm>
          <a:custGeom>
            <a:avLst/>
            <a:gdLst>
              <a:gd name="T0" fmla="*/ 0 w 86"/>
              <a:gd name="T1" fmla="*/ 0 h 530"/>
              <a:gd name="T2" fmla="*/ 2147483647 w 86"/>
              <a:gd name="T3" fmla="*/ 2147483647 h 530"/>
              <a:gd name="T4" fmla="*/ 2147483647 w 86"/>
              <a:gd name="T5" fmla="*/ 2147483647 h 530"/>
              <a:gd name="T6" fmla="*/ 2147483647 w 86"/>
              <a:gd name="T7" fmla="*/ 2147483647 h 530"/>
              <a:gd name="T8" fmla="*/ 2147483647 w 86"/>
              <a:gd name="T9" fmla="*/ 2147483647 h 530"/>
              <a:gd name="T10" fmla="*/ 2147483647 w 86"/>
              <a:gd name="T11" fmla="*/ 2147483647 h 530"/>
              <a:gd name="T12" fmla="*/ 2147483647 w 86"/>
              <a:gd name="T13" fmla="*/ 2147483647 h 530"/>
              <a:gd name="T14" fmla="*/ 2147483647 w 86"/>
              <a:gd name="T15" fmla="*/ 2147483647 h 530"/>
              <a:gd name="T16" fmla="*/ 2147483647 w 86"/>
              <a:gd name="T17" fmla="*/ 2147483647 h 530"/>
              <a:gd name="T18" fmla="*/ 2147483647 w 86"/>
              <a:gd name="T19" fmla="*/ 2147483647 h 530"/>
              <a:gd name="T20" fmla="*/ 2147483647 w 86"/>
              <a:gd name="T21" fmla="*/ 2147483647 h 530"/>
              <a:gd name="T22" fmla="*/ 2147483647 w 86"/>
              <a:gd name="T23" fmla="*/ 2147483647 h 530"/>
              <a:gd name="T24" fmla="*/ 2147483647 w 86"/>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530"/>
              <a:gd name="T41" fmla="*/ 86 w 86"/>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6" y="258"/>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57" name="Freeform 77"/>
          <p:cNvSpPr>
            <a:spLocks/>
          </p:cNvSpPr>
          <p:nvPr/>
        </p:nvSpPr>
        <p:spPr bwMode="auto">
          <a:xfrm>
            <a:off x="4957763" y="4206875"/>
            <a:ext cx="52387" cy="431800"/>
          </a:xfrm>
          <a:custGeom>
            <a:avLst/>
            <a:gdLst>
              <a:gd name="T0" fmla="*/ 0 w 33"/>
              <a:gd name="T1" fmla="*/ 2147483647 h 363"/>
              <a:gd name="T2" fmla="*/ 2147483647 w 33"/>
              <a:gd name="T3" fmla="*/ 2147483647 h 363"/>
              <a:gd name="T4" fmla="*/ 2147483647 w 33"/>
              <a:gd name="T5" fmla="*/ 2147483647 h 363"/>
              <a:gd name="T6" fmla="*/ 2147483647 w 33"/>
              <a:gd name="T7" fmla="*/ 2147483647 h 363"/>
              <a:gd name="T8" fmla="*/ 2147483647 w 33"/>
              <a:gd name="T9" fmla="*/ 2147483647 h 363"/>
              <a:gd name="T10" fmla="*/ 2147483647 w 33"/>
              <a:gd name="T11" fmla="*/ 2147483647 h 363"/>
              <a:gd name="T12" fmla="*/ 2147483647 w 33"/>
              <a:gd name="T13" fmla="*/ 0 h 363"/>
              <a:gd name="T14" fmla="*/ 0 60000 65536"/>
              <a:gd name="T15" fmla="*/ 0 60000 65536"/>
              <a:gd name="T16" fmla="*/ 0 60000 65536"/>
              <a:gd name="T17" fmla="*/ 0 60000 65536"/>
              <a:gd name="T18" fmla="*/ 0 60000 65536"/>
              <a:gd name="T19" fmla="*/ 0 60000 65536"/>
              <a:gd name="T20" fmla="*/ 0 60000 65536"/>
              <a:gd name="T21" fmla="*/ 0 w 33"/>
              <a:gd name="T22" fmla="*/ 0 h 363"/>
              <a:gd name="T23" fmla="*/ 33 w 33"/>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 h="363">
                <a:moveTo>
                  <a:pt x="0" y="362"/>
                </a:moveTo>
                <a:lnTo>
                  <a:pt x="20" y="54"/>
                </a:lnTo>
                <a:lnTo>
                  <a:pt x="21" y="38"/>
                </a:lnTo>
                <a:lnTo>
                  <a:pt x="22" y="25"/>
                </a:lnTo>
                <a:lnTo>
                  <a:pt x="24" y="15"/>
                </a:lnTo>
                <a:lnTo>
                  <a:pt x="27" y="6"/>
                </a:lnTo>
                <a:lnTo>
                  <a:pt x="32"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58" name="Freeform 78"/>
          <p:cNvSpPr>
            <a:spLocks/>
          </p:cNvSpPr>
          <p:nvPr/>
        </p:nvSpPr>
        <p:spPr bwMode="auto">
          <a:xfrm>
            <a:off x="5010150" y="4211638"/>
            <a:ext cx="138113" cy="841375"/>
          </a:xfrm>
          <a:custGeom>
            <a:avLst/>
            <a:gdLst>
              <a:gd name="T0" fmla="*/ 0 w 87"/>
              <a:gd name="T1" fmla="*/ 0 h 530"/>
              <a:gd name="T2" fmla="*/ 2147483647 w 87"/>
              <a:gd name="T3" fmla="*/ 2147483647 h 530"/>
              <a:gd name="T4" fmla="*/ 2147483647 w 87"/>
              <a:gd name="T5" fmla="*/ 2147483647 h 530"/>
              <a:gd name="T6" fmla="*/ 2147483647 w 87"/>
              <a:gd name="T7" fmla="*/ 2147483647 h 530"/>
              <a:gd name="T8" fmla="*/ 2147483647 w 87"/>
              <a:gd name="T9" fmla="*/ 2147483647 h 530"/>
              <a:gd name="T10" fmla="*/ 2147483647 w 87"/>
              <a:gd name="T11" fmla="*/ 2147483647 h 530"/>
              <a:gd name="T12" fmla="*/ 2147483647 w 87"/>
              <a:gd name="T13" fmla="*/ 2147483647 h 530"/>
              <a:gd name="T14" fmla="*/ 2147483647 w 87"/>
              <a:gd name="T15" fmla="*/ 2147483647 h 530"/>
              <a:gd name="T16" fmla="*/ 2147483647 w 87"/>
              <a:gd name="T17" fmla="*/ 2147483647 h 530"/>
              <a:gd name="T18" fmla="*/ 2147483647 w 87"/>
              <a:gd name="T19" fmla="*/ 2147483647 h 530"/>
              <a:gd name="T20" fmla="*/ 2147483647 w 87"/>
              <a:gd name="T21" fmla="*/ 2147483647 h 530"/>
              <a:gd name="T22" fmla="*/ 2147483647 w 87"/>
              <a:gd name="T23" fmla="*/ 2147483647 h 530"/>
              <a:gd name="T24" fmla="*/ 2147483647 w 87"/>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7"/>
              <a:gd name="T40" fmla="*/ 0 h 530"/>
              <a:gd name="T41" fmla="*/ 87 w 87"/>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7"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87" y="265"/>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59" name="Freeform 79"/>
          <p:cNvSpPr>
            <a:spLocks/>
          </p:cNvSpPr>
          <p:nvPr/>
        </p:nvSpPr>
        <p:spPr bwMode="auto">
          <a:xfrm>
            <a:off x="5143500" y="4206875"/>
            <a:ext cx="55563" cy="431800"/>
          </a:xfrm>
          <a:custGeom>
            <a:avLst/>
            <a:gdLst>
              <a:gd name="T0" fmla="*/ 0 w 35"/>
              <a:gd name="T1" fmla="*/ 2147483647 h 363"/>
              <a:gd name="T2" fmla="*/ 2147483647 w 35"/>
              <a:gd name="T3" fmla="*/ 2147483647 h 363"/>
              <a:gd name="T4" fmla="*/ 2147483647 w 35"/>
              <a:gd name="T5" fmla="*/ 2147483647 h 363"/>
              <a:gd name="T6" fmla="*/ 2147483647 w 35"/>
              <a:gd name="T7" fmla="*/ 2147483647 h 363"/>
              <a:gd name="T8" fmla="*/ 2147483647 w 35"/>
              <a:gd name="T9" fmla="*/ 2147483647 h 363"/>
              <a:gd name="T10" fmla="*/ 2147483647 w 35"/>
              <a:gd name="T11" fmla="*/ 2147483647 h 363"/>
              <a:gd name="T12" fmla="*/ 2147483647 w 35"/>
              <a:gd name="T13" fmla="*/ 0 h 363"/>
              <a:gd name="T14" fmla="*/ 0 60000 65536"/>
              <a:gd name="T15" fmla="*/ 0 60000 65536"/>
              <a:gd name="T16" fmla="*/ 0 60000 65536"/>
              <a:gd name="T17" fmla="*/ 0 60000 65536"/>
              <a:gd name="T18" fmla="*/ 0 60000 65536"/>
              <a:gd name="T19" fmla="*/ 0 60000 65536"/>
              <a:gd name="T20" fmla="*/ 0 60000 65536"/>
              <a:gd name="T21" fmla="*/ 0 w 35"/>
              <a:gd name="T22" fmla="*/ 0 h 363"/>
              <a:gd name="T23" fmla="*/ 35 w 35"/>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363">
                <a:moveTo>
                  <a:pt x="0" y="362"/>
                </a:moveTo>
                <a:lnTo>
                  <a:pt x="21" y="54"/>
                </a:lnTo>
                <a:lnTo>
                  <a:pt x="22" y="38"/>
                </a:lnTo>
                <a:lnTo>
                  <a:pt x="23" y="25"/>
                </a:lnTo>
                <a:lnTo>
                  <a:pt x="25" y="15"/>
                </a:lnTo>
                <a:lnTo>
                  <a:pt x="29" y="6"/>
                </a:lnTo>
                <a:lnTo>
                  <a:pt x="34"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60" name="Freeform 80"/>
          <p:cNvSpPr>
            <a:spLocks/>
          </p:cNvSpPr>
          <p:nvPr/>
        </p:nvSpPr>
        <p:spPr bwMode="auto">
          <a:xfrm>
            <a:off x="5199063" y="4211638"/>
            <a:ext cx="149225" cy="841375"/>
          </a:xfrm>
          <a:custGeom>
            <a:avLst/>
            <a:gdLst>
              <a:gd name="T0" fmla="*/ 0 w 94"/>
              <a:gd name="T1" fmla="*/ 0 h 530"/>
              <a:gd name="T2" fmla="*/ 2147483647 w 94"/>
              <a:gd name="T3" fmla="*/ 2147483647 h 530"/>
              <a:gd name="T4" fmla="*/ 2147483647 w 94"/>
              <a:gd name="T5" fmla="*/ 2147483647 h 530"/>
              <a:gd name="T6" fmla="*/ 2147483647 w 94"/>
              <a:gd name="T7" fmla="*/ 2147483647 h 530"/>
              <a:gd name="T8" fmla="*/ 2147483647 w 94"/>
              <a:gd name="T9" fmla="*/ 2147483647 h 530"/>
              <a:gd name="T10" fmla="*/ 2147483647 w 94"/>
              <a:gd name="T11" fmla="*/ 2147483647 h 530"/>
              <a:gd name="T12" fmla="*/ 2147483647 w 94"/>
              <a:gd name="T13" fmla="*/ 2147483647 h 530"/>
              <a:gd name="T14" fmla="*/ 2147483647 w 94"/>
              <a:gd name="T15" fmla="*/ 2147483647 h 530"/>
              <a:gd name="T16" fmla="*/ 2147483647 w 94"/>
              <a:gd name="T17" fmla="*/ 2147483647 h 530"/>
              <a:gd name="T18" fmla="*/ 2147483647 w 94"/>
              <a:gd name="T19" fmla="*/ 2147483647 h 530"/>
              <a:gd name="T20" fmla="*/ 2147483647 w 94"/>
              <a:gd name="T21" fmla="*/ 2147483647 h 530"/>
              <a:gd name="T22" fmla="*/ 2147483647 w 94"/>
              <a:gd name="T23" fmla="*/ 2147483647 h 530"/>
              <a:gd name="T24" fmla="*/ 2147483647 w 94"/>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530"/>
              <a:gd name="T41" fmla="*/ 94 w 94"/>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94" y="274"/>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55361" name="Group 81"/>
          <p:cNvGrpSpPr>
            <a:grpSpLocks/>
          </p:cNvGrpSpPr>
          <p:nvPr/>
        </p:nvGrpSpPr>
        <p:grpSpPr bwMode="auto">
          <a:xfrm>
            <a:off x="1531938" y="4224338"/>
            <a:ext cx="755650" cy="844550"/>
            <a:chOff x="956" y="2283"/>
            <a:chExt cx="476" cy="711"/>
          </a:xfrm>
        </p:grpSpPr>
        <p:sp>
          <p:nvSpPr>
            <p:cNvPr id="55445" name="Freeform 82"/>
            <p:cNvSpPr>
              <a:spLocks/>
            </p:cNvSpPr>
            <p:nvPr/>
          </p:nvSpPr>
          <p:spPr bwMode="auto">
            <a:xfrm>
              <a:off x="956" y="2284"/>
              <a:ext cx="65" cy="363"/>
            </a:xfrm>
            <a:custGeom>
              <a:avLst/>
              <a:gdLst>
                <a:gd name="T0" fmla="*/ 0 w 65"/>
                <a:gd name="T1" fmla="*/ 362 h 363"/>
                <a:gd name="T2" fmla="*/ 40 w 65"/>
                <a:gd name="T3" fmla="*/ 54 h 363"/>
                <a:gd name="T4" fmla="*/ 42 w 65"/>
                <a:gd name="T5" fmla="*/ 38 h 363"/>
                <a:gd name="T6" fmla="*/ 44 w 65"/>
                <a:gd name="T7" fmla="*/ 25 h 363"/>
                <a:gd name="T8" fmla="*/ 47 w 65"/>
                <a:gd name="T9" fmla="*/ 15 h 363"/>
                <a:gd name="T10" fmla="*/ 55 w 65"/>
                <a:gd name="T11" fmla="*/ 6 h 363"/>
                <a:gd name="T12" fmla="*/ 64 w 65"/>
                <a:gd name="T13" fmla="*/ 0 h 363"/>
                <a:gd name="T14" fmla="*/ 0 60000 65536"/>
                <a:gd name="T15" fmla="*/ 0 60000 65536"/>
                <a:gd name="T16" fmla="*/ 0 60000 65536"/>
                <a:gd name="T17" fmla="*/ 0 60000 65536"/>
                <a:gd name="T18" fmla="*/ 0 60000 65536"/>
                <a:gd name="T19" fmla="*/ 0 60000 65536"/>
                <a:gd name="T20" fmla="*/ 0 60000 65536"/>
                <a:gd name="T21" fmla="*/ 0 w 65"/>
                <a:gd name="T22" fmla="*/ 0 h 363"/>
                <a:gd name="T23" fmla="*/ 65 w 65"/>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 h="363">
                  <a:moveTo>
                    <a:pt x="0" y="362"/>
                  </a:moveTo>
                  <a:lnTo>
                    <a:pt x="40" y="54"/>
                  </a:lnTo>
                  <a:lnTo>
                    <a:pt x="42" y="38"/>
                  </a:lnTo>
                  <a:lnTo>
                    <a:pt x="44" y="25"/>
                  </a:lnTo>
                  <a:lnTo>
                    <a:pt x="47" y="15"/>
                  </a:lnTo>
                  <a:lnTo>
                    <a:pt x="55" y="6"/>
                  </a:lnTo>
                  <a:lnTo>
                    <a:pt x="64"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446" name="Freeform 83"/>
            <p:cNvSpPr>
              <a:spLocks/>
            </p:cNvSpPr>
            <p:nvPr/>
          </p:nvSpPr>
          <p:spPr bwMode="auto">
            <a:xfrm>
              <a:off x="1022" y="2283"/>
              <a:ext cx="171" cy="711"/>
            </a:xfrm>
            <a:custGeom>
              <a:avLst/>
              <a:gdLst>
                <a:gd name="T0" fmla="*/ 0 w 171"/>
                <a:gd name="T1" fmla="*/ 0 h 711"/>
                <a:gd name="T2" fmla="*/ 14 w 171"/>
                <a:gd name="T3" fmla="*/ 4 h 711"/>
                <a:gd name="T4" fmla="*/ 24 w 171"/>
                <a:gd name="T5" fmla="*/ 16 h 711"/>
                <a:gd name="T6" fmla="*/ 28 w 171"/>
                <a:gd name="T7" fmla="*/ 33 h 711"/>
                <a:gd name="T8" fmla="*/ 31 w 171"/>
                <a:gd name="T9" fmla="*/ 59 h 711"/>
                <a:gd name="T10" fmla="*/ 85 w 171"/>
                <a:gd name="T11" fmla="*/ 653 h 711"/>
                <a:gd name="T12" fmla="*/ 90 w 171"/>
                <a:gd name="T13" fmla="*/ 686 h 711"/>
                <a:gd name="T14" fmla="*/ 95 w 171"/>
                <a:gd name="T15" fmla="*/ 696 h 711"/>
                <a:gd name="T16" fmla="*/ 106 w 171"/>
                <a:gd name="T17" fmla="*/ 706 h 711"/>
                <a:gd name="T18" fmla="*/ 115 w 171"/>
                <a:gd name="T19" fmla="*/ 710 h 711"/>
                <a:gd name="T20" fmla="*/ 126 w 171"/>
                <a:gd name="T21" fmla="*/ 702 h 711"/>
                <a:gd name="T22" fmla="*/ 134 w 171"/>
                <a:gd name="T23" fmla="*/ 686 h 711"/>
                <a:gd name="T24" fmla="*/ 170 w 171"/>
                <a:gd name="T25" fmla="*/ 381 h 7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1"/>
                <a:gd name="T40" fmla="*/ 0 h 711"/>
                <a:gd name="T41" fmla="*/ 171 w 171"/>
                <a:gd name="T42" fmla="*/ 711 h 7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1" h="711">
                  <a:moveTo>
                    <a:pt x="0" y="0"/>
                  </a:moveTo>
                  <a:lnTo>
                    <a:pt x="14" y="4"/>
                  </a:lnTo>
                  <a:lnTo>
                    <a:pt x="24" y="16"/>
                  </a:lnTo>
                  <a:lnTo>
                    <a:pt x="28" y="33"/>
                  </a:lnTo>
                  <a:lnTo>
                    <a:pt x="31" y="59"/>
                  </a:lnTo>
                  <a:lnTo>
                    <a:pt x="85" y="653"/>
                  </a:lnTo>
                  <a:lnTo>
                    <a:pt x="90" y="686"/>
                  </a:lnTo>
                  <a:lnTo>
                    <a:pt x="95" y="696"/>
                  </a:lnTo>
                  <a:lnTo>
                    <a:pt x="106" y="706"/>
                  </a:lnTo>
                  <a:lnTo>
                    <a:pt x="115" y="710"/>
                  </a:lnTo>
                  <a:lnTo>
                    <a:pt x="126" y="702"/>
                  </a:lnTo>
                  <a:lnTo>
                    <a:pt x="134" y="686"/>
                  </a:lnTo>
                  <a:lnTo>
                    <a:pt x="170" y="381"/>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447" name="Freeform 84"/>
            <p:cNvSpPr>
              <a:spLocks/>
            </p:cNvSpPr>
            <p:nvPr/>
          </p:nvSpPr>
          <p:spPr bwMode="auto">
            <a:xfrm>
              <a:off x="1194" y="2290"/>
              <a:ext cx="66" cy="363"/>
            </a:xfrm>
            <a:custGeom>
              <a:avLst/>
              <a:gdLst>
                <a:gd name="T0" fmla="*/ 0 w 66"/>
                <a:gd name="T1" fmla="*/ 362 h 363"/>
                <a:gd name="T2" fmla="*/ 40 w 66"/>
                <a:gd name="T3" fmla="*/ 54 h 363"/>
                <a:gd name="T4" fmla="*/ 43 w 66"/>
                <a:gd name="T5" fmla="*/ 38 h 363"/>
                <a:gd name="T6" fmla="*/ 44 w 66"/>
                <a:gd name="T7" fmla="*/ 25 h 363"/>
                <a:gd name="T8" fmla="*/ 48 w 66"/>
                <a:gd name="T9" fmla="*/ 15 h 363"/>
                <a:gd name="T10" fmla="*/ 56 w 66"/>
                <a:gd name="T11" fmla="*/ 6 h 363"/>
                <a:gd name="T12" fmla="*/ 65 w 66"/>
                <a:gd name="T13" fmla="*/ 0 h 363"/>
                <a:gd name="T14" fmla="*/ 0 60000 65536"/>
                <a:gd name="T15" fmla="*/ 0 60000 65536"/>
                <a:gd name="T16" fmla="*/ 0 60000 65536"/>
                <a:gd name="T17" fmla="*/ 0 60000 65536"/>
                <a:gd name="T18" fmla="*/ 0 60000 65536"/>
                <a:gd name="T19" fmla="*/ 0 60000 65536"/>
                <a:gd name="T20" fmla="*/ 0 60000 65536"/>
                <a:gd name="T21" fmla="*/ 0 w 66"/>
                <a:gd name="T22" fmla="*/ 0 h 363"/>
                <a:gd name="T23" fmla="*/ 66 w 66"/>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363">
                  <a:moveTo>
                    <a:pt x="0" y="362"/>
                  </a:moveTo>
                  <a:lnTo>
                    <a:pt x="40" y="54"/>
                  </a:lnTo>
                  <a:lnTo>
                    <a:pt x="43" y="38"/>
                  </a:lnTo>
                  <a:lnTo>
                    <a:pt x="44" y="25"/>
                  </a:lnTo>
                  <a:lnTo>
                    <a:pt x="48" y="15"/>
                  </a:lnTo>
                  <a:lnTo>
                    <a:pt x="56" y="6"/>
                  </a:lnTo>
                  <a:lnTo>
                    <a:pt x="65"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448" name="Freeform 85"/>
            <p:cNvSpPr>
              <a:spLocks/>
            </p:cNvSpPr>
            <p:nvPr/>
          </p:nvSpPr>
          <p:spPr bwMode="auto">
            <a:xfrm>
              <a:off x="1261" y="2285"/>
              <a:ext cx="171" cy="709"/>
            </a:xfrm>
            <a:custGeom>
              <a:avLst/>
              <a:gdLst>
                <a:gd name="T0" fmla="*/ 0 w 171"/>
                <a:gd name="T1" fmla="*/ 0 h 709"/>
                <a:gd name="T2" fmla="*/ 14 w 171"/>
                <a:gd name="T3" fmla="*/ 4 h 709"/>
                <a:gd name="T4" fmla="*/ 24 w 171"/>
                <a:gd name="T5" fmla="*/ 16 h 709"/>
                <a:gd name="T6" fmla="*/ 28 w 171"/>
                <a:gd name="T7" fmla="*/ 33 h 709"/>
                <a:gd name="T8" fmla="*/ 31 w 171"/>
                <a:gd name="T9" fmla="*/ 59 h 709"/>
                <a:gd name="T10" fmla="*/ 85 w 171"/>
                <a:gd name="T11" fmla="*/ 651 h 709"/>
                <a:gd name="T12" fmla="*/ 90 w 171"/>
                <a:gd name="T13" fmla="*/ 684 h 709"/>
                <a:gd name="T14" fmla="*/ 95 w 171"/>
                <a:gd name="T15" fmla="*/ 694 h 709"/>
                <a:gd name="T16" fmla="*/ 106 w 171"/>
                <a:gd name="T17" fmla="*/ 704 h 709"/>
                <a:gd name="T18" fmla="*/ 115 w 171"/>
                <a:gd name="T19" fmla="*/ 708 h 709"/>
                <a:gd name="T20" fmla="*/ 126 w 171"/>
                <a:gd name="T21" fmla="*/ 700 h 709"/>
                <a:gd name="T22" fmla="*/ 134 w 171"/>
                <a:gd name="T23" fmla="*/ 684 h 709"/>
                <a:gd name="T24" fmla="*/ 170 w 171"/>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1"/>
                <a:gd name="T40" fmla="*/ 0 h 709"/>
                <a:gd name="T41" fmla="*/ 171 w 171"/>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1" h="709">
                  <a:moveTo>
                    <a:pt x="0" y="0"/>
                  </a:moveTo>
                  <a:lnTo>
                    <a:pt x="14" y="4"/>
                  </a:lnTo>
                  <a:lnTo>
                    <a:pt x="24" y="16"/>
                  </a:lnTo>
                  <a:lnTo>
                    <a:pt x="28" y="33"/>
                  </a:lnTo>
                  <a:lnTo>
                    <a:pt x="31" y="59"/>
                  </a:lnTo>
                  <a:lnTo>
                    <a:pt x="85" y="651"/>
                  </a:lnTo>
                  <a:lnTo>
                    <a:pt x="90" y="684"/>
                  </a:lnTo>
                  <a:lnTo>
                    <a:pt x="95" y="694"/>
                  </a:lnTo>
                  <a:lnTo>
                    <a:pt x="106" y="704"/>
                  </a:lnTo>
                  <a:lnTo>
                    <a:pt x="115" y="708"/>
                  </a:lnTo>
                  <a:lnTo>
                    <a:pt x="126" y="700"/>
                  </a:lnTo>
                  <a:lnTo>
                    <a:pt x="134" y="684"/>
                  </a:lnTo>
                  <a:lnTo>
                    <a:pt x="170" y="38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55362" name="Group 86"/>
          <p:cNvGrpSpPr>
            <a:grpSpLocks/>
          </p:cNvGrpSpPr>
          <p:nvPr/>
        </p:nvGrpSpPr>
        <p:grpSpPr bwMode="auto">
          <a:xfrm>
            <a:off x="3076575" y="4210050"/>
            <a:ext cx="755650" cy="847725"/>
            <a:chOff x="1929" y="2272"/>
            <a:chExt cx="476" cy="713"/>
          </a:xfrm>
        </p:grpSpPr>
        <p:grpSp>
          <p:nvGrpSpPr>
            <p:cNvPr id="55439" name="Group 87"/>
            <p:cNvGrpSpPr>
              <a:grpSpLocks/>
            </p:cNvGrpSpPr>
            <p:nvPr/>
          </p:nvGrpSpPr>
          <p:grpSpPr bwMode="auto">
            <a:xfrm>
              <a:off x="1929" y="2272"/>
              <a:ext cx="238" cy="713"/>
              <a:chOff x="1929" y="2272"/>
              <a:chExt cx="238" cy="713"/>
            </a:xfrm>
          </p:grpSpPr>
          <p:sp>
            <p:nvSpPr>
              <p:cNvPr id="55443" name="Freeform 88"/>
              <p:cNvSpPr>
                <a:spLocks/>
              </p:cNvSpPr>
              <p:nvPr/>
            </p:nvSpPr>
            <p:spPr bwMode="auto">
              <a:xfrm>
                <a:off x="1929" y="2272"/>
                <a:ext cx="65" cy="363"/>
              </a:xfrm>
              <a:custGeom>
                <a:avLst/>
                <a:gdLst>
                  <a:gd name="T0" fmla="*/ 0 w 65"/>
                  <a:gd name="T1" fmla="*/ 362 h 363"/>
                  <a:gd name="T2" fmla="*/ 40 w 65"/>
                  <a:gd name="T3" fmla="*/ 54 h 363"/>
                  <a:gd name="T4" fmla="*/ 42 w 65"/>
                  <a:gd name="T5" fmla="*/ 38 h 363"/>
                  <a:gd name="T6" fmla="*/ 44 w 65"/>
                  <a:gd name="T7" fmla="*/ 25 h 363"/>
                  <a:gd name="T8" fmla="*/ 47 w 65"/>
                  <a:gd name="T9" fmla="*/ 15 h 363"/>
                  <a:gd name="T10" fmla="*/ 55 w 65"/>
                  <a:gd name="T11" fmla="*/ 6 h 363"/>
                  <a:gd name="T12" fmla="*/ 64 w 65"/>
                  <a:gd name="T13" fmla="*/ 0 h 363"/>
                  <a:gd name="T14" fmla="*/ 0 60000 65536"/>
                  <a:gd name="T15" fmla="*/ 0 60000 65536"/>
                  <a:gd name="T16" fmla="*/ 0 60000 65536"/>
                  <a:gd name="T17" fmla="*/ 0 60000 65536"/>
                  <a:gd name="T18" fmla="*/ 0 60000 65536"/>
                  <a:gd name="T19" fmla="*/ 0 60000 65536"/>
                  <a:gd name="T20" fmla="*/ 0 60000 65536"/>
                  <a:gd name="T21" fmla="*/ 0 w 65"/>
                  <a:gd name="T22" fmla="*/ 0 h 363"/>
                  <a:gd name="T23" fmla="*/ 65 w 65"/>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 h="363">
                    <a:moveTo>
                      <a:pt x="0" y="362"/>
                    </a:moveTo>
                    <a:lnTo>
                      <a:pt x="40" y="54"/>
                    </a:lnTo>
                    <a:lnTo>
                      <a:pt x="42" y="38"/>
                    </a:lnTo>
                    <a:lnTo>
                      <a:pt x="44" y="25"/>
                    </a:lnTo>
                    <a:lnTo>
                      <a:pt x="47" y="15"/>
                    </a:lnTo>
                    <a:lnTo>
                      <a:pt x="55" y="6"/>
                    </a:lnTo>
                    <a:lnTo>
                      <a:pt x="64"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444" name="Freeform 89"/>
              <p:cNvSpPr>
                <a:spLocks/>
              </p:cNvSpPr>
              <p:nvPr/>
            </p:nvSpPr>
            <p:spPr bwMode="auto">
              <a:xfrm>
                <a:off x="1995" y="2276"/>
                <a:ext cx="172" cy="709"/>
              </a:xfrm>
              <a:custGeom>
                <a:avLst/>
                <a:gdLst>
                  <a:gd name="T0" fmla="*/ 0 w 172"/>
                  <a:gd name="T1" fmla="*/ 0 h 709"/>
                  <a:gd name="T2" fmla="*/ 14 w 172"/>
                  <a:gd name="T3" fmla="*/ 4 h 709"/>
                  <a:gd name="T4" fmla="*/ 24 w 172"/>
                  <a:gd name="T5" fmla="*/ 16 h 709"/>
                  <a:gd name="T6" fmla="*/ 28 w 172"/>
                  <a:gd name="T7" fmla="*/ 33 h 709"/>
                  <a:gd name="T8" fmla="*/ 31 w 172"/>
                  <a:gd name="T9" fmla="*/ 59 h 709"/>
                  <a:gd name="T10" fmla="*/ 86 w 172"/>
                  <a:gd name="T11" fmla="*/ 651 h 709"/>
                  <a:gd name="T12" fmla="*/ 91 w 172"/>
                  <a:gd name="T13" fmla="*/ 684 h 709"/>
                  <a:gd name="T14" fmla="*/ 95 w 172"/>
                  <a:gd name="T15" fmla="*/ 694 h 709"/>
                  <a:gd name="T16" fmla="*/ 106 w 172"/>
                  <a:gd name="T17" fmla="*/ 704 h 709"/>
                  <a:gd name="T18" fmla="*/ 115 w 172"/>
                  <a:gd name="T19" fmla="*/ 708 h 709"/>
                  <a:gd name="T20" fmla="*/ 127 w 172"/>
                  <a:gd name="T21" fmla="*/ 700 h 709"/>
                  <a:gd name="T22" fmla="*/ 135 w 172"/>
                  <a:gd name="T23" fmla="*/ 684 h 709"/>
                  <a:gd name="T24" fmla="*/ 171 w 172"/>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2"/>
                  <a:gd name="T40" fmla="*/ 0 h 709"/>
                  <a:gd name="T41" fmla="*/ 172 w 172"/>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2" h="709">
                    <a:moveTo>
                      <a:pt x="0" y="0"/>
                    </a:moveTo>
                    <a:lnTo>
                      <a:pt x="14" y="4"/>
                    </a:lnTo>
                    <a:lnTo>
                      <a:pt x="24" y="16"/>
                    </a:lnTo>
                    <a:lnTo>
                      <a:pt x="28" y="33"/>
                    </a:lnTo>
                    <a:lnTo>
                      <a:pt x="31" y="59"/>
                    </a:lnTo>
                    <a:lnTo>
                      <a:pt x="86" y="651"/>
                    </a:lnTo>
                    <a:lnTo>
                      <a:pt x="91" y="684"/>
                    </a:lnTo>
                    <a:lnTo>
                      <a:pt x="95" y="694"/>
                    </a:lnTo>
                    <a:lnTo>
                      <a:pt x="106" y="704"/>
                    </a:lnTo>
                    <a:lnTo>
                      <a:pt x="115" y="708"/>
                    </a:lnTo>
                    <a:lnTo>
                      <a:pt x="127" y="700"/>
                    </a:lnTo>
                    <a:lnTo>
                      <a:pt x="135" y="684"/>
                    </a:lnTo>
                    <a:lnTo>
                      <a:pt x="171" y="38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55440" name="Group 90"/>
            <p:cNvGrpSpPr>
              <a:grpSpLocks/>
            </p:cNvGrpSpPr>
            <p:nvPr/>
          </p:nvGrpSpPr>
          <p:grpSpPr bwMode="auto">
            <a:xfrm>
              <a:off x="2169" y="2272"/>
              <a:ext cx="236" cy="713"/>
              <a:chOff x="2169" y="2272"/>
              <a:chExt cx="236" cy="713"/>
            </a:xfrm>
          </p:grpSpPr>
          <p:sp>
            <p:nvSpPr>
              <p:cNvPr id="55441" name="Freeform 91"/>
              <p:cNvSpPr>
                <a:spLocks/>
              </p:cNvSpPr>
              <p:nvPr/>
            </p:nvSpPr>
            <p:spPr bwMode="auto">
              <a:xfrm>
                <a:off x="2169" y="2272"/>
                <a:ext cx="64" cy="363"/>
              </a:xfrm>
              <a:custGeom>
                <a:avLst/>
                <a:gdLst>
                  <a:gd name="T0" fmla="*/ 0 w 64"/>
                  <a:gd name="T1" fmla="*/ 362 h 363"/>
                  <a:gd name="T2" fmla="*/ 39 w 64"/>
                  <a:gd name="T3" fmla="*/ 54 h 363"/>
                  <a:gd name="T4" fmla="*/ 41 w 64"/>
                  <a:gd name="T5" fmla="*/ 38 h 363"/>
                  <a:gd name="T6" fmla="*/ 43 w 64"/>
                  <a:gd name="T7" fmla="*/ 25 h 363"/>
                  <a:gd name="T8" fmla="*/ 46 w 64"/>
                  <a:gd name="T9" fmla="*/ 15 h 363"/>
                  <a:gd name="T10" fmla="*/ 54 w 64"/>
                  <a:gd name="T11" fmla="*/ 6 h 363"/>
                  <a:gd name="T12" fmla="*/ 63 w 64"/>
                  <a:gd name="T13" fmla="*/ 0 h 363"/>
                  <a:gd name="T14" fmla="*/ 0 60000 65536"/>
                  <a:gd name="T15" fmla="*/ 0 60000 65536"/>
                  <a:gd name="T16" fmla="*/ 0 60000 65536"/>
                  <a:gd name="T17" fmla="*/ 0 60000 65536"/>
                  <a:gd name="T18" fmla="*/ 0 60000 65536"/>
                  <a:gd name="T19" fmla="*/ 0 60000 65536"/>
                  <a:gd name="T20" fmla="*/ 0 60000 65536"/>
                  <a:gd name="T21" fmla="*/ 0 w 64"/>
                  <a:gd name="T22" fmla="*/ 0 h 363"/>
                  <a:gd name="T23" fmla="*/ 64 w 64"/>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363">
                    <a:moveTo>
                      <a:pt x="0" y="362"/>
                    </a:moveTo>
                    <a:lnTo>
                      <a:pt x="39" y="54"/>
                    </a:lnTo>
                    <a:lnTo>
                      <a:pt x="41" y="38"/>
                    </a:lnTo>
                    <a:lnTo>
                      <a:pt x="43" y="25"/>
                    </a:lnTo>
                    <a:lnTo>
                      <a:pt x="46" y="15"/>
                    </a:lnTo>
                    <a:lnTo>
                      <a:pt x="54" y="6"/>
                    </a:lnTo>
                    <a:lnTo>
                      <a:pt x="63"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442" name="Freeform 92"/>
              <p:cNvSpPr>
                <a:spLocks/>
              </p:cNvSpPr>
              <p:nvPr/>
            </p:nvSpPr>
            <p:spPr bwMode="auto">
              <a:xfrm>
                <a:off x="2234" y="2276"/>
                <a:ext cx="171" cy="709"/>
              </a:xfrm>
              <a:custGeom>
                <a:avLst/>
                <a:gdLst>
                  <a:gd name="T0" fmla="*/ 0 w 171"/>
                  <a:gd name="T1" fmla="*/ 0 h 709"/>
                  <a:gd name="T2" fmla="*/ 14 w 171"/>
                  <a:gd name="T3" fmla="*/ 4 h 709"/>
                  <a:gd name="T4" fmla="*/ 24 w 171"/>
                  <a:gd name="T5" fmla="*/ 16 h 709"/>
                  <a:gd name="T6" fmla="*/ 28 w 171"/>
                  <a:gd name="T7" fmla="*/ 33 h 709"/>
                  <a:gd name="T8" fmla="*/ 31 w 171"/>
                  <a:gd name="T9" fmla="*/ 59 h 709"/>
                  <a:gd name="T10" fmla="*/ 85 w 171"/>
                  <a:gd name="T11" fmla="*/ 651 h 709"/>
                  <a:gd name="T12" fmla="*/ 90 w 171"/>
                  <a:gd name="T13" fmla="*/ 684 h 709"/>
                  <a:gd name="T14" fmla="*/ 95 w 171"/>
                  <a:gd name="T15" fmla="*/ 694 h 709"/>
                  <a:gd name="T16" fmla="*/ 106 w 171"/>
                  <a:gd name="T17" fmla="*/ 704 h 709"/>
                  <a:gd name="T18" fmla="*/ 115 w 171"/>
                  <a:gd name="T19" fmla="*/ 708 h 709"/>
                  <a:gd name="T20" fmla="*/ 126 w 171"/>
                  <a:gd name="T21" fmla="*/ 700 h 709"/>
                  <a:gd name="T22" fmla="*/ 134 w 171"/>
                  <a:gd name="T23" fmla="*/ 684 h 709"/>
                  <a:gd name="T24" fmla="*/ 170 w 171"/>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1"/>
                  <a:gd name="T40" fmla="*/ 0 h 709"/>
                  <a:gd name="T41" fmla="*/ 171 w 171"/>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1" h="709">
                    <a:moveTo>
                      <a:pt x="0" y="0"/>
                    </a:moveTo>
                    <a:lnTo>
                      <a:pt x="14" y="4"/>
                    </a:lnTo>
                    <a:lnTo>
                      <a:pt x="24" y="16"/>
                    </a:lnTo>
                    <a:lnTo>
                      <a:pt x="28" y="33"/>
                    </a:lnTo>
                    <a:lnTo>
                      <a:pt x="31" y="59"/>
                    </a:lnTo>
                    <a:lnTo>
                      <a:pt x="85" y="651"/>
                    </a:lnTo>
                    <a:lnTo>
                      <a:pt x="90" y="684"/>
                    </a:lnTo>
                    <a:lnTo>
                      <a:pt x="95" y="694"/>
                    </a:lnTo>
                    <a:lnTo>
                      <a:pt x="106" y="704"/>
                    </a:lnTo>
                    <a:lnTo>
                      <a:pt x="115" y="708"/>
                    </a:lnTo>
                    <a:lnTo>
                      <a:pt x="126" y="700"/>
                    </a:lnTo>
                    <a:lnTo>
                      <a:pt x="134" y="684"/>
                    </a:lnTo>
                    <a:lnTo>
                      <a:pt x="170" y="38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55363" name="Freeform 93"/>
          <p:cNvSpPr>
            <a:spLocks/>
          </p:cNvSpPr>
          <p:nvPr/>
        </p:nvSpPr>
        <p:spPr bwMode="auto">
          <a:xfrm>
            <a:off x="3829050" y="4203700"/>
            <a:ext cx="107950" cy="466725"/>
          </a:xfrm>
          <a:custGeom>
            <a:avLst/>
            <a:gdLst>
              <a:gd name="T0" fmla="*/ 0 w 68"/>
              <a:gd name="T1" fmla="*/ 2147483647 h 294"/>
              <a:gd name="T2" fmla="*/ 2147483647 w 68"/>
              <a:gd name="T3" fmla="*/ 2147483647 h 294"/>
              <a:gd name="T4" fmla="*/ 2147483647 w 68"/>
              <a:gd name="T5" fmla="*/ 2147483647 h 294"/>
              <a:gd name="T6" fmla="*/ 2147483647 w 68"/>
              <a:gd name="T7" fmla="*/ 2147483647 h 294"/>
              <a:gd name="T8" fmla="*/ 2147483647 w 68"/>
              <a:gd name="T9" fmla="*/ 2147483647 h 294"/>
              <a:gd name="T10" fmla="*/ 2147483647 w 68"/>
              <a:gd name="T11" fmla="*/ 2147483647 h 294"/>
              <a:gd name="T12" fmla="*/ 2147483647 w 68"/>
              <a:gd name="T13" fmla="*/ 0 h 294"/>
              <a:gd name="T14" fmla="*/ 0 60000 65536"/>
              <a:gd name="T15" fmla="*/ 0 60000 65536"/>
              <a:gd name="T16" fmla="*/ 0 60000 65536"/>
              <a:gd name="T17" fmla="*/ 0 60000 65536"/>
              <a:gd name="T18" fmla="*/ 0 60000 65536"/>
              <a:gd name="T19" fmla="*/ 0 60000 65536"/>
              <a:gd name="T20" fmla="*/ 0 60000 65536"/>
              <a:gd name="T21" fmla="*/ 0 w 68"/>
              <a:gd name="T22" fmla="*/ 0 h 294"/>
              <a:gd name="T23" fmla="*/ 68 w 68"/>
              <a:gd name="T24" fmla="*/ 294 h 2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8" h="294">
                <a:moveTo>
                  <a:pt x="0" y="294"/>
                </a:moveTo>
                <a:lnTo>
                  <a:pt x="43" y="40"/>
                </a:lnTo>
                <a:lnTo>
                  <a:pt x="45" y="28"/>
                </a:lnTo>
                <a:lnTo>
                  <a:pt x="47" y="19"/>
                </a:lnTo>
                <a:lnTo>
                  <a:pt x="51" y="11"/>
                </a:lnTo>
                <a:lnTo>
                  <a:pt x="58" y="4"/>
                </a:lnTo>
                <a:lnTo>
                  <a:pt x="68"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64" name="Freeform 94"/>
          <p:cNvSpPr>
            <a:spLocks/>
          </p:cNvSpPr>
          <p:nvPr/>
        </p:nvSpPr>
        <p:spPr bwMode="auto">
          <a:xfrm>
            <a:off x="3940175" y="4208463"/>
            <a:ext cx="266700" cy="842962"/>
          </a:xfrm>
          <a:custGeom>
            <a:avLst/>
            <a:gdLst>
              <a:gd name="T0" fmla="*/ 0 w 168"/>
              <a:gd name="T1" fmla="*/ 0 h 709"/>
              <a:gd name="T2" fmla="*/ 2147483647 w 168"/>
              <a:gd name="T3" fmla="*/ 2147483647 h 709"/>
              <a:gd name="T4" fmla="*/ 2147483647 w 168"/>
              <a:gd name="T5" fmla="*/ 2147483647 h 709"/>
              <a:gd name="T6" fmla="*/ 2147483647 w 168"/>
              <a:gd name="T7" fmla="*/ 2147483647 h 709"/>
              <a:gd name="T8" fmla="*/ 2147483647 w 168"/>
              <a:gd name="T9" fmla="*/ 2147483647 h 709"/>
              <a:gd name="T10" fmla="*/ 2147483647 w 168"/>
              <a:gd name="T11" fmla="*/ 2147483647 h 709"/>
              <a:gd name="T12" fmla="*/ 2147483647 w 168"/>
              <a:gd name="T13" fmla="*/ 2147483647 h 709"/>
              <a:gd name="T14" fmla="*/ 2147483647 w 168"/>
              <a:gd name="T15" fmla="*/ 2147483647 h 709"/>
              <a:gd name="T16" fmla="*/ 2147483647 w 168"/>
              <a:gd name="T17" fmla="*/ 2147483647 h 709"/>
              <a:gd name="T18" fmla="*/ 2147483647 w 168"/>
              <a:gd name="T19" fmla="*/ 2147483647 h 709"/>
              <a:gd name="T20" fmla="*/ 2147483647 w 168"/>
              <a:gd name="T21" fmla="*/ 2147483647 h 709"/>
              <a:gd name="T22" fmla="*/ 2147483647 w 168"/>
              <a:gd name="T23" fmla="*/ 2147483647 h 709"/>
              <a:gd name="T24" fmla="*/ 2147483647 w 168"/>
              <a:gd name="T25" fmla="*/ 2147483647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8"/>
              <a:gd name="T40" fmla="*/ 0 h 709"/>
              <a:gd name="T41" fmla="*/ 168 w 168"/>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8" h="709">
                <a:moveTo>
                  <a:pt x="0" y="0"/>
                </a:moveTo>
                <a:lnTo>
                  <a:pt x="14" y="4"/>
                </a:lnTo>
                <a:lnTo>
                  <a:pt x="24" y="16"/>
                </a:lnTo>
                <a:lnTo>
                  <a:pt x="27" y="33"/>
                </a:lnTo>
                <a:lnTo>
                  <a:pt x="30" y="59"/>
                </a:lnTo>
                <a:lnTo>
                  <a:pt x="84" y="651"/>
                </a:lnTo>
                <a:lnTo>
                  <a:pt x="89" y="684"/>
                </a:lnTo>
                <a:lnTo>
                  <a:pt x="93" y="694"/>
                </a:lnTo>
                <a:lnTo>
                  <a:pt x="104" y="704"/>
                </a:lnTo>
                <a:lnTo>
                  <a:pt x="113" y="708"/>
                </a:lnTo>
                <a:lnTo>
                  <a:pt x="124" y="700"/>
                </a:lnTo>
                <a:lnTo>
                  <a:pt x="132" y="684"/>
                </a:lnTo>
                <a:lnTo>
                  <a:pt x="167" y="38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65" name="Freeform 95"/>
          <p:cNvSpPr>
            <a:spLocks/>
          </p:cNvSpPr>
          <p:nvPr/>
        </p:nvSpPr>
        <p:spPr bwMode="auto">
          <a:xfrm>
            <a:off x="4205288" y="4203700"/>
            <a:ext cx="112712" cy="461963"/>
          </a:xfrm>
          <a:custGeom>
            <a:avLst/>
            <a:gdLst>
              <a:gd name="T0" fmla="*/ 0 w 71"/>
              <a:gd name="T1" fmla="*/ 2147483647 h 291"/>
              <a:gd name="T2" fmla="*/ 2147483647 w 71"/>
              <a:gd name="T3" fmla="*/ 2147483647 h 291"/>
              <a:gd name="T4" fmla="*/ 2147483647 w 71"/>
              <a:gd name="T5" fmla="*/ 2147483647 h 291"/>
              <a:gd name="T6" fmla="*/ 2147483647 w 71"/>
              <a:gd name="T7" fmla="*/ 2147483647 h 291"/>
              <a:gd name="T8" fmla="*/ 2147483647 w 71"/>
              <a:gd name="T9" fmla="*/ 2147483647 h 291"/>
              <a:gd name="T10" fmla="*/ 2147483647 w 71"/>
              <a:gd name="T11" fmla="*/ 2147483647 h 291"/>
              <a:gd name="T12" fmla="*/ 2147483647 w 71"/>
              <a:gd name="T13" fmla="*/ 0 h 291"/>
              <a:gd name="T14" fmla="*/ 0 60000 65536"/>
              <a:gd name="T15" fmla="*/ 0 60000 65536"/>
              <a:gd name="T16" fmla="*/ 0 60000 65536"/>
              <a:gd name="T17" fmla="*/ 0 60000 65536"/>
              <a:gd name="T18" fmla="*/ 0 60000 65536"/>
              <a:gd name="T19" fmla="*/ 0 60000 65536"/>
              <a:gd name="T20" fmla="*/ 0 60000 65536"/>
              <a:gd name="T21" fmla="*/ 0 w 71"/>
              <a:gd name="T22" fmla="*/ 0 h 291"/>
              <a:gd name="T23" fmla="*/ 71 w 71"/>
              <a:gd name="T24" fmla="*/ 291 h 2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1" h="291">
                <a:moveTo>
                  <a:pt x="0" y="291"/>
                </a:moveTo>
                <a:lnTo>
                  <a:pt x="45" y="40"/>
                </a:lnTo>
                <a:lnTo>
                  <a:pt x="48" y="28"/>
                </a:lnTo>
                <a:lnTo>
                  <a:pt x="50" y="19"/>
                </a:lnTo>
                <a:lnTo>
                  <a:pt x="53" y="11"/>
                </a:lnTo>
                <a:lnTo>
                  <a:pt x="61" y="4"/>
                </a:lnTo>
                <a:lnTo>
                  <a:pt x="71"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66" name="Freeform 96"/>
          <p:cNvSpPr>
            <a:spLocks/>
          </p:cNvSpPr>
          <p:nvPr/>
        </p:nvSpPr>
        <p:spPr bwMode="auto">
          <a:xfrm>
            <a:off x="4321175" y="4208463"/>
            <a:ext cx="260350" cy="841375"/>
          </a:xfrm>
          <a:custGeom>
            <a:avLst/>
            <a:gdLst>
              <a:gd name="T0" fmla="*/ 0 w 164"/>
              <a:gd name="T1" fmla="*/ 0 h 530"/>
              <a:gd name="T2" fmla="*/ 2147483647 w 164"/>
              <a:gd name="T3" fmla="*/ 2147483647 h 530"/>
              <a:gd name="T4" fmla="*/ 2147483647 w 164"/>
              <a:gd name="T5" fmla="*/ 2147483647 h 530"/>
              <a:gd name="T6" fmla="*/ 2147483647 w 164"/>
              <a:gd name="T7" fmla="*/ 2147483647 h 530"/>
              <a:gd name="T8" fmla="*/ 2147483647 w 164"/>
              <a:gd name="T9" fmla="*/ 2147483647 h 530"/>
              <a:gd name="T10" fmla="*/ 2147483647 w 164"/>
              <a:gd name="T11" fmla="*/ 2147483647 h 530"/>
              <a:gd name="T12" fmla="*/ 2147483647 w 164"/>
              <a:gd name="T13" fmla="*/ 2147483647 h 530"/>
              <a:gd name="T14" fmla="*/ 2147483647 w 164"/>
              <a:gd name="T15" fmla="*/ 2147483647 h 530"/>
              <a:gd name="T16" fmla="*/ 2147483647 w 164"/>
              <a:gd name="T17" fmla="*/ 2147483647 h 530"/>
              <a:gd name="T18" fmla="*/ 2147483647 w 164"/>
              <a:gd name="T19" fmla="*/ 2147483647 h 530"/>
              <a:gd name="T20" fmla="*/ 2147483647 w 164"/>
              <a:gd name="T21" fmla="*/ 2147483647 h 530"/>
              <a:gd name="T22" fmla="*/ 2147483647 w 164"/>
              <a:gd name="T23" fmla="*/ 2147483647 h 530"/>
              <a:gd name="T24" fmla="*/ 2147483647 w 164"/>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4"/>
              <a:gd name="T40" fmla="*/ 0 h 530"/>
              <a:gd name="T41" fmla="*/ 164 w 164"/>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4" h="530">
                <a:moveTo>
                  <a:pt x="0" y="0"/>
                </a:moveTo>
                <a:lnTo>
                  <a:pt x="14" y="3"/>
                </a:lnTo>
                <a:lnTo>
                  <a:pt x="24" y="12"/>
                </a:lnTo>
                <a:lnTo>
                  <a:pt x="27" y="25"/>
                </a:lnTo>
                <a:lnTo>
                  <a:pt x="30" y="44"/>
                </a:lnTo>
                <a:lnTo>
                  <a:pt x="84" y="488"/>
                </a:lnTo>
                <a:lnTo>
                  <a:pt x="89" y="512"/>
                </a:lnTo>
                <a:lnTo>
                  <a:pt x="93" y="520"/>
                </a:lnTo>
                <a:lnTo>
                  <a:pt x="104" y="527"/>
                </a:lnTo>
                <a:lnTo>
                  <a:pt x="113" y="530"/>
                </a:lnTo>
                <a:lnTo>
                  <a:pt x="124" y="524"/>
                </a:lnTo>
                <a:lnTo>
                  <a:pt x="132" y="512"/>
                </a:lnTo>
                <a:lnTo>
                  <a:pt x="164" y="282"/>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67" name="Freeform 97"/>
          <p:cNvSpPr>
            <a:spLocks/>
          </p:cNvSpPr>
          <p:nvPr/>
        </p:nvSpPr>
        <p:spPr bwMode="auto">
          <a:xfrm>
            <a:off x="6858000" y="4213225"/>
            <a:ext cx="103188" cy="431800"/>
          </a:xfrm>
          <a:custGeom>
            <a:avLst/>
            <a:gdLst>
              <a:gd name="T0" fmla="*/ 0 w 65"/>
              <a:gd name="T1" fmla="*/ 2147483647 h 363"/>
              <a:gd name="T2" fmla="*/ 2147483647 w 65"/>
              <a:gd name="T3" fmla="*/ 2147483647 h 363"/>
              <a:gd name="T4" fmla="*/ 2147483647 w 65"/>
              <a:gd name="T5" fmla="*/ 2147483647 h 363"/>
              <a:gd name="T6" fmla="*/ 2147483647 w 65"/>
              <a:gd name="T7" fmla="*/ 2147483647 h 363"/>
              <a:gd name="T8" fmla="*/ 2147483647 w 65"/>
              <a:gd name="T9" fmla="*/ 2147483647 h 363"/>
              <a:gd name="T10" fmla="*/ 2147483647 w 65"/>
              <a:gd name="T11" fmla="*/ 2147483647 h 363"/>
              <a:gd name="T12" fmla="*/ 2147483647 w 65"/>
              <a:gd name="T13" fmla="*/ 0 h 363"/>
              <a:gd name="T14" fmla="*/ 0 60000 65536"/>
              <a:gd name="T15" fmla="*/ 0 60000 65536"/>
              <a:gd name="T16" fmla="*/ 0 60000 65536"/>
              <a:gd name="T17" fmla="*/ 0 60000 65536"/>
              <a:gd name="T18" fmla="*/ 0 60000 65536"/>
              <a:gd name="T19" fmla="*/ 0 60000 65536"/>
              <a:gd name="T20" fmla="*/ 0 60000 65536"/>
              <a:gd name="T21" fmla="*/ 0 w 65"/>
              <a:gd name="T22" fmla="*/ 0 h 363"/>
              <a:gd name="T23" fmla="*/ 65 w 65"/>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 h="363">
                <a:moveTo>
                  <a:pt x="0" y="362"/>
                </a:moveTo>
                <a:lnTo>
                  <a:pt x="40" y="54"/>
                </a:lnTo>
                <a:lnTo>
                  <a:pt x="42" y="38"/>
                </a:lnTo>
                <a:lnTo>
                  <a:pt x="44" y="25"/>
                </a:lnTo>
                <a:lnTo>
                  <a:pt x="47" y="15"/>
                </a:lnTo>
                <a:lnTo>
                  <a:pt x="55" y="6"/>
                </a:lnTo>
                <a:lnTo>
                  <a:pt x="64"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68" name="Freeform 98"/>
          <p:cNvSpPr>
            <a:spLocks/>
          </p:cNvSpPr>
          <p:nvPr/>
        </p:nvSpPr>
        <p:spPr bwMode="auto">
          <a:xfrm>
            <a:off x="6962775" y="4217988"/>
            <a:ext cx="276225" cy="841375"/>
          </a:xfrm>
          <a:custGeom>
            <a:avLst/>
            <a:gdLst>
              <a:gd name="T0" fmla="*/ 0 w 174"/>
              <a:gd name="T1" fmla="*/ 0 h 530"/>
              <a:gd name="T2" fmla="*/ 2147483647 w 174"/>
              <a:gd name="T3" fmla="*/ 2147483647 h 530"/>
              <a:gd name="T4" fmla="*/ 2147483647 w 174"/>
              <a:gd name="T5" fmla="*/ 2147483647 h 530"/>
              <a:gd name="T6" fmla="*/ 2147483647 w 174"/>
              <a:gd name="T7" fmla="*/ 2147483647 h 530"/>
              <a:gd name="T8" fmla="*/ 2147483647 w 174"/>
              <a:gd name="T9" fmla="*/ 2147483647 h 530"/>
              <a:gd name="T10" fmla="*/ 2147483647 w 174"/>
              <a:gd name="T11" fmla="*/ 2147483647 h 530"/>
              <a:gd name="T12" fmla="*/ 2147483647 w 174"/>
              <a:gd name="T13" fmla="*/ 2147483647 h 530"/>
              <a:gd name="T14" fmla="*/ 2147483647 w 174"/>
              <a:gd name="T15" fmla="*/ 2147483647 h 530"/>
              <a:gd name="T16" fmla="*/ 2147483647 w 174"/>
              <a:gd name="T17" fmla="*/ 2147483647 h 530"/>
              <a:gd name="T18" fmla="*/ 2147483647 w 174"/>
              <a:gd name="T19" fmla="*/ 2147483647 h 530"/>
              <a:gd name="T20" fmla="*/ 2147483647 w 174"/>
              <a:gd name="T21" fmla="*/ 2147483647 h 530"/>
              <a:gd name="T22" fmla="*/ 2147483647 w 174"/>
              <a:gd name="T23" fmla="*/ 2147483647 h 530"/>
              <a:gd name="T24" fmla="*/ 2147483647 w 174"/>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4"/>
              <a:gd name="T40" fmla="*/ 0 h 530"/>
              <a:gd name="T41" fmla="*/ 174 w 174"/>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4" h="530">
                <a:moveTo>
                  <a:pt x="0" y="0"/>
                </a:moveTo>
                <a:lnTo>
                  <a:pt x="14" y="3"/>
                </a:lnTo>
                <a:lnTo>
                  <a:pt x="24" y="12"/>
                </a:lnTo>
                <a:lnTo>
                  <a:pt x="28" y="25"/>
                </a:lnTo>
                <a:lnTo>
                  <a:pt x="31" y="44"/>
                </a:lnTo>
                <a:lnTo>
                  <a:pt x="86" y="488"/>
                </a:lnTo>
                <a:lnTo>
                  <a:pt x="91" y="512"/>
                </a:lnTo>
                <a:lnTo>
                  <a:pt x="95" y="520"/>
                </a:lnTo>
                <a:lnTo>
                  <a:pt x="106" y="527"/>
                </a:lnTo>
                <a:lnTo>
                  <a:pt x="115" y="530"/>
                </a:lnTo>
                <a:lnTo>
                  <a:pt x="127" y="524"/>
                </a:lnTo>
                <a:lnTo>
                  <a:pt x="135" y="512"/>
                </a:lnTo>
                <a:lnTo>
                  <a:pt x="174" y="261"/>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69" name="Freeform 99"/>
          <p:cNvSpPr>
            <a:spLocks/>
          </p:cNvSpPr>
          <p:nvPr/>
        </p:nvSpPr>
        <p:spPr bwMode="auto">
          <a:xfrm>
            <a:off x="7239000" y="4213225"/>
            <a:ext cx="101600" cy="431800"/>
          </a:xfrm>
          <a:custGeom>
            <a:avLst/>
            <a:gdLst>
              <a:gd name="T0" fmla="*/ 0 w 64"/>
              <a:gd name="T1" fmla="*/ 2147483647 h 363"/>
              <a:gd name="T2" fmla="*/ 2147483647 w 64"/>
              <a:gd name="T3" fmla="*/ 2147483647 h 363"/>
              <a:gd name="T4" fmla="*/ 2147483647 w 64"/>
              <a:gd name="T5" fmla="*/ 2147483647 h 363"/>
              <a:gd name="T6" fmla="*/ 2147483647 w 64"/>
              <a:gd name="T7" fmla="*/ 2147483647 h 363"/>
              <a:gd name="T8" fmla="*/ 2147483647 w 64"/>
              <a:gd name="T9" fmla="*/ 2147483647 h 363"/>
              <a:gd name="T10" fmla="*/ 2147483647 w 64"/>
              <a:gd name="T11" fmla="*/ 2147483647 h 363"/>
              <a:gd name="T12" fmla="*/ 2147483647 w 64"/>
              <a:gd name="T13" fmla="*/ 0 h 363"/>
              <a:gd name="T14" fmla="*/ 0 60000 65536"/>
              <a:gd name="T15" fmla="*/ 0 60000 65536"/>
              <a:gd name="T16" fmla="*/ 0 60000 65536"/>
              <a:gd name="T17" fmla="*/ 0 60000 65536"/>
              <a:gd name="T18" fmla="*/ 0 60000 65536"/>
              <a:gd name="T19" fmla="*/ 0 60000 65536"/>
              <a:gd name="T20" fmla="*/ 0 60000 65536"/>
              <a:gd name="T21" fmla="*/ 0 w 64"/>
              <a:gd name="T22" fmla="*/ 0 h 363"/>
              <a:gd name="T23" fmla="*/ 64 w 64"/>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363">
                <a:moveTo>
                  <a:pt x="0" y="362"/>
                </a:moveTo>
                <a:lnTo>
                  <a:pt x="39" y="54"/>
                </a:lnTo>
                <a:lnTo>
                  <a:pt x="41" y="38"/>
                </a:lnTo>
                <a:lnTo>
                  <a:pt x="43" y="25"/>
                </a:lnTo>
                <a:lnTo>
                  <a:pt x="46" y="15"/>
                </a:lnTo>
                <a:lnTo>
                  <a:pt x="54" y="6"/>
                </a:lnTo>
                <a:lnTo>
                  <a:pt x="63"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70" name="Freeform 100"/>
          <p:cNvSpPr>
            <a:spLocks/>
          </p:cNvSpPr>
          <p:nvPr/>
        </p:nvSpPr>
        <p:spPr bwMode="auto">
          <a:xfrm>
            <a:off x="7342188" y="4217988"/>
            <a:ext cx="277812" cy="841375"/>
          </a:xfrm>
          <a:custGeom>
            <a:avLst/>
            <a:gdLst>
              <a:gd name="T0" fmla="*/ 0 w 175"/>
              <a:gd name="T1" fmla="*/ 0 h 530"/>
              <a:gd name="T2" fmla="*/ 2147483647 w 175"/>
              <a:gd name="T3" fmla="*/ 2147483647 h 530"/>
              <a:gd name="T4" fmla="*/ 2147483647 w 175"/>
              <a:gd name="T5" fmla="*/ 2147483647 h 530"/>
              <a:gd name="T6" fmla="*/ 2147483647 w 175"/>
              <a:gd name="T7" fmla="*/ 2147483647 h 530"/>
              <a:gd name="T8" fmla="*/ 2147483647 w 175"/>
              <a:gd name="T9" fmla="*/ 2147483647 h 530"/>
              <a:gd name="T10" fmla="*/ 2147483647 w 175"/>
              <a:gd name="T11" fmla="*/ 2147483647 h 530"/>
              <a:gd name="T12" fmla="*/ 2147483647 w 175"/>
              <a:gd name="T13" fmla="*/ 2147483647 h 530"/>
              <a:gd name="T14" fmla="*/ 2147483647 w 175"/>
              <a:gd name="T15" fmla="*/ 2147483647 h 530"/>
              <a:gd name="T16" fmla="*/ 2147483647 w 175"/>
              <a:gd name="T17" fmla="*/ 2147483647 h 530"/>
              <a:gd name="T18" fmla="*/ 2147483647 w 175"/>
              <a:gd name="T19" fmla="*/ 2147483647 h 530"/>
              <a:gd name="T20" fmla="*/ 2147483647 w 175"/>
              <a:gd name="T21" fmla="*/ 2147483647 h 530"/>
              <a:gd name="T22" fmla="*/ 2147483647 w 175"/>
              <a:gd name="T23" fmla="*/ 2147483647 h 530"/>
              <a:gd name="T24" fmla="*/ 2147483647 w 175"/>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5"/>
              <a:gd name="T40" fmla="*/ 0 h 530"/>
              <a:gd name="T41" fmla="*/ 175 w 175"/>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5" h="530">
                <a:moveTo>
                  <a:pt x="0" y="0"/>
                </a:moveTo>
                <a:lnTo>
                  <a:pt x="14" y="3"/>
                </a:lnTo>
                <a:lnTo>
                  <a:pt x="24" y="12"/>
                </a:lnTo>
                <a:lnTo>
                  <a:pt x="28" y="25"/>
                </a:lnTo>
                <a:lnTo>
                  <a:pt x="31" y="44"/>
                </a:lnTo>
                <a:lnTo>
                  <a:pt x="85" y="488"/>
                </a:lnTo>
                <a:lnTo>
                  <a:pt x="90" y="512"/>
                </a:lnTo>
                <a:lnTo>
                  <a:pt x="95" y="520"/>
                </a:lnTo>
                <a:lnTo>
                  <a:pt x="106" y="527"/>
                </a:lnTo>
                <a:lnTo>
                  <a:pt x="115" y="530"/>
                </a:lnTo>
                <a:lnTo>
                  <a:pt x="126" y="524"/>
                </a:lnTo>
                <a:lnTo>
                  <a:pt x="134" y="512"/>
                </a:lnTo>
                <a:lnTo>
                  <a:pt x="175" y="258"/>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71" name="Freeform 101"/>
          <p:cNvSpPr>
            <a:spLocks/>
          </p:cNvSpPr>
          <p:nvPr/>
        </p:nvSpPr>
        <p:spPr bwMode="auto">
          <a:xfrm>
            <a:off x="7613650" y="4206875"/>
            <a:ext cx="106363" cy="431800"/>
          </a:xfrm>
          <a:custGeom>
            <a:avLst/>
            <a:gdLst>
              <a:gd name="T0" fmla="*/ 0 w 67"/>
              <a:gd name="T1" fmla="*/ 2147483647 h 363"/>
              <a:gd name="T2" fmla="*/ 2147483647 w 67"/>
              <a:gd name="T3" fmla="*/ 2147483647 h 363"/>
              <a:gd name="T4" fmla="*/ 2147483647 w 67"/>
              <a:gd name="T5" fmla="*/ 2147483647 h 363"/>
              <a:gd name="T6" fmla="*/ 2147483647 w 67"/>
              <a:gd name="T7" fmla="*/ 2147483647 h 363"/>
              <a:gd name="T8" fmla="*/ 2147483647 w 67"/>
              <a:gd name="T9" fmla="*/ 2147483647 h 363"/>
              <a:gd name="T10" fmla="*/ 2147483647 w 67"/>
              <a:gd name="T11" fmla="*/ 2147483647 h 363"/>
              <a:gd name="T12" fmla="*/ 2147483647 w 67"/>
              <a:gd name="T13" fmla="*/ 0 h 363"/>
              <a:gd name="T14" fmla="*/ 0 60000 65536"/>
              <a:gd name="T15" fmla="*/ 0 60000 65536"/>
              <a:gd name="T16" fmla="*/ 0 60000 65536"/>
              <a:gd name="T17" fmla="*/ 0 60000 65536"/>
              <a:gd name="T18" fmla="*/ 0 60000 65536"/>
              <a:gd name="T19" fmla="*/ 0 60000 65536"/>
              <a:gd name="T20" fmla="*/ 0 60000 65536"/>
              <a:gd name="T21" fmla="*/ 0 w 67"/>
              <a:gd name="T22" fmla="*/ 0 h 363"/>
              <a:gd name="T23" fmla="*/ 67 w 67"/>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7" h="363">
                <a:moveTo>
                  <a:pt x="0" y="362"/>
                </a:moveTo>
                <a:lnTo>
                  <a:pt x="41" y="54"/>
                </a:lnTo>
                <a:lnTo>
                  <a:pt x="43" y="38"/>
                </a:lnTo>
                <a:lnTo>
                  <a:pt x="45" y="25"/>
                </a:lnTo>
                <a:lnTo>
                  <a:pt x="49" y="15"/>
                </a:lnTo>
                <a:lnTo>
                  <a:pt x="56" y="6"/>
                </a:lnTo>
                <a:lnTo>
                  <a:pt x="66"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72" name="Freeform 102"/>
          <p:cNvSpPr>
            <a:spLocks/>
          </p:cNvSpPr>
          <p:nvPr/>
        </p:nvSpPr>
        <p:spPr bwMode="auto">
          <a:xfrm>
            <a:off x="7721600" y="4211638"/>
            <a:ext cx="269875" cy="841375"/>
          </a:xfrm>
          <a:custGeom>
            <a:avLst/>
            <a:gdLst>
              <a:gd name="T0" fmla="*/ 0 w 170"/>
              <a:gd name="T1" fmla="*/ 0 h 530"/>
              <a:gd name="T2" fmla="*/ 2147483647 w 170"/>
              <a:gd name="T3" fmla="*/ 2147483647 h 530"/>
              <a:gd name="T4" fmla="*/ 2147483647 w 170"/>
              <a:gd name="T5" fmla="*/ 2147483647 h 530"/>
              <a:gd name="T6" fmla="*/ 2147483647 w 170"/>
              <a:gd name="T7" fmla="*/ 2147483647 h 530"/>
              <a:gd name="T8" fmla="*/ 2147483647 w 170"/>
              <a:gd name="T9" fmla="*/ 2147483647 h 530"/>
              <a:gd name="T10" fmla="*/ 2147483647 w 170"/>
              <a:gd name="T11" fmla="*/ 2147483647 h 530"/>
              <a:gd name="T12" fmla="*/ 2147483647 w 170"/>
              <a:gd name="T13" fmla="*/ 2147483647 h 530"/>
              <a:gd name="T14" fmla="*/ 2147483647 w 170"/>
              <a:gd name="T15" fmla="*/ 2147483647 h 530"/>
              <a:gd name="T16" fmla="*/ 2147483647 w 170"/>
              <a:gd name="T17" fmla="*/ 2147483647 h 530"/>
              <a:gd name="T18" fmla="*/ 2147483647 w 170"/>
              <a:gd name="T19" fmla="*/ 2147483647 h 530"/>
              <a:gd name="T20" fmla="*/ 2147483647 w 170"/>
              <a:gd name="T21" fmla="*/ 2147483647 h 530"/>
              <a:gd name="T22" fmla="*/ 2147483647 w 170"/>
              <a:gd name="T23" fmla="*/ 2147483647 h 530"/>
              <a:gd name="T24" fmla="*/ 2147483647 w 170"/>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0"/>
              <a:gd name="T40" fmla="*/ 0 h 530"/>
              <a:gd name="T41" fmla="*/ 170 w 170"/>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0" h="530">
                <a:moveTo>
                  <a:pt x="0" y="0"/>
                </a:moveTo>
                <a:lnTo>
                  <a:pt x="14" y="3"/>
                </a:lnTo>
                <a:lnTo>
                  <a:pt x="24" y="12"/>
                </a:lnTo>
                <a:lnTo>
                  <a:pt x="27" y="25"/>
                </a:lnTo>
                <a:lnTo>
                  <a:pt x="30" y="44"/>
                </a:lnTo>
                <a:lnTo>
                  <a:pt x="84" y="488"/>
                </a:lnTo>
                <a:lnTo>
                  <a:pt x="89" y="512"/>
                </a:lnTo>
                <a:lnTo>
                  <a:pt x="93" y="520"/>
                </a:lnTo>
                <a:lnTo>
                  <a:pt x="104" y="527"/>
                </a:lnTo>
                <a:lnTo>
                  <a:pt x="113" y="530"/>
                </a:lnTo>
                <a:lnTo>
                  <a:pt x="124" y="524"/>
                </a:lnTo>
                <a:lnTo>
                  <a:pt x="132" y="512"/>
                </a:lnTo>
                <a:lnTo>
                  <a:pt x="170" y="265"/>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55373" name="Group 103"/>
          <p:cNvGrpSpPr>
            <a:grpSpLocks/>
          </p:cNvGrpSpPr>
          <p:nvPr/>
        </p:nvGrpSpPr>
        <p:grpSpPr bwMode="auto">
          <a:xfrm>
            <a:off x="7991475" y="4206875"/>
            <a:ext cx="377825" cy="847725"/>
            <a:chOff x="5025" y="2269"/>
            <a:chExt cx="238" cy="713"/>
          </a:xfrm>
        </p:grpSpPr>
        <p:sp>
          <p:nvSpPr>
            <p:cNvPr id="55437" name="Freeform 104"/>
            <p:cNvSpPr>
              <a:spLocks/>
            </p:cNvSpPr>
            <p:nvPr/>
          </p:nvSpPr>
          <p:spPr bwMode="auto">
            <a:xfrm>
              <a:off x="5025" y="2269"/>
              <a:ext cx="69" cy="363"/>
            </a:xfrm>
            <a:custGeom>
              <a:avLst/>
              <a:gdLst>
                <a:gd name="T0" fmla="*/ 0 w 69"/>
                <a:gd name="T1" fmla="*/ 362 h 363"/>
                <a:gd name="T2" fmla="*/ 42 w 69"/>
                <a:gd name="T3" fmla="*/ 54 h 363"/>
                <a:gd name="T4" fmla="*/ 45 w 69"/>
                <a:gd name="T5" fmla="*/ 38 h 363"/>
                <a:gd name="T6" fmla="*/ 47 w 69"/>
                <a:gd name="T7" fmla="*/ 25 h 363"/>
                <a:gd name="T8" fmla="*/ 50 w 69"/>
                <a:gd name="T9" fmla="*/ 15 h 363"/>
                <a:gd name="T10" fmla="*/ 58 w 69"/>
                <a:gd name="T11" fmla="*/ 6 h 363"/>
                <a:gd name="T12" fmla="*/ 68 w 69"/>
                <a:gd name="T13" fmla="*/ 0 h 363"/>
                <a:gd name="T14" fmla="*/ 0 60000 65536"/>
                <a:gd name="T15" fmla="*/ 0 60000 65536"/>
                <a:gd name="T16" fmla="*/ 0 60000 65536"/>
                <a:gd name="T17" fmla="*/ 0 60000 65536"/>
                <a:gd name="T18" fmla="*/ 0 60000 65536"/>
                <a:gd name="T19" fmla="*/ 0 60000 65536"/>
                <a:gd name="T20" fmla="*/ 0 60000 65536"/>
                <a:gd name="T21" fmla="*/ 0 w 69"/>
                <a:gd name="T22" fmla="*/ 0 h 363"/>
                <a:gd name="T23" fmla="*/ 69 w 69"/>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9" h="363">
                  <a:moveTo>
                    <a:pt x="0" y="362"/>
                  </a:moveTo>
                  <a:lnTo>
                    <a:pt x="42" y="54"/>
                  </a:lnTo>
                  <a:lnTo>
                    <a:pt x="45" y="38"/>
                  </a:lnTo>
                  <a:lnTo>
                    <a:pt x="47" y="25"/>
                  </a:lnTo>
                  <a:lnTo>
                    <a:pt x="50" y="15"/>
                  </a:lnTo>
                  <a:lnTo>
                    <a:pt x="58" y="6"/>
                  </a:lnTo>
                  <a:lnTo>
                    <a:pt x="68"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438" name="Freeform 105"/>
            <p:cNvSpPr>
              <a:spLocks/>
            </p:cNvSpPr>
            <p:nvPr/>
          </p:nvSpPr>
          <p:spPr bwMode="auto">
            <a:xfrm>
              <a:off x="5095" y="2273"/>
              <a:ext cx="168" cy="709"/>
            </a:xfrm>
            <a:custGeom>
              <a:avLst/>
              <a:gdLst>
                <a:gd name="T0" fmla="*/ 0 w 168"/>
                <a:gd name="T1" fmla="*/ 0 h 709"/>
                <a:gd name="T2" fmla="*/ 14 w 168"/>
                <a:gd name="T3" fmla="*/ 4 h 709"/>
                <a:gd name="T4" fmla="*/ 24 w 168"/>
                <a:gd name="T5" fmla="*/ 16 h 709"/>
                <a:gd name="T6" fmla="*/ 27 w 168"/>
                <a:gd name="T7" fmla="*/ 33 h 709"/>
                <a:gd name="T8" fmla="*/ 30 w 168"/>
                <a:gd name="T9" fmla="*/ 59 h 709"/>
                <a:gd name="T10" fmla="*/ 84 w 168"/>
                <a:gd name="T11" fmla="*/ 651 h 709"/>
                <a:gd name="T12" fmla="*/ 89 w 168"/>
                <a:gd name="T13" fmla="*/ 684 h 709"/>
                <a:gd name="T14" fmla="*/ 93 w 168"/>
                <a:gd name="T15" fmla="*/ 694 h 709"/>
                <a:gd name="T16" fmla="*/ 104 w 168"/>
                <a:gd name="T17" fmla="*/ 704 h 709"/>
                <a:gd name="T18" fmla="*/ 113 w 168"/>
                <a:gd name="T19" fmla="*/ 708 h 709"/>
                <a:gd name="T20" fmla="*/ 124 w 168"/>
                <a:gd name="T21" fmla="*/ 700 h 709"/>
                <a:gd name="T22" fmla="*/ 132 w 168"/>
                <a:gd name="T23" fmla="*/ 684 h 709"/>
                <a:gd name="T24" fmla="*/ 167 w 168"/>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8"/>
                <a:gd name="T40" fmla="*/ 0 h 709"/>
                <a:gd name="T41" fmla="*/ 168 w 168"/>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8" h="709">
                  <a:moveTo>
                    <a:pt x="0" y="0"/>
                  </a:moveTo>
                  <a:lnTo>
                    <a:pt x="14" y="4"/>
                  </a:lnTo>
                  <a:lnTo>
                    <a:pt x="24" y="16"/>
                  </a:lnTo>
                  <a:lnTo>
                    <a:pt x="27" y="33"/>
                  </a:lnTo>
                  <a:lnTo>
                    <a:pt x="30" y="59"/>
                  </a:lnTo>
                  <a:lnTo>
                    <a:pt x="84" y="651"/>
                  </a:lnTo>
                  <a:lnTo>
                    <a:pt x="89" y="684"/>
                  </a:lnTo>
                  <a:lnTo>
                    <a:pt x="93" y="694"/>
                  </a:lnTo>
                  <a:lnTo>
                    <a:pt x="104" y="704"/>
                  </a:lnTo>
                  <a:lnTo>
                    <a:pt x="113" y="708"/>
                  </a:lnTo>
                  <a:lnTo>
                    <a:pt x="124" y="700"/>
                  </a:lnTo>
                  <a:lnTo>
                    <a:pt x="132" y="684"/>
                  </a:lnTo>
                  <a:lnTo>
                    <a:pt x="167" y="38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55374" name="Group 106"/>
          <p:cNvGrpSpPr>
            <a:grpSpLocks/>
          </p:cNvGrpSpPr>
          <p:nvPr/>
        </p:nvGrpSpPr>
        <p:grpSpPr bwMode="auto">
          <a:xfrm>
            <a:off x="1512888" y="5372100"/>
            <a:ext cx="376237" cy="847725"/>
            <a:chOff x="944" y="3250"/>
            <a:chExt cx="237" cy="713"/>
          </a:xfrm>
        </p:grpSpPr>
        <p:sp>
          <p:nvSpPr>
            <p:cNvPr id="55435" name="Freeform 107"/>
            <p:cNvSpPr>
              <a:spLocks/>
            </p:cNvSpPr>
            <p:nvPr/>
          </p:nvSpPr>
          <p:spPr bwMode="auto">
            <a:xfrm>
              <a:off x="944" y="3250"/>
              <a:ext cx="65" cy="363"/>
            </a:xfrm>
            <a:custGeom>
              <a:avLst/>
              <a:gdLst>
                <a:gd name="T0" fmla="*/ 0 w 65"/>
                <a:gd name="T1" fmla="*/ 362 h 363"/>
                <a:gd name="T2" fmla="*/ 40 w 65"/>
                <a:gd name="T3" fmla="*/ 54 h 363"/>
                <a:gd name="T4" fmla="*/ 42 w 65"/>
                <a:gd name="T5" fmla="*/ 38 h 363"/>
                <a:gd name="T6" fmla="*/ 44 w 65"/>
                <a:gd name="T7" fmla="*/ 25 h 363"/>
                <a:gd name="T8" fmla="*/ 47 w 65"/>
                <a:gd name="T9" fmla="*/ 15 h 363"/>
                <a:gd name="T10" fmla="*/ 55 w 65"/>
                <a:gd name="T11" fmla="*/ 6 h 363"/>
                <a:gd name="T12" fmla="*/ 64 w 65"/>
                <a:gd name="T13" fmla="*/ 0 h 363"/>
                <a:gd name="T14" fmla="*/ 0 60000 65536"/>
                <a:gd name="T15" fmla="*/ 0 60000 65536"/>
                <a:gd name="T16" fmla="*/ 0 60000 65536"/>
                <a:gd name="T17" fmla="*/ 0 60000 65536"/>
                <a:gd name="T18" fmla="*/ 0 60000 65536"/>
                <a:gd name="T19" fmla="*/ 0 60000 65536"/>
                <a:gd name="T20" fmla="*/ 0 60000 65536"/>
                <a:gd name="T21" fmla="*/ 0 w 65"/>
                <a:gd name="T22" fmla="*/ 0 h 363"/>
                <a:gd name="T23" fmla="*/ 65 w 65"/>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 h="363">
                  <a:moveTo>
                    <a:pt x="0" y="362"/>
                  </a:moveTo>
                  <a:lnTo>
                    <a:pt x="40" y="54"/>
                  </a:lnTo>
                  <a:lnTo>
                    <a:pt x="42" y="38"/>
                  </a:lnTo>
                  <a:lnTo>
                    <a:pt x="44" y="25"/>
                  </a:lnTo>
                  <a:lnTo>
                    <a:pt x="47" y="15"/>
                  </a:lnTo>
                  <a:lnTo>
                    <a:pt x="55" y="6"/>
                  </a:lnTo>
                  <a:lnTo>
                    <a:pt x="64"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436" name="Freeform 108"/>
            <p:cNvSpPr>
              <a:spLocks/>
            </p:cNvSpPr>
            <p:nvPr/>
          </p:nvSpPr>
          <p:spPr bwMode="auto">
            <a:xfrm>
              <a:off x="1010" y="3254"/>
              <a:ext cx="171" cy="709"/>
            </a:xfrm>
            <a:custGeom>
              <a:avLst/>
              <a:gdLst>
                <a:gd name="T0" fmla="*/ 0 w 171"/>
                <a:gd name="T1" fmla="*/ 0 h 709"/>
                <a:gd name="T2" fmla="*/ 14 w 171"/>
                <a:gd name="T3" fmla="*/ 4 h 709"/>
                <a:gd name="T4" fmla="*/ 24 w 171"/>
                <a:gd name="T5" fmla="*/ 16 h 709"/>
                <a:gd name="T6" fmla="*/ 28 w 171"/>
                <a:gd name="T7" fmla="*/ 33 h 709"/>
                <a:gd name="T8" fmla="*/ 31 w 171"/>
                <a:gd name="T9" fmla="*/ 59 h 709"/>
                <a:gd name="T10" fmla="*/ 85 w 171"/>
                <a:gd name="T11" fmla="*/ 651 h 709"/>
                <a:gd name="T12" fmla="*/ 90 w 171"/>
                <a:gd name="T13" fmla="*/ 684 h 709"/>
                <a:gd name="T14" fmla="*/ 95 w 171"/>
                <a:gd name="T15" fmla="*/ 694 h 709"/>
                <a:gd name="T16" fmla="*/ 106 w 171"/>
                <a:gd name="T17" fmla="*/ 704 h 709"/>
                <a:gd name="T18" fmla="*/ 115 w 171"/>
                <a:gd name="T19" fmla="*/ 708 h 709"/>
                <a:gd name="T20" fmla="*/ 126 w 171"/>
                <a:gd name="T21" fmla="*/ 700 h 709"/>
                <a:gd name="T22" fmla="*/ 134 w 171"/>
                <a:gd name="T23" fmla="*/ 684 h 709"/>
                <a:gd name="T24" fmla="*/ 170 w 171"/>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1"/>
                <a:gd name="T40" fmla="*/ 0 h 709"/>
                <a:gd name="T41" fmla="*/ 171 w 171"/>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1" h="709">
                  <a:moveTo>
                    <a:pt x="0" y="0"/>
                  </a:moveTo>
                  <a:lnTo>
                    <a:pt x="14" y="4"/>
                  </a:lnTo>
                  <a:lnTo>
                    <a:pt x="24" y="16"/>
                  </a:lnTo>
                  <a:lnTo>
                    <a:pt x="28" y="33"/>
                  </a:lnTo>
                  <a:lnTo>
                    <a:pt x="31" y="59"/>
                  </a:lnTo>
                  <a:lnTo>
                    <a:pt x="85" y="651"/>
                  </a:lnTo>
                  <a:lnTo>
                    <a:pt x="90" y="684"/>
                  </a:lnTo>
                  <a:lnTo>
                    <a:pt x="95" y="694"/>
                  </a:lnTo>
                  <a:lnTo>
                    <a:pt x="106" y="704"/>
                  </a:lnTo>
                  <a:lnTo>
                    <a:pt x="115" y="708"/>
                  </a:lnTo>
                  <a:lnTo>
                    <a:pt x="126" y="700"/>
                  </a:lnTo>
                  <a:lnTo>
                    <a:pt x="134" y="684"/>
                  </a:lnTo>
                  <a:lnTo>
                    <a:pt x="170" y="38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5375" name="Freeform 109"/>
          <p:cNvSpPr>
            <a:spLocks/>
          </p:cNvSpPr>
          <p:nvPr/>
        </p:nvSpPr>
        <p:spPr bwMode="auto">
          <a:xfrm>
            <a:off x="1890713" y="5372100"/>
            <a:ext cx="104775" cy="431800"/>
          </a:xfrm>
          <a:custGeom>
            <a:avLst/>
            <a:gdLst>
              <a:gd name="T0" fmla="*/ 0 w 66"/>
              <a:gd name="T1" fmla="*/ 2147483647 h 363"/>
              <a:gd name="T2" fmla="*/ 2147483647 w 66"/>
              <a:gd name="T3" fmla="*/ 2147483647 h 363"/>
              <a:gd name="T4" fmla="*/ 2147483647 w 66"/>
              <a:gd name="T5" fmla="*/ 2147483647 h 363"/>
              <a:gd name="T6" fmla="*/ 2147483647 w 66"/>
              <a:gd name="T7" fmla="*/ 2147483647 h 363"/>
              <a:gd name="T8" fmla="*/ 2147483647 w 66"/>
              <a:gd name="T9" fmla="*/ 2147483647 h 363"/>
              <a:gd name="T10" fmla="*/ 2147483647 w 66"/>
              <a:gd name="T11" fmla="*/ 2147483647 h 363"/>
              <a:gd name="T12" fmla="*/ 2147483647 w 66"/>
              <a:gd name="T13" fmla="*/ 0 h 363"/>
              <a:gd name="T14" fmla="*/ 0 60000 65536"/>
              <a:gd name="T15" fmla="*/ 0 60000 65536"/>
              <a:gd name="T16" fmla="*/ 0 60000 65536"/>
              <a:gd name="T17" fmla="*/ 0 60000 65536"/>
              <a:gd name="T18" fmla="*/ 0 60000 65536"/>
              <a:gd name="T19" fmla="*/ 0 60000 65536"/>
              <a:gd name="T20" fmla="*/ 0 60000 65536"/>
              <a:gd name="T21" fmla="*/ 0 w 66"/>
              <a:gd name="T22" fmla="*/ 0 h 363"/>
              <a:gd name="T23" fmla="*/ 66 w 66"/>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363">
                <a:moveTo>
                  <a:pt x="0" y="362"/>
                </a:moveTo>
                <a:lnTo>
                  <a:pt x="40" y="54"/>
                </a:lnTo>
                <a:lnTo>
                  <a:pt x="43" y="38"/>
                </a:lnTo>
                <a:lnTo>
                  <a:pt x="44" y="25"/>
                </a:lnTo>
                <a:lnTo>
                  <a:pt x="48" y="15"/>
                </a:lnTo>
                <a:lnTo>
                  <a:pt x="56" y="6"/>
                </a:lnTo>
                <a:lnTo>
                  <a:pt x="65"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76" name="Freeform 110"/>
          <p:cNvSpPr>
            <a:spLocks/>
          </p:cNvSpPr>
          <p:nvPr/>
        </p:nvSpPr>
        <p:spPr bwMode="auto">
          <a:xfrm>
            <a:off x="1997075" y="5375275"/>
            <a:ext cx="293688" cy="842963"/>
          </a:xfrm>
          <a:custGeom>
            <a:avLst/>
            <a:gdLst>
              <a:gd name="T0" fmla="*/ 0 w 185"/>
              <a:gd name="T1" fmla="*/ 2147483647 h 531"/>
              <a:gd name="T2" fmla="*/ 2147483647 w 185"/>
              <a:gd name="T3" fmla="*/ 0 h 531"/>
              <a:gd name="T4" fmla="*/ 2147483647 w 185"/>
              <a:gd name="T5" fmla="*/ 2147483647 h 531"/>
              <a:gd name="T6" fmla="*/ 2147483647 w 185"/>
              <a:gd name="T7" fmla="*/ 2147483647 h 531"/>
              <a:gd name="T8" fmla="*/ 2147483647 w 185"/>
              <a:gd name="T9" fmla="*/ 2147483647 h 531"/>
              <a:gd name="T10" fmla="*/ 2147483647 w 185"/>
              <a:gd name="T11" fmla="*/ 2147483647 h 531"/>
              <a:gd name="T12" fmla="*/ 2147483647 w 185"/>
              <a:gd name="T13" fmla="*/ 2147483647 h 531"/>
              <a:gd name="T14" fmla="*/ 2147483647 w 185"/>
              <a:gd name="T15" fmla="*/ 2147483647 h 531"/>
              <a:gd name="T16" fmla="*/ 2147483647 w 185"/>
              <a:gd name="T17" fmla="*/ 2147483647 h 531"/>
              <a:gd name="T18" fmla="*/ 2147483647 w 185"/>
              <a:gd name="T19" fmla="*/ 2147483647 h 531"/>
              <a:gd name="T20" fmla="*/ 2147483647 w 185"/>
              <a:gd name="T21" fmla="*/ 2147483647 h 531"/>
              <a:gd name="T22" fmla="*/ 2147483647 w 185"/>
              <a:gd name="T23" fmla="*/ 2147483647 h 531"/>
              <a:gd name="T24" fmla="*/ 2147483647 w 185"/>
              <a:gd name="T25" fmla="*/ 2147483647 h 5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5"/>
              <a:gd name="T40" fmla="*/ 0 h 531"/>
              <a:gd name="T41" fmla="*/ 185 w 185"/>
              <a:gd name="T42" fmla="*/ 531 h 53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5" h="531">
                <a:moveTo>
                  <a:pt x="0" y="1"/>
                </a:moveTo>
                <a:lnTo>
                  <a:pt x="8" y="0"/>
                </a:lnTo>
                <a:lnTo>
                  <a:pt x="24" y="13"/>
                </a:lnTo>
                <a:lnTo>
                  <a:pt x="28" y="26"/>
                </a:lnTo>
                <a:lnTo>
                  <a:pt x="31" y="45"/>
                </a:lnTo>
                <a:lnTo>
                  <a:pt x="85" y="489"/>
                </a:lnTo>
                <a:lnTo>
                  <a:pt x="90" y="513"/>
                </a:lnTo>
                <a:lnTo>
                  <a:pt x="95" y="521"/>
                </a:lnTo>
                <a:lnTo>
                  <a:pt x="106" y="528"/>
                </a:lnTo>
                <a:lnTo>
                  <a:pt x="115" y="531"/>
                </a:lnTo>
                <a:lnTo>
                  <a:pt x="126" y="525"/>
                </a:lnTo>
                <a:lnTo>
                  <a:pt x="134" y="513"/>
                </a:lnTo>
                <a:lnTo>
                  <a:pt x="185" y="258"/>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55377" name="Group 111"/>
          <p:cNvGrpSpPr>
            <a:grpSpLocks/>
          </p:cNvGrpSpPr>
          <p:nvPr/>
        </p:nvGrpSpPr>
        <p:grpSpPr bwMode="auto">
          <a:xfrm>
            <a:off x="2293938" y="5372100"/>
            <a:ext cx="376237" cy="847725"/>
            <a:chOff x="1436" y="3250"/>
            <a:chExt cx="237" cy="713"/>
          </a:xfrm>
        </p:grpSpPr>
        <p:sp>
          <p:nvSpPr>
            <p:cNvPr id="55433" name="Freeform 112"/>
            <p:cNvSpPr>
              <a:spLocks/>
            </p:cNvSpPr>
            <p:nvPr/>
          </p:nvSpPr>
          <p:spPr bwMode="auto">
            <a:xfrm>
              <a:off x="1436" y="3600"/>
              <a:ext cx="65" cy="363"/>
            </a:xfrm>
            <a:custGeom>
              <a:avLst/>
              <a:gdLst>
                <a:gd name="T0" fmla="*/ 0 w 65"/>
                <a:gd name="T1" fmla="*/ 0 h 363"/>
                <a:gd name="T2" fmla="*/ 40 w 65"/>
                <a:gd name="T3" fmla="*/ 308 h 363"/>
                <a:gd name="T4" fmla="*/ 42 w 65"/>
                <a:gd name="T5" fmla="*/ 324 h 363"/>
                <a:gd name="T6" fmla="*/ 44 w 65"/>
                <a:gd name="T7" fmla="*/ 337 h 363"/>
                <a:gd name="T8" fmla="*/ 47 w 65"/>
                <a:gd name="T9" fmla="*/ 347 h 363"/>
                <a:gd name="T10" fmla="*/ 55 w 65"/>
                <a:gd name="T11" fmla="*/ 356 h 363"/>
                <a:gd name="T12" fmla="*/ 64 w 65"/>
                <a:gd name="T13" fmla="*/ 362 h 363"/>
                <a:gd name="T14" fmla="*/ 0 60000 65536"/>
                <a:gd name="T15" fmla="*/ 0 60000 65536"/>
                <a:gd name="T16" fmla="*/ 0 60000 65536"/>
                <a:gd name="T17" fmla="*/ 0 60000 65536"/>
                <a:gd name="T18" fmla="*/ 0 60000 65536"/>
                <a:gd name="T19" fmla="*/ 0 60000 65536"/>
                <a:gd name="T20" fmla="*/ 0 60000 65536"/>
                <a:gd name="T21" fmla="*/ 0 w 65"/>
                <a:gd name="T22" fmla="*/ 0 h 363"/>
                <a:gd name="T23" fmla="*/ 65 w 65"/>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 h="363">
                  <a:moveTo>
                    <a:pt x="0" y="0"/>
                  </a:moveTo>
                  <a:lnTo>
                    <a:pt x="40" y="308"/>
                  </a:lnTo>
                  <a:lnTo>
                    <a:pt x="42" y="324"/>
                  </a:lnTo>
                  <a:lnTo>
                    <a:pt x="44" y="337"/>
                  </a:lnTo>
                  <a:lnTo>
                    <a:pt x="47" y="347"/>
                  </a:lnTo>
                  <a:lnTo>
                    <a:pt x="55" y="356"/>
                  </a:lnTo>
                  <a:lnTo>
                    <a:pt x="64" y="362"/>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434" name="Freeform 113"/>
            <p:cNvSpPr>
              <a:spLocks/>
            </p:cNvSpPr>
            <p:nvPr/>
          </p:nvSpPr>
          <p:spPr bwMode="auto">
            <a:xfrm>
              <a:off x="1502" y="3250"/>
              <a:ext cx="171" cy="709"/>
            </a:xfrm>
            <a:custGeom>
              <a:avLst/>
              <a:gdLst>
                <a:gd name="T0" fmla="*/ 0 w 171"/>
                <a:gd name="T1" fmla="*/ 708 h 709"/>
                <a:gd name="T2" fmla="*/ 14 w 171"/>
                <a:gd name="T3" fmla="*/ 704 h 709"/>
                <a:gd name="T4" fmla="*/ 24 w 171"/>
                <a:gd name="T5" fmla="*/ 692 h 709"/>
                <a:gd name="T6" fmla="*/ 28 w 171"/>
                <a:gd name="T7" fmla="*/ 675 h 709"/>
                <a:gd name="T8" fmla="*/ 31 w 171"/>
                <a:gd name="T9" fmla="*/ 649 h 709"/>
                <a:gd name="T10" fmla="*/ 85 w 171"/>
                <a:gd name="T11" fmla="*/ 57 h 709"/>
                <a:gd name="T12" fmla="*/ 90 w 171"/>
                <a:gd name="T13" fmla="*/ 24 h 709"/>
                <a:gd name="T14" fmla="*/ 95 w 171"/>
                <a:gd name="T15" fmla="*/ 14 h 709"/>
                <a:gd name="T16" fmla="*/ 106 w 171"/>
                <a:gd name="T17" fmla="*/ 4 h 709"/>
                <a:gd name="T18" fmla="*/ 115 w 171"/>
                <a:gd name="T19" fmla="*/ 0 h 709"/>
                <a:gd name="T20" fmla="*/ 126 w 171"/>
                <a:gd name="T21" fmla="*/ 8 h 709"/>
                <a:gd name="T22" fmla="*/ 134 w 171"/>
                <a:gd name="T23" fmla="*/ 24 h 709"/>
                <a:gd name="T24" fmla="*/ 170 w 171"/>
                <a:gd name="T25" fmla="*/ 328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1"/>
                <a:gd name="T40" fmla="*/ 0 h 709"/>
                <a:gd name="T41" fmla="*/ 171 w 171"/>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1" h="709">
                  <a:moveTo>
                    <a:pt x="0" y="708"/>
                  </a:moveTo>
                  <a:lnTo>
                    <a:pt x="14" y="704"/>
                  </a:lnTo>
                  <a:lnTo>
                    <a:pt x="24" y="692"/>
                  </a:lnTo>
                  <a:lnTo>
                    <a:pt x="28" y="675"/>
                  </a:lnTo>
                  <a:lnTo>
                    <a:pt x="31" y="649"/>
                  </a:lnTo>
                  <a:lnTo>
                    <a:pt x="85" y="57"/>
                  </a:lnTo>
                  <a:lnTo>
                    <a:pt x="90" y="24"/>
                  </a:lnTo>
                  <a:lnTo>
                    <a:pt x="95" y="14"/>
                  </a:lnTo>
                  <a:lnTo>
                    <a:pt x="106" y="4"/>
                  </a:lnTo>
                  <a:lnTo>
                    <a:pt x="115" y="0"/>
                  </a:lnTo>
                  <a:lnTo>
                    <a:pt x="126" y="8"/>
                  </a:lnTo>
                  <a:lnTo>
                    <a:pt x="134" y="24"/>
                  </a:lnTo>
                  <a:lnTo>
                    <a:pt x="170" y="328"/>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5378" name="Freeform 114"/>
          <p:cNvSpPr>
            <a:spLocks/>
          </p:cNvSpPr>
          <p:nvPr/>
        </p:nvSpPr>
        <p:spPr bwMode="auto">
          <a:xfrm>
            <a:off x="2671763" y="5788025"/>
            <a:ext cx="104775" cy="431800"/>
          </a:xfrm>
          <a:custGeom>
            <a:avLst/>
            <a:gdLst>
              <a:gd name="T0" fmla="*/ 0 w 66"/>
              <a:gd name="T1" fmla="*/ 0 h 363"/>
              <a:gd name="T2" fmla="*/ 2147483647 w 66"/>
              <a:gd name="T3" fmla="*/ 2147483647 h 363"/>
              <a:gd name="T4" fmla="*/ 2147483647 w 66"/>
              <a:gd name="T5" fmla="*/ 2147483647 h 363"/>
              <a:gd name="T6" fmla="*/ 2147483647 w 66"/>
              <a:gd name="T7" fmla="*/ 2147483647 h 363"/>
              <a:gd name="T8" fmla="*/ 2147483647 w 66"/>
              <a:gd name="T9" fmla="*/ 2147483647 h 363"/>
              <a:gd name="T10" fmla="*/ 2147483647 w 66"/>
              <a:gd name="T11" fmla="*/ 2147483647 h 363"/>
              <a:gd name="T12" fmla="*/ 2147483647 w 66"/>
              <a:gd name="T13" fmla="*/ 2147483647 h 363"/>
              <a:gd name="T14" fmla="*/ 0 60000 65536"/>
              <a:gd name="T15" fmla="*/ 0 60000 65536"/>
              <a:gd name="T16" fmla="*/ 0 60000 65536"/>
              <a:gd name="T17" fmla="*/ 0 60000 65536"/>
              <a:gd name="T18" fmla="*/ 0 60000 65536"/>
              <a:gd name="T19" fmla="*/ 0 60000 65536"/>
              <a:gd name="T20" fmla="*/ 0 60000 65536"/>
              <a:gd name="T21" fmla="*/ 0 w 66"/>
              <a:gd name="T22" fmla="*/ 0 h 363"/>
              <a:gd name="T23" fmla="*/ 66 w 66"/>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363">
                <a:moveTo>
                  <a:pt x="0" y="0"/>
                </a:moveTo>
                <a:lnTo>
                  <a:pt x="40" y="308"/>
                </a:lnTo>
                <a:lnTo>
                  <a:pt x="43" y="324"/>
                </a:lnTo>
                <a:lnTo>
                  <a:pt x="44" y="337"/>
                </a:lnTo>
                <a:lnTo>
                  <a:pt x="48" y="347"/>
                </a:lnTo>
                <a:lnTo>
                  <a:pt x="56" y="356"/>
                </a:lnTo>
                <a:lnTo>
                  <a:pt x="65" y="362"/>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79" name="Freeform 115"/>
          <p:cNvSpPr>
            <a:spLocks/>
          </p:cNvSpPr>
          <p:nvPr/>
        </p:nvSpPr>
        <p:spPr bwMode="auto">
          <a:xfrm>
            <a:off x="2778125" y="5372100"/>
            <a:ext cx="288925" cy="841375"/>
          </a:xfrm>
          <a:custGeom>
            <a:avLst/>
            <a:gdLst>
              <a:gd name="T0" fmla="*/ 0 w 182"/>
              <a:gd name="T1" fmla="*/ 2147483647 h 530"/>
              <a:gd name="T2" fmla="*/ 2147483647 w 182"/>
              <a:gd name="T3" fmla="*/ 2147483647 h 530"/>
              <a:gd name="T4" fmla="*/ 2147483647 w 182"/>
              <a:gd name="T5" fmla="*/ 2147483647 h 530"/>
              <a:gd name="T6" fmla="*/ 2147483647 w 182"/>
              <a:gd name="T7" fmla="*/ 2147483647 h 530"/>
              <a:gd name="T8" fmla="*/ 2147483647 w 182"/>
              <a:gd name="T9" fmla="*/ 2147483647 h 530"/>
              <a:gd name="T10" fmla="*/ 2147483647 w 182"/>
              <a:gd name="T11" fmla="*/ 2147483647 h 530"/>
              <a:gd name="T12" fmla="*/ 2147483647 w 182"/>
              <a:gd name="T13" fmla="*/ 2147483647 h 530"/>
              <a:gd name="T14" fmla="*/ 2147483647 w 182"/>
              <a:gd name="T15" fmla="*/ 2147483647 h 530"/>
              <a:gd name="T16" fmla="*/ 2147483647 w 182"/>
              <a:gd name="T17" fmla="*/ 2147483647 h 530"/>
              <a:gd name="T18" fmla="*/ 2147483647 w 182"/>
              <a:gd name="T19" fmla="*/ 0 h 530"/>
              <a:gd name="T20" fmla="*/ 2147483647 w 182"/>
              <a:gd name="T21" fmla="*/ 2147483647 h 530"/>
              <a:gd name="T22" fmla="*/ 2147483647 w 182"/>
              <a:gd name="T23" fmla="*/ 2147483647 h 530"/>
              <a:gd name="T24" fmla="*/ 2147483647 w 182"/>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2"/>
              <a:gd name="T40" fmla="*/ 0 h 530"/>
              <a:gd name="T41" fmla="*/ 182 w 182"/>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2" h="530">
                <a:moveTo>
                  <a:pt x="0" y="530"/>
                </a:moveTo>
                <a:lnTo>
                  <a:pt x="14" y="527"/>
                </a:lnTo>
                <a:lnTo>
                  <a:pt x="24" y="518"/>
                </a:lnTo>
                <a:lnTo>
                  <a:pt x="28" y="506"/>
                </a:lnTo>
                <a:lnTo>
                  <a:pt x="31" y="486"/>
                </a:lnTo>
                <a:lnTo>
                  <a:pt x="85" y="43"/>
                </a:lnTo>
                <a:lnTo>
                  <a:pt x="90" y="18"/>
                </a:lnTo>
                <a:lnTo>
                  <a:pt x="95" y="10"/>
                </a:lnTo>
                <a:lnTo>
                  <a:pt x="106" y="3"/>
                </a:lnTo>
                <a:lnTo>
                  <a:pt x="115" y="0"/>
                </a:lnTo>
                <a:lnTo>
                  <a:pt x="126" y="6"/>
                </a:lnTo>
                <a:lnTo>
                  <a:pt x="134" y="18"/>
                </a:lnTo>
                <a:lnTo>
                  <a:pt x="182" y="29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80" name="Freeform 116"/>
          <p:cNvSpPr>
            <a:spLocks/>
          </p:cNvSpPr>
          <p:nvPr/>
        </p:nvSpPr>
        <p:spPr bwMode="auto">
          <a:xfrm>
            <a:off x="3076575" y="5375275"/>
            <a:ext cx="111125" cy="457200"/>
          </a:xfrm>
          <a:custGeom>
            <a:avLst/>
            <a:gdLst>
              <a:gd name="T0" fmla="*/ 0 w 70"/>
              <a:gd name="T1" fmla="*/ 2147483647 h 288"/>
              <a:gd name="T2" fmla="*/ 2147483647 w 70"/>
              <a:gd name="T3" fmla="*/ 2147483647 h 288"/>
              <a:gd name="T4" fmla="*/ 2147483647 w 70"/>
              <a:gd name="T5" fmla="*/ 2147483647 h 288"/>
              <a:gd name="T6" fmla="*/ 2147483647 w 70"/>
              <a:gd name="T7" fmla="*/ 2147483647 h 288"/>
              <a:gd name="T8" fmla="*/ 2147483647 w 70"/>
              <a:gd name="T9" fmla="*/ 2147483647 h 288"/>
              <a:gd name="T10" fmla="*/ 2147483647 w 70"/>
              <a:gd name="T11" fmla="*/ 2147483647 h 288"/>
              <a:gd name="T12" fmla="*/ 2147483647 w 70"/>
              <a:gd name="T13" fmla="*/ 0 h 288"/>
              <a:gd name="T14" fmla="*/ 0 60000 65536"/>
              <a:gd name="T15" fmla="*/ 0 60000 65536"/>
              <a:gd name="T16" fmla="*/ 0 60000 65536"/>
              <a:gd name="T17" fmla="*/ 0 60000 65536"/>
              <a:gd name="T18" fmla="*/ 0 60000 65536"/>
              <a:gd name="T19" fmla="*/ 0 60000 65536"/>
              <a:gd name="T20" fmla="*/ 0 60000 65536"/>
              <a:gd name="T21" fmla="*/ 0 w 70"/>
              <a:gd name="T22" fmla="*/ 0 h 288"/>
              <a:gd name="T23" fmla="*/ 70 w 70"/>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0" h="288">
                <a:moveTo>
                  <a:pt x="0" y="288"/>
                </a:moveTo>
                <a:lnTo>
                  <a:pt x="46" y="40"/>
                </a:lnTo>
                <a:lnTo>
                  <a:pt x="48" y="28"/>
                </a:lnTo>
                <a:lnTo>
                  <a:pt x="50" y="19"/>
                </a:lnTo>
                <a:lnTo>
                  <a:pt x="53" y="11"/>
                </a:lnTo>
                <a:lnTo>
                  <a:pt x="61" y="4"/>
                </a:lnTo>
                <a:lnTo>
                  <a:pt x="70"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81" name="Freeform 117"/>
          <p:cNvSpPr>
            <a:spLocks/>
          </p:cNvSpPr>
          <p:nvPr/>
        </p:nvSpPr>
        <p:spPr bwMode="auto">
          <a:xfrm>
            <a:off x="3190875" y="5376863"/>
            <a:ext cx="273050" cy="842962"/>
          </a:xfrm>
          <a:custGeom>
            <a:avLst/>
            <a:gdLst>
              <a:gd name="T0" fmla="*/ 0 w 172"/>
              <a:gd name="T1" fmla="*/ 0 h 709"/>
              <a:gd name="T2" fmla="*/ 2147483647 w 172"/>
              <a:gd name="T3" fmla="*/ 2147483647 h 709"/>
              <a:gd name="T4" fmla="*/ 2147483647 w 172"/>
              <a:gd name="T5" fmla="*/ 2147483647 h 709"/>
              <a:gd name="T6" fmla="*/ 2147483647 w 172"/>
              <a:gd name="T7" fmla="*/ 2147483647 h 709"/>
              <a:gd name="T8" fmla="*/ 2147483647 w 172"/>
              <a:gd name="T9" fmla="*/ 2147483647 h 709"/>
              <a:gd name="T10" fmla="*/ 2147483647 w 172"/>
              <a:gd name="T11" fmla="*/ 2147483647 h 709"/>
              <a:gd name="T12" fmla="*/ 2147483647 w 172"/>
              <a:gd name="T13" fmla="*/ 2147483647 h 709"/>
              <a:gd name="T14" fmla="*/ 2147483647 w 172"/>
              <a:gd name="T15" fmla="*/ 2147483647 h 709"/>
              <a:gd name="T16" fmla="*/ 2147483647 w 172"/>
              <a:gd name="T17" fmla="*/ 2147483647 h 709"/>
              <a:gd name="T18" fmla="*/ 2147483647 w 172"/>
              <a:gd name="T19" fmla="*/ 2147483647 h 709"/>
              <a:gd name="T20" fmla="*/ 2147483647 w 172"/>
              <a:gd name="T21" fmla="*/ 2147483647 h 709"/>
              <a:gd name="T22" fmla="*/ 2147483647 w 172"/>
              <a:gd name="T23" fmla="*/ 2147483647 h 709"/>
              <a:gd name="T24" fmla="*/ 2147483647 w 172"/>
              <a:gd name="T25" fmla="*/ 2147483647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2"/>
              <a:gd name="T40" fmla="*/ 0 h 709"/>
              <a:gd name="T41" fmla="*/ 172 w 172"/>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2" h="709">
                <a:moveTo>
                  <a:pt x="0" y="0"/>
                </a:moveTo>
                <a:lnTo>
                  <a:pt x="14" y="4"/>
                </a:lnTo>
                <a:lnTo>
                  <a:pt x="24" y="16"/>
                </a:lnTo>
                <a:lnTo>
                  <a:pt x="28" y="33"/>
                </a:lnTo>
                <a:lnTo>
                  <a:pt x="31" y="59"/>
                </a:lnTo>
                <a:lnTo>
                  <a:pt x="86" y="651"/>
                </a:lnTo>
                <a:lnTo>
                  <a:pt x="91" y="684"/>
                </a:lnTo>
                <a:lnTo>
                  <a:pt x="95" y="694"/>
                </a:lnTo>
                <a:lnTo>
                  <a:pt x="106" y="704"/>
                </a:lnTo>
                <a:lnTo>
                  <a:pt x="115" y="708"/>
                </a:lnTo>
                <a:lnTo>
                  <a:pt x="127" y="700"/>
                </a:lnTo>
                <a:lnTo>
                  <a:pt x="135" y="684"/>
                </a:lnTo>
                <a:lnTo>
                  <a:pt x="171" y="38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82" name="Freeform 118"/>
          <p:cNvSpPr>
            <a:spLocks/>
          </p:cNvSpPr>
          <p:nvPr/>
        </p:nvSpPr>
        <p:spPr bwMode="auto">
          <a:xfrm>
            <a:off x="3467100" y="5386388"/>
            <a:ext cx="101600" cy="430212"/>
          </a:xfrm>
          <a:custGeom>
            <a:avLst/>
            <a:gdLst>
              <a:gd name="T0" fmla="*/ 0 w 64"/>
              <a:gd name="T1" fmla="*/ 2147483647 h 363"/>
              <a:gd name="T2" fmla="*/ 2147483647 w 64"/>
              <a:gd name="T3" fmla="*/ 2147483647 h 363"/>
              <a:gd name="T4" fmla="*/ 2147483647 w 64"/>
              <a:gd name="T5" fmla="*/ 2147483647 h 363"/>
              <a:gd name="T6" fmla="*/ 2147483647 w 64"/>
              <a:gd name="T7" fmla="*/ 2147483647 h 363"/>
              <a:gd name="T8" fmla="*/ 2147483647 w 64"/>
              <a:gd name="T9" fmla="*/ 2147483647 h 363"/>
              <a:gd name="T10" fmla="*/ 2147483647 w 64"/>
              <a:gd name="T11" fmla="*/ 2147483647 h 363"/>
              <a:gd name="T12" fmla="*/ 2147483647 w 64"/>
              <a:gd name="T13" fmla="*/ 0 h 363"/>
              <a:gd name="T14" fmla="*/ 0 60000 65536"/>
              <a:gd name="T15" fmla="*/ 0 60000 65536"/>
              <a:gd name="T16" fmla="*/ 0 60000 65536"/>
              <a:gd name="T17" fmla="*/ 0 60000 65536"/>
              <a:gd name="T18" fmla="*/ 0 60000 65536"/>
              <a:gd name="T19" fmla="*/ 0 60000 65536"/>
              <a:gd name="T20" fmla="*/ 0 60000 65536"/>
              <a:gd name="T21" fmla="*/ 0 w 64"/>
              <a:gd name="T22" fmla="*/ 0 h 363"/>
              <a:gd name="T23" fmla="*/ 64 w 64"/>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363">
                <a:moveTo>
                  <a:pt x="0" y="362"/>
                </a:moveTo>
                <a:lnTo>
                  <a:pt x="39" y="54"/>
                </a:lnTo>
                <a:lnTo>
                  <a:pt x="41" y="38"/>
                </a:lnTo>
                <a:lnTo>
                  <a:pt x="43" y="25"/>
                </a:lnTo>
                <a:lnTo>
                  <a:pt x="46" y="15"/>
                </a:lnTo>
                <a:lnTo>
                  <a:pt x="54" y="6"/>
                </a:lnTo>
                <a:lnTo>
                  <a:pt x="63"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83" name="Freeform 119"/>
          <p:cNvSpPr>
            <a:spLocks/>
          </p:cNvSpPr>
          <p:nvPr/>
        </p:nvSpPr>
        <p:spPr bwMode="auto">
          <a:xfrm>
            <a:off x="3573463" y="5383213"/>
            <a:ext cx="279400" cy="841375"/>
          </a:xfrm>
          <a:custGeom>
            <a:avLst/>
            <a:gdLst>
              <a:gd name="T0" fmla="*/ 0 w 176"/>
              <a:gd name="T1" fmla="*/ 0 h 708"/>
              <a:gd name="T2" fmla="*/ 2147483647 w 176"/>
              <a:gd name="T3" fmla="*/ 2147483647 h 708"/>
              <a:gd name="T4" fmla="*/ 2147483647 w 176"/>
              <a:gd name="T5" fmla="*/ 2147483647 h 708"/>
              <a:gd name="T6" fmla="*/ 2147483647 w 176"/>
              <a:gd name="T7" fmla="*/ 2147483647 h 708"/>
              <a:gd name="T8" fmla="*/ 2147483647 w 176"/>
              <a:gd name="T9" fmla="*/ 2147483647 h 708"/>
              <a:gd name="T10" fmla="*/ 2147483647 w 176"/>
              <a:gd name="T11" fmla="*/ 2147483647 h 708"/>
              <a:gd name="T12" fmla="*/ 2147483647 w 176"/>
              <a:gd name="T13" fmla="*/ 2147483647 h 708"/>
              <a:gd name="T14" fmla="*/ 2147483647 w 176"/>
              <a:gd name="T15" fmla="*/ 2147483647 h 708"/>
              <a:gd name="T16" fmla="*/ 2147483647 w 176"/>
              <a:gd name="T17" fmla="*/ 2147483647 h 708"/>
              <a:gd name="T18" fmla="*/ 2147483647 w 176"/>
              <a:gd name="T19" fmla="*/ 2147483647 h 708"/>
              <a:gd name="T20" fmla="*/ 2147483647 w 176"/>
              <a:gd name="T21" fmla="*/ 2147483647 h 708"/>
              <a:gd name="T22" fmla="*/ 2147483647 w 176"/>
              <a:gd name="T23" fmla="*/ 2147483647 h 708"/>
              <a:gd name="T24" fmla="*/ 2147483647 w 176"/>
              <a:gd name="T25" fmla="*/ 2147483647 h 7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6"/>
              <a:gd name="T40" fmla="*/ 0 h 708"/>
              <a:gd name="T41" fmla="*/ 176 w 176"/>
              <a:gd name="T42" fmla="*/ 708 h 7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6" h="708">
                <a:moveTo>
                  <a:pt x="0" y="0"/>
                </a:moveTo>
                <a:lnTo>
                  <a:pt x="15" y="4"/>
                </a:lnTo>
                <a:lnTo>
                  <a:pt x="25" y="16"/>
                </a:lnTo>
                <a:lnTo>
                  <a:pt x="28" y="33"/>
                </a:lnTo>
                <a:lnTo>
                  <a:pt x="32" y="59"/>
                </a:lnTo>
                <a:lnTo>
                  <a:pt x="88" y="650"/>
                </a:lnTo>
                <a:lnTo>
                  <a:pt x="93" y="683"/>
                </a:lnTo>
                <a:lnTo>
                  <a:pt x="97" y="693"/>
                </a:lnTo>
                <a:lnTo>
                  <a:pt x="109" y="703"/>
                </a:lnTo>
                <a:lnTo>
                  <a:pt x="118" y="707"/>
                </a:lnTo>
                <a:lnTo>
                  <a:pt x="130" y="699"/>
                </a:lnTo>
                <a:lnTo>
                  <a:pt x="138" y="683"/>
                </a:lnTo>
                <a:lnTo>
                  <a:pt x="175" y="379"/>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84" name="Freeform 120"/>
          <p:cNvSpPr>
            <a:spLocks/>
          </p:cNvSpPr>
          <p:nvPr/>
        </p:nvSpPr>
        <p:spPr bwMode="auto">
          <a:xfrm>
            <a:off x="3854450" y="5392738"/>
            <a:ext cx="106363" cy="431800"/>
          </a:xfrm>
          <a:custGeom>
            <a:avLst/>
            <a:gdLst>
              <a:gd name="T0" fmla="*/ 0 w 67"/>
              <a:gd name="T1" fmla="*/ 2147483647 h 363"/>
              <a:gd name="T2" fmla="*/ 2147483647 w 67"/>
              <a:gd name="T3" fmla="*/ 2147483647 h 363"/>
              <a:gd name="T4" fmla="*/ 2147483647 w 67"/>
              <a:gd name="T5" fmla="*/ 2147483647 h 363"/>
              <a:gd name="T6" fmla="*/ 2147483647 w 67"/>
              <a:gd name="T7" fmla="*/ 2147483647 h 363"/>
              <a:gd name="T8" fmla="*/ 2147483647 w 67"/>
              <a:gd name="T9" fmla="*/ 2147483647 h 363"/>
              <a:gd name="T10" fmla="*/ 2147483647 w 67"/>
              <a:gd name="T11" fmla="*/ 2147483647 h 363"/>
              <a:gd name="T12" fmla="*/ 2147483647 w 67"/>
              <a:gd name="T13" fmla="*/ 0 h 363"/>
              <a:gd name="T14" fmla="*/ 0 60000 65536"/>
              <a:gd name="T15" fmla="*/ 0 60000 65536"/>
              <a:gd name="T16" fmla="*/ 0 60000 65536"/>
              <a:gd name="T17" fmla="*/ 0 60000 65536"/>
              <a:gd name="T18" fmla="*/ 0 60000 65536"/>
              <a:gd name="T19" fmla="*/ 0 60000 65536"/>
              <a:gd name="T20" fmla="*/ 0 60000 65536"/>
              <a:gd name="T21" fmla="*/ 0 w 67"/>
              <a:gd name="T22" fmla="*/ 0 h 363"/>
              <a:gd name="T23" fmla="*/ 67 w 67"/>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7" h="363">
                <a:moveTo>
                  <a:pt x="0" y="362"/>
                </a:moveTo>
                <a:lnTo>
                  <a:pt x="41" y="54"/>
                </a:lnTo>
                <a:lnTo>
                  <a:pt x="43" y="38"/>
                </a:lnTo>
                <a:lnTo>
                  <a:pt x="45" y="25"/>
                </a:lnTo>
                <a:lnTo>
                  <a:pt x="49" y="15"/>
                </a:lnTo>
                <a:lnTo>
                  <a:pt x="56" y="6"/>
                </a:lnTo>
                <a:lnTo>
                  <a:pt x="66"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85" name="Freeform 121"/>
          <p:cNvSpPr>
            <a:spLocks/>
          </p:cNvSpPr>
          <p:nvPr/>
        </p:nvSpPr>
        <p:spPr bwMode="auto">
          <a:xfrm>
            <a:off x="3967163" y="5391150"/>
            <a:ext cx="266700" cy="841375"/>
          </a:xfrm>
          <a:custGeom>
            <a:avLst/>
            <a:gdLst>
              <a:gd name="T0" fmla="*/ 0 w 168"/>
              <a:gd name="T1" fmla="*/ 0 h 709"/>
              <a:gd name="T2" fmla="*/ 2147483647 w 168"/>
              <a:gd name="T3" fmla="*/ 2147483647 h 709"/>
              <a:gd name="T4" fmla="*/ 2147483647 w 168"/>
              <a:gd name="T5" fmla="*/ 2147483647 h 709"/>
              <a:gd name="T6" fmla="*/ 2147483647 w 168"/>
              <a:gd name="T7" fmla="*/ 2147483647 h 709"/>
              <a:gd name="T8" fmla="*/ 2147483647 w 168"/>
              <a:gd name="T9" fmla="*/ 2147483647 h 709"/>
              <a:gd name="T10" fmla="*/ 2147483647 w 168"/>
              <a:gd name="T11" fmla="*/ 2147483647 h 709"/>
              <a:gd name="T12" fmla="*/ 2147483647 w 168"/>
              <a:gd name="T13" fmla="*/ 2147483647 h 709"/>
              <a:gd name="T14" fmla="*/ 2147483647 w 168"/>
              <a:gd name="T15" fmla="*/ 2147483647 h 709"/>
              <a:gd name="T16" fmla="*/ 2147483647 w 168"/>
              <a:gd name="T17" fmla="*/ 2147483647 h 709"/>
              <a:gd name="T18" fmla="*/ 2147483647 w 168"/>
              <a:gd name="T19" fmla="*/ 2147483647 h 709"/>
              <a:gd name="T20" fmla="*/ 2147483647 w 168"/>
              <a:gd name="T21" fmla="*/ 2147483647 h 709"/>
              <a:gd name="T22" fmla="*/ 2147483647 w 168"/>
              <a:gd name="T23" fmla="*/ 2147483647 h 709"/>
              <a:gd name="T24" fmla="*/ 2147483647 w 168"/>
              <a:gd name="T25" fmla="*/ 2147483647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8"/>
              <a:gd name="T40" fmla="*/ 0 h 709"/>
              <a:gd name="T41" fmla="*/ 168 w 168"/>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8" h="709">
                <a:moveTo>
                  <a:pt x="0" y="0"/>
                </a:moveTo>
                <a:lnTo>
                  <a:pt x="14" y="4"/>
                </a:lnTo>
                <a:lnTo>
                  <a:pt x="24" y="16"/>
                </a:lnTo>
                <a:lnTo>
                  <a:pt x="27" y="33"/>
                </a:lnTo>
                <a:lnTo>
                  <a:pt x="30" y="59"/>
                </a:lnTo>
                <a:lnTo>
                  <a:pt x="84" y="651"/>
                </a:lnTo>
                <a:lnTo>
                  <a:pt x="89" y="684"/>
                </a:lnTo>
                <a:lnTo>
                  <a:pt x="93" y="694"/>
                </a:lnTo>
                <a:lnTo>
                  <a:pt x="104" y="704"/>
                </a:lnTo>
                <a:lnTo>
                  <a:pt x="113" y="708"/>
                </a:lnTo>
                <a:lnTo>
                  <a:pt x="124" y="700"/>
                </a:lnTo>
                <a:lnTo>
                  <a:pt x="132" y="684"/>
                </a:lnTo>
                <a:lnTo>
                  <a:pt x="167" y="38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86" name="Freeform 122"/>
          <p:cNvSpPr>
            <a:spLocks/>
          </p:cNvSpPr>
          <p:nvPr/>
        </p:nvSpPr>
        <p:spPr bwMode="auto">
          <a:xfrm>
            <a:off x="4235450" y="5392738"/>
            <a:ext cx="109538" cy="431800"/>
          </a:xfrm>
          <a:custGeom>
            <a:avLst/>
            <a:gdLst>
              <a:gd name="T0" fmla="*/ 0 w 69"/>
              <a:gd name="T1" fmla="*/ 2147483647 h 363"/>
              <a:gd name="T2" fmla="*/ 2147483647 w 69"/>
              <a:gd name="T3" fmla="*/ 2147483647 h 363"/>
              <a:gd name="T4" fmla="*/ 2147483647 w 69"/>
              <a:gd name="T5" fmla="*/ 2147483647 h 363"/>
              <a:gd name="T6" fmla="*/ 2147483647 w 69"/>
              <a:gd name="T7" fmla="*/ 2147483647 h 363"/>
              <a:gd name="T8" fmla="*/ 2147483647 w 69"/>
              <a:gd name="T9" fmla="*/ 2147483647 h 363"/>
              <a:gd name="T10" fmla="*/ 2147483647 w 69"/>
              <a:gd name="T11" fmla="*/ 2147483647 h 363"/>
              <a:gd name="T12" fmla="*/ 2147483647 w 69"/>
              <a:gd name="T13" fmla="*/ 0 h 363"/>
              <a:gd name="T14" fmla="*/ 0 60000 65536"/>
              <a:gd name="T15" fmla="*/ 0 60000 65536"/>
              <a:gd name="T16" fmla="*/ 0 60000 65536"/>
              <a:gd name="T17" fmla="*/ 0 60000 65536"/>
              <a:gd name="T18" fmla="*/ 0 60000 65536"/>
              <a:gd name="T19" fmla="*/ 0 60000 65536"/>
              <a:gd name="T20" fmla="*/ 0 60000 65536"/>
              <a:gd name="T21" fmla="*/ 0 w 69"/>
              <a:gd name="T22" fmla="*/ 0 h 363"/>
              <a:gd name="T23" fmla="*/ 69 w 69"/>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9" h="363">
                <a:moveTo>
                  <a:pt x="0" y="362"/>
                </a:moveTo>
                <a:lnTo>
                  <a:pt x="42" y="54"/>
                </a:lnTo>
                <a:lnTo>
                  <a:pt x="45" y="38"/>
                </a:lnTo>
                <a:lnTo>
                  <a:pt x="47" y="25"/>
                </a:lnTo>
                <a:lnTo>
                  <a:pt x="50" y="15"/>
                </a:lnTo>
                <a:lnTo>
                  <a:pt x="58" y="6"/>
                </a:lnTo>
                <a:lnTo>
                  <a:pt x="68"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87" name="Freeform 123"/>
          <p:cNvSpPr>
            <a:spLocks/>
          </p:cNvSpPr>
          <p:nvPr/>
        </p:nvSpPr>
        <p:spPr bwMode="auto">
          <a:xfrm>
            <a:off x="4349750" y="5387975"/>
            <a:ext cx="266700" cy="842963"/>
          </a:xfrm>
          <a:custGeom>
            <a:avLst/>
            <a:gdLst>
              <a:gd name="T0" fmla="*/ 0 w 168"/>
              <a:gd name="T1" fmla="*/ 0 h 709"/>
              <a:gd name="T2" fmla="*/ 2147483647 w 168"/>
              <a:gd name="T3" fmla="*/ 2147483647 h 709"/>
              <a:gd name="T4" fmla="*/ 2147483647 w 168"/>
              <a:gd name="T5" fmla="*/ 2147483647 h 709"/>
              <a:gd name="T6" fmla="*/ 2147483647 w 168"/>
              <a:gd name="T7" fmla="*/ 2147483647 h 709"/>
              <a:gd name="T8" fmla="*/ 2147483647 w 168"/>
              <a:gd name="T9" fmla="*/ 2147483647 h 709"/>
              <a:gd name="T10" fmla="*/ 2147483647 w 168"/>
              <a:gd name="T11" fmla="*/ 2147483647 h 709"/>
              <a:gd name="T12" fmla="*/ 2147483647 w 168"/>
              <a:gd name="T13" fmla="*/ 2147483647 h 709"/>
              <a:gd name="T14" fmla="*/ 2147483647 w 168"/>
              <a:gd name="T15" fmla="*/ 2147483647 h 709"/>
              <a:gd name="T16" fmla="*/ 2147483647 w 168"/>
              <a:gd name="T17" fmla="*/ 2147483647 h 709"/>
              <a:gd name="T18" fmla="*/ 2147483647 w 168"/>
              <a:gd name="T19" fmla="*/ 2147483647 h 709"/>
              <a:gd name="T20" fmla="*/ 2147483647 w 168"/>
              <a:gd name="T21" fmla="*/ 2147483647 h 709"/>
              <a:gd name="T22" fmla="*/ 2147483647 w 168"/>
              <a:gd name="T23" fmla="*/ 2147483647 h 709"/>
              <a:gd name="T24" fmla="*/ 2147483647 w 168"/>
              <a:gd name="T25" fmla="*/ 2147483647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8"/>
              <a:gd name="T40" fmla="*/ 0 h 709"/>
              <a:gd name="T41" fmla="*/ 168 w 168"/>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8" h="709">
                <a:moveTo>
                  <a:pt x="0" y="0"/>
                </a:moveTo>
                <a:lnTo>
                  <a:pt x="14" y="4"/>
                </a:lnTo>
                <a:lnTo>
                  <a:pt x="24" y="16"/>
                </a:lnTo>
                <a:lnTo>
                  <a:pt x="27" y="33"/>
                </a:lnTo>
                <a:lnTo>
                  <a:pt x="30" y="59"/>
                </a:lnTo>
                <a:lnTo>
                  <a:pt x="84" y="651"/>
                </a:lnTo>
                <a:lnTo>
                  <a:pt x="89" y="684"/>
                </a:lnTo>
                <a:lnTo>
                  <a:pt x="93" y="694"/>
                </a:lnTo>
                <a:lnTo>
                  <a:pt x="104" y="704"/>
                </a:lnTo>
                <a:lnTo>
                  <a:pt x="113" y="708"/>
                </a:lnTo>
                <a:lnTo>
                  <a:pt x="124" y="700"/>
                </a:lnTo>
                <a:lnTo>
                  <a:pt x="132" y="684"/>
                </a:lnTo>
                <a:lnTo>
                  <a:pt x="167" y="38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55388" name="Group 124"/>
          <p:cNvGrpSpPr>
            <a:grpSpLocks/>
          </p:cNvGrpSpPr>
          <p:nvPr/>
        </p:nvGrpSpPr>
        <p:grpSpPr bwMode="auto">
          <a:xfrm>
            <a:off x="4614863" y="5391150"/>
            <a:ext cx="373062" cy="846138"/>
            <a:chOff x="2898" y="3265"/>
            <a:chExt cx="235" cy="713"/>
          </a:xfrm>
        </p:grpSpPr>
        <p:sp>
          <p:nvSpPr>
            <p:cNvPr id="55431" name="Freeform 125"/>
            <p:cNvSpPr>
              <a:spLocks/>
            </p:cNvSpPr>
            <p:nvPr/>
          </p:nvSpPr>
          <p:spPr bwMode="auto">
            <a:xfrm>
              <a:off x="2898" y="3615"/>
              <a:ext cx="64" cy="363"/>
            </a:xfrm>
            <a:custGeom>
              <a:avLst/>
              <a:gdLst>
                <a:gd name="T0" fmla="*/ 0 w 64"/>
                <a:gd name="T1" fmla="*/ 0 h 363"/>
                <a:gd name="T2" fmla="*/ 39 w 64"/>
                <a:gd name="T3" fmla="*/ 308 h 363"/>
                <a:gd name="T4" fmla="*/ 41 w 64"/>
                <a:gd name="T5" fmla="*/ 324 h 363"/>
                <a:gd name="T6" fmla="*/ 43 w 64"/>
                <a:gd name="T7" fmla="*/ 337 h 363"/>
                <a:gd name="T8" fmla="*/ 46 w 64"/>
                <a:gd name="T9" fmla="*/ 347 h 363"/>
                <a:gd name="T10" fmla="*/ 54 w 64"/>
                <a:gd name="T11" fmla="*/ 356 h 363"/>
                <a:gd name="T12" fmla="*/ 63 w 64"/>
                <a:gd name="T13" fmla="*/ 362 h 363"/>
                <a:gd name="T14" fmla="*/ 0 60000 65536"/>
                <a:gd name="T15" fmla="*/ 0 60000 65536"/>
                <a:gd name="T16" fmla="*/ 0 60000 65536"/>
                <a:gd name="T17" fmla="*/ 0 60000 65536"/>
                <a:gd name="T18" fmla="*/ 0 60000 65536"/>
                <a:gd name="T19" fmla="*/ 0 60000 65536"/>
                <a:gd name="T20" fmla="*/ 0 60000 65536"/>
                <a:gd name="T21" fmla="*/ 0 w 64"/>
                <a:gd name="T22" fmla="*/ 0 h 363"/>
                <a:gd name="T23" fmla="*/ 64 w 64"/>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363">
                  <a:moveTo>
                    <a:pt x="0" y="0"/>
                  </a:moveTo>
                  <a:lnTo>
                    <a:pt x="39" y="308"/>
                  </a:lnTo>
                  <a:lnTo>
                    <a:pt x="41" y="324"/>
                  </a:lnTo>
                  <a:lnTo>
                    <a:pt x="43" y="337"/>
                  </a:lnTo>
                  <a:lnTo>
                    <a:pt x="46" y="347"/>
                  </a:lnTo>
                  <a:lnTo>
                    <a:pt x="54" y="356"/>
                  </a:lnTo>
                  <a:lnTo>
                    <a:pt x="63" y="362"/>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432" name="Freeform 126"/>
            <p:cNvSpPr>
              <a:spLocks/>
            </p:cNvSpPr>
            <p:nvPr/>
          </p:nvSpPr>
          <p:spPr bwMode="auto">
            <a:xfrm>
              <a:off x="2963" y="3265"/>
              <a:ext cx="170" cy="709"/>
            </a:xfrm>
            <a:custGeom>
              <a:avLst/>
              <a:gdLst>
                <a:gd name="T0" fmla="*/ 0 w 170"/>
                <a:gd name="T1" fmla="*/ 708 h 709"/>
                <a:gd name="T2" fmla="*/ 14 w 170"/>
                <a:gd name="T3" fmla="*/ 704 h 709"/>
                <a:gd name="T4" fmla="*/ 24 w 170"/>
                <a:gd name="T5" fmla="*/ 692 h 709"/>
                <a:gd name="T6" fmla="*/ 27 w 170"/>
                <a:gd name="T7" fmla="*/ 675 h 709"/>
                <a:gd name="T8" fmla="*/ 31 w 170"/>
                <a:gd name="T9" fmla="*/ 649 h 709"/>
                <a:gd name="T10" fmla="*/ 85 w 170"/>
                <a:gd name="T11" fmla="*/ 57 h 709"/>
                <a:gd name="T12" fmla="*/ 90 w 170"/>
                <a:gd name="T13" fmla="*/ 24 h 709"/>
                <a:gd name="T14" fmla="*/ 94 w 170"/>
                <a:gd name="T15" fmla="*/ 14 h 709"/>
                <a:gd name="T16" fmla="*/ 105 w 170"/>
                <a:gd name="T17" fmla="*/ 4 h 709"/>
                <a:gd name="T18" fmla="*/ 114 w 170"/>
                <a:gd name="T19" fmla="*/ 0 h 709"/>
                <a:gd name="T20" fmla="*/ 126 w 170"/>
                <a:gd name="T21" fmla="*/ 8 h 709"/>
                <a:gd name="T22" fmla="*/ 133 w 170"/>
                <a:gd name="T23" fmla="*/ 24 h 709"/>
                <a:gd name="T24" fmla="*/ 169 w 170"/>
                <a:gd name="T25" fmla="*/ 328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0"/>
                <a:gd name="T40" fmla="*/ 0 h 709"/>
                <a:gd name="T41" fmla="*/ 170 w 170"/>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0" h="709">
                  <a:moveTo>
                    <a:pt x="0" y="708"/>
                  </a:moveTo>
                  <a:lnTo>
                    <a:pt x="14" y="704"/>
                  </a:lnTo>
                  <a:lnTo>
                    <a:pt x="24" y="692"/>
                  </a:lnTo>
                  <a:lnTo>
                    <a:pt x="27" y="675"/>
                  </a:lnTo>
                  <a:lnTo>
                    <a:pt x="31" y="649"/>
                  </a:lnTo>
                  <a:lnTo>
                    <a:pt x="85" y="57"/>
                  </a:lnTo>
                  <a:lnTo>
                    <a:pt x="90" y="24"/>
                  </a:lnTo>
                  <a:lnTo>
                    <a:pt x="94" y="14"/>
                  </a:lnTo>
                  <a:lnTo>
                    <a:pt x="105" y="4"/>
                  </a:lnTo>
                  <a:lnTo>
                    <a:pt x="114" y="0"/>
                  </a:lnTo>
                  <a:lnTo>
                    <a:pt x="126" y="8"/>
                  </a:lnTo>
                  <a:lnTo>
                    <a:pt x="133" y="24"/>
                  </a:lnTo>
                  <a:lnTo>
                    <a:pt x="169" y="328"/>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5389" name="Freeform 127"/>
          <p:cNvSpPr>
            <a:spLocks/>
          </p:cNvSpPr>
          <p:nvPr/>
        </p:nvSpPr>
        <p:spPr bwMode="auto">
          <a:xfrm>
            <a:off x="4986338" y="5791200"/>
            <a:ext cx="100012" cy="431800"/>
          </a:xfrm>
          <a:custGeom>
            <a:avLst/>
            <a:gdLst>
              <a:gd name="T0" fmla="*/ 0 w 63"/>
              <a:gd name="T1" fmla="*/ 0 h 363"/>
              <a:gd name="T2" fmla="*/ 2147483647 w 63"/>
              <a:gd name="T3" fmla="*/ 2147483647 h 363"/>
              <a:gd name="T4" fmla="*/ 2147483647 w 63"/>
              <a:gd name="T5" fmla="*/ 2147483647 h 363"/>
              <a:gd name="T6" fmla="*/ 2147483647 w 63"/>
              <a:gd name="T7" fmla="*/ 2147483647 h 363"/>
              <a:gd name="T8" fmla="*/ 2147483647 w 63"/>
              <a:gd name="T9" fmla="*/ 2147483647 h 363"/>
              <a:gd name="T10" fmla="*/ 2147483647 w 63"/>
              <a:gd name="T11" fmla="*/ 2147483647 h 363"/>
              <a:gd name="T12" fmla="*/ 2147483647 w 63"/>
              <a:gd name="T13" fmla="*/ 2147483647 h 363"/>
              <a:gd name="T14" fmla="*/ 0 60000 65536"/>
              <a:gd name="T15" fmla="*/ 0 60000 65536"/>
              <a:gd name="T16" fmla="*/ 0 60000 65536"/>
              <a:gd name="T17" fmla="*/ 0 60000 65536"/>
              <a:gd name="T18" fmla="*/ 0 60000 65536"/>
              <a:gd name="T19" fmla="*/ 0 60000 65536"/>
              <a:gd name="T20" fmla="*/ 0 60000 65536"/>
              <a:gd name="T21" fmla="*/ 0 w 63"/>
              <a:gd name="T22" fmla="*/ 0 h 363"/>
              <a:gd name="T23" fmla="*/ 63 w 63"/>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3" h="363">
                <a:moveTo>
                  <a:pt x="0" y="0"/>
                </a:moveTo>
                <a:lnTo>
                  <a:pt x="38" y="308"/>
                </a:lnTo>
                <a:lnTo>
                  <a:pt x="41" y="324"/>
                </a:lnTo>
                <a:lnTo>
                  <a:pt x="42" y="337"/>
                </a:lnTo>
                <a:lnTo>
                  <a:pt x="46" y="347"/>
                </a:lnTo>
                <a:lnTo>
                  <a:pt x="53" y="356"/>
                </a:lnTo>
                <a:lnTo>
                  <a:pt x="62" y="362"/>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90" name="Freeform 128"/>
          <p:cNvSpPr>
            <a:spLocks/>
          </p:cNvSpPr>
          <p:nvPr/>
        </p:nvSpPr>
        <p:spPr bwMode="auto">
          <a:xfrm>
            <a:off x="5087938" y="5391150"/>
            <a:ext cx="268287" cy="841375"/>
          </a:xfrm>
          <a:custGeom>
            <a:avLst/>
            <a:gdLst>
              <a:gd name="T0" fmla="*/ 0 w 169"/>
              <a:gd name="T1" fmla="*/ 2147483647 h 709"/>
              <a:gd name="T2" fmla="*/ 2147483647 w 169"/>
              <a:gd name="T3" fmla="*/ 2147483647 h 709"/>
              <a:gd name="T4" fmla="*/ 2147483647 w 169"/>
              <a:gd name="T5" fmla="*/ 2147483647 h 709"/>
              <a:gd name="T6" fmla="*/ 2147483647 w 169"/>
              <a:gd name="T7" fmla="*/ 2147483647 h 709"/>
              <a:gd name="T8" fmla="*/ 2147483647 w 169"/>
              <a:gd name="T9" fmla="*/ 2147483647 h 709"/>
              <a:gd name="T10" fmla="*/ 2147483647 w 169"/>
              <a:gd name="T11" fmla="*/ 2147483647 h 709"/>
              <a:gd name="T12" fmla="*/ 2147483647 w 169"/>
              <a:gd name="T13" fmla="*/ 2147483647 h 709"/>
              <a:gd name="T14" fmla="*/ 2147483647 w 169"/>
              <a:gd name="T15" fmla="*/ 2147483647 h 709"/>
              <a:gd name="T16" fmla="*/ 2147483647 w 169"/>
              <a:gd name="T17" fmla="*/ 2147483647 h 709"/>
              <a:gd name="T18" fmla="*/ 2147483647 w 169"/>
              <a:gd name="T19" fmla="*/ 0 h 709"/>
              <a:gd name="T20" fmla="*/ 2147483647 w 169"/>
              <a:gd name="T21" fmla="*/ 2147483647 h 709"/>
              <a:gd name="T22" fmla="*/ 2147483647 w 169"/>
              <a:gd name="T23" fmla="*/ 2147483647 h 709"/>
              <a:gd name="T24" fmla="*/ 2147483647 w 169"/>
              <a:gd name="T25" fmla="*/ 2147483647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9"/>
              <a:gd name="T40" fmla="*/ 0 h 709"/>
              <a:gd name="T41" fmla="*/ 169 w 169"/>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9" h="709">
                <a:moveTo>
                  <a:pt x="0" y="708"/>
                </a:moveTo>
                <a:lnTo>
                  <a:pt x="14" y="704"/>
                </a:lnTo>
                <a:lnTo>
                  <a:pt x="24" y="692"/>
                </a:lnTo>
                <a:lnTo>
                  <a:pt x="27" y="675"/>
                </a:lnTo>
                <a:lnTo>
                  <a:pt x="31" y="649"/>
                </a:lnTo>
                <a:lnTo>
                  <a:pt x="84" y="57"/>
                </a:lnTo>
                <a:lnTo>
                  <a:pt x="89" y="24"/>
                </a:lnTo>
                <a:lnTo>
                  <a:pt x="94" y="14"/>
                </a:lnTo>
                <a:lnTo>
                  <a:pt x="104" y="4"/>
                </a:lnTo>
                <a:lnTo>
                  <a:pt x="113" y="0"/>
                </a:lnTo>
                <a:lnTo>
                  <a:pt x="125" y="8"/>
                </a:lnTo>
                <a:lnTo>
                  <a:pt x="132" y="24"/>
                </a:lnTo>
                <a:lnTo>
                  <a:pt x="168" y="328"/>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55391" name="Group 129"/>
          <p:cNvGrpSpPr>
            <a:grpSpLocks/>
          </p:cNvGrpSpPr>
          <p:nvPr/>
        </p:nvGrpSpPr>
        <p:grpSpPr bwMode="auto">
          <a:xfrm>
            <a:off x="5356225" y="5380038"/>
            <a:ext cx="746125" cy="846137"/>
            <a:chOff x="3365" y="3256"/>
            <a:chExt cx="470" cy="713"/>
          </a:xfrm>
        </p:grpSpPr>
        <p:grpSp>
          <p:nvGrpSpPr>
            <p:cNvPr id="55425" name="Group 130"/>
            <p:cNvGrpSpPr>
              <a:grpSpLocks/>
            </p:cNvGrpSpPr>
            <p:nvPr/>
          </p:nvGrpSpPr>
          <p:grpSpPr bwMode="auto">
            <a:xfrm>
              <a:off x="3365" y="3256"/>
              <a:ext cx="233" cy="713"/>
              <a:chOff x="3365" y="3256"/>
              <a:chExt cx="233" cy="713"/>
            </a:xfrm>
          </p:grpSpPr>
          <p:sp>
            <p:nvSpPr>
              <p:cNvPr id="55429" name="Freeform 131"/>
              <p:cNvSpPr>
                <a:spLocks/>
              </p:cNvSpPr>
              <p:nvPr/>
            </p:nvSpPr>
            <p:spPr bwMode="auto">
              <a:xfrm>
                <a:off x="3365" y="3606"/>
                <a:ext cx="66" cy="363"/>
              </a:xfrm>
              <a:custGeom>
                <a:avLst/>
                <a:gdLst>
                  <a:gd name="T0" fmla="*/ 0 w 66"/>
                  <a:gd name="T1" fmla="*/ 0 h 363"/>
                  <a:gd name="T2" fmla="*/ 40 w 66"/>
                  <a:gd name="T3" fmla="*/ 308 h 363"/>
                  <a:gd name="T4" fmla="*/ 43 w 66"/>
                  <a:gd name="T5" fmla="*/ 324 h 363"/>
                  <a:gd name="T6" fmla="*/ 44 w 66"/>
                  <a:gd name="T7" fmla="*/ 337 h 363"/>
                  <a:gd name="T8" fmla="*/ 48 w 66"/>
                  <a:gd name="T9" fmla="*/ 347 h 363"/>
                  <a:gd name="T10" fmla="*/ 56 w 66"/>
                  <a:gd name="T11" fmla="*/ 356 h 363"/>
                  <a:gd name="T12" fmla="*/ 65 w 66"/>
                  <a:gd name="T13" fmla="*/ 362 h 363"/>
                  <a:gd name="T14" fmla="*/ 0 60000 65536"/>
                  <a:gd name="T15" fmla="*/ 0 60000 65536"/>
                  <a:gd name="T16" fmla="*/ 0 60000 65536"/>
                  <a:gd name="T17" fmla="*/ 0 60000 65536"/>
                  <a:gd name="T18" fmla="*/ 0 60000 65536"/>
                  <a:gd name="T19" fmla="*/ 0 60000 65536"/>
                  <a:gd name="T20" fmla="*/ 0 60000 65536"/>
                  <a:gd name="T21" fmla="*/ 0 w 66"/>
                  <a:gd name="T22" fmla="*/ 0 h 363"/>
                  <a:gd name="T23" fmla="*/ 66 w 66"/>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363">
                    <a:moveTo>
                      <a:pt x="0" y="0"/>
                    </a:moveTo>
                    <a:lnTo>
                      <a:pt x="40" y="308"/>
                    </a:lnTo>
                    <a:lnTo>
                      <a:pt x="43" y="324"/>
                    </a:lnTo>
                    <a:lnTo>
                      <a:pt x="44" y="337"/>
                    </a:lnTo>
                    <a:lnTo>
                      <a:pt x="48" y="347"/>
                    </a:lnTo>
                    <a:lnTo>
                      <a:pt x="56" y="356"/>
                    </a:lnTo>
                    <a:lnTo>
                      <a:pt x="65" y="362"/>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430" name="Freeform 132"/>
              <p:cNvSpPr>
                <a:spLocks/>
              </p:cNvSpPr>
              <p:nvPr/>
            </p:nvSpPr>
            <p:spPr bwMode="auto">
              <a:xfrm>
                <a:off x="3432" y="3256"/>
                <a:ext cx="166" cy="709"/>
              </a:xfrm>
              <a:custGeom>
                <a:avLst/>
                <a:gdLst>
                  <a:gd name="T0" fmla="*/ 0 w 166"/>
                  <a:gd name="T1" fmla="*/ 708 h 709"/>
                  <a:gd name="T2" fmla="*/ 14 w 166"/>
                  <a:gd name="T3" fmla="*/ 704 h 709"/>
                  <a:gd name="T4" fmla="*/ 24 w 166"/>
                  <a:gd name="T5" fmla="*/ 692 h 709"/>
                  <a:gd name="T6" fmla="*/ 27 w 166"/>
                  <a:gd name="T7" fmla="*/ 675 h 709"/>
                  <a:gd name="T8" fmla="*/ 30 w 166"/>
                  <a:gd name="T9" fmla="*/ 649 h 709"/>
                  <a:gd name="T10" fmla="*/ 83 w 166"/>
                  <a:gd name="T11" fmla="*/ 57 h 709"/>
                  <a:gd name="T12" fmla="*/ 88 w 166"/>
                  <a:gd name="T13" fmla="*/ 24 h 709"/>
                  <a:gd name="T14" fmla="*/ 92 w 166"/>
                  <a:gd name="T15" fmla="*/ 14 h 709"/>
                  <a:gd name="T16" fmla="*/ 102 w 166"/>
                  <a:gd name="T17" fmla="*/ 4 h 709"/>
                  <a:gd name="T18" fmla="*/ 111 w 166"/>
                  <a:gd name="T19" fmla="*/ 0 h 709"/>
                  <a:gd name="T20" fmla="*/ 123 w 166"/>
                  <a:gd name="T21" fmla="*/ 8 h 709"/>
                  <a:gd name="T22" fmla="*/ 130 w 166"/>
                  <a:gd name="T23" fmla="*/ 24 h 709"/>
                  <a:gd name="T24" fmla="*/ 165 w 166"/>
                  <a:gd name="T25" fmla="*/ 328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6"/>
                  <a:gd name="T40" fmla="*/ 0 h 709"/>
                  <a:gd name="T41" fmla="*/ 166 w 166"/>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6" h="709">
                    <a:moveTo>
                      <a:pt x="0" y="708"/>
                    </a:moveTo>
                    <a:lnTo>
                      <a:pt x="14" y="704"/>
                    </a:lnTo>
                    <a:lnTo>
                      <a:pt x="24" y="692"/>
                    </a:lnTo>
                    <a:lnTo>
                      <a:pt x="27" y="675"/>
                    </a:lnTo>
                    <a:lnTo>
                      <a:pt x="30" y="649"/>
                    </a:lnTo>
                    <a:lnTo>
                      <a:pt x="83" y="57"/>
                    </a:lnTo>
                    <a:lnTo>
                      <a:pt x="88" y="24"/>
                    </a:lnTo>
                    <a:lnTo>
                      <a:pt x="92" y="14"/>
                    </a:lnTo>
                    <a:lnTo>
                      <a:pt x="102" y="4"/>
                    </a:lnTo>
                    <a:lnTo>
                      <a:pt x="111" y="0"/>
                    </a:lnTo>
                    <a:lnTo>
                      <a:pt x="123" y="8"/>
                    </a:lnTo>
                    <a:lnTo>
                      <a:pt x="130" y="24"/>
                    </a:lnTo>
                    <a:lnTo>
                      <a:pt x="165" y="328"/>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55426" name="Group 133"/>
            <p:cNvGrpSpPr>
              <a:grpSpLocks/>
            </p:cNvGrpSpPr>
            <p:nvPr/>
          </p:nvGrpSpPr>
          <p:grpSpPr bwMode="auto">
            <a:xfrm>
              <a:off x="3600" y="3256"/>
              <a:ext cx="235" cy="713"/>
              <a:chOff x="3600" y="3256"/>
              <a:chExt cx="235" cy="713"/>
            </a:xfrm>
          </p:grpSpPr>
          <p:sp>
            <p:nvSpPr>
              <p:cNvPr id="55427" name="Freeform 134"/>
              <p:cNvSpPr>
                <a:spLocks/>
              </p:cNvSpPr>
              <p:nvPr/>
            </p:nvSpPr>
            <p:spPr bwMode="auto">
              <a:xfrm>
                <a:off x="3600" y="3606"/>
                <a:ext cx="68" cy="363"/>
              </a:xfrm>
              <a:custGeom>
                <a:avLst/>
                <a:gdLst>
                  <a:gd name="T0" fmla="*/ 0 w 68"/>
                  <a:gd name="T1" fmla="*/ 0 h 363"/>
                  <a:gd name="T2" fmla="*/ 41 w 68"/>
                  <a:gd name="T3" fmla="*/ 308 h 363"/>
                  <a:gd name="T4" fmla="*/ 44 w 68"/>
                  <a:gd name="T5" fmla="*/ 324 h 363"/>
                  <a:gd name="T6" fmla="*/ 46 w 68"/>
                  <a:gd name="T7" fmla="*/ 337 h 363"/>
                  <a:gd name="T8" fmla="*/ 49 w 68"/>
                  <a:gd name="T9" fmla="*/ 347 h 363"/>
                  <a:gd name="T10" fmla="*/ 57 w 68"/>
                  <a:gd name="T11" fmla="*/ 356 h 363"/>
                  <a:gd name="T12" fmla="*/ 67 w 68"/>
                  <a:gd name="T13" fmla="*/ 362 h 363"/>
                  <a:gd name="T14" fmla="*/ 0 60000 65536"/>
                  <a:gd name="T15" fmla="*/ 0 60000 65536"/>
                  <a:gd name="T16" fmla="*/ 0 60000 65536"/>
                  <a:gd name="T17" fmla="*/ 0 60000 65536"/>
                  <a:gd name="T18" fmla="*/ 0 60000 65536"/>
                  <a:gd name="T19" fmla="*/ 0 60000 65536"/>
                  <a:gd name="T20" fmla="*/ 0 60000 65536"/>
                  <a:gd name="T21" fmla="*/ 0 w 68"/>
                  <a:gd name="T22" fmla="*/ 0 h 363"/>
                  <a:gd name="T23" fmla="*/ 68 w 68"/>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8" h="363">
                    <a:moveTo>
                      <a:pt x="0" y="0"/>
                    </a:moveTo>
                    <a:lnTo>
                      <a:pt x="41" y="308"/>
                    </a:lnTo>
                    <a:lnTo>
                      <a:pt x="44" y="324"/>
                    </a:lnTo>
                    <a:lnTo>
                      <a:pt x="46" y="337"/>
                    </a:lnTo>
                    <a:lnTo>
                      <a:pt x="49" y="347"/>
                    </a:lnTo>
                    <a:lnTo>
                      <a:pt x="57" y="356"/>
                    </a:lnTo>
                    <a:lnTo>
                      <a:pt x="67" y="362"/>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428" name="Freeform 135"/>
              <p:cNvSpPr>
                <a:spLocks/>
              </p:cNvSpPr>
              <p:nvPr/>
            </p:nvSpPr>
            <p:spPr bwMode="auto">
              <a:xfrm>
                <a:off x="3669" y="3256"/>
                <a:ext cx="166" cy="709"/>
              </a:xfrm>
              <a:custGeom>
                <a:avLst/>
                <a:gdLst>
                  <a:gd name="T0" fmla="*/ 0 w 166"/>
                  <a:gd name="T1" fmla="*/ 708 h 709"/>
                  <a:gd name="T2" fmla="*/ 14 w 166"/>
                  <a:gd name="T3" fmla="*/ 704 h 709"/>
                  <a:gd name="T4" fmla="*/ 24 w 166"/>
                  <a:gd name="T5" fmla="*/ 692 h 709"/>
                  <a:gd name="T6" fmla="*/ 27 w 166"/>
                  <a:gd name="T7" fmla="*/ 675 h 709"/>
                  <a:gd name="T8" fmla="*/ 30 w 166"/>
                  <a:gd name="T9" fmla="*/ 649 h 709"/>
                  <a:gd name="T10" fmla="*/ 83 w 166"/>
                  <a:gd name="T11" fmla="*/ 57 h 709"/>
                  <a:gd name="T12" fmla="*/ 88 w 166"/>
                  <a:gd name="T13" fmla="*/ 24 h 709"/>
                  <a:gd name="T14" fmla="*/ 92 w 166"/>
                  <a:gd name="T15" fmla="*/ 14 h 709"/>
                  <a:gd name="T16" fmla="*/ 102 w 166"/>
                  <a:gd name="T17" fmla="*/ 4 h 709"/>
                  <a:gd name="T18" fmla="*/ 111 w 166"/>
                  <a:gd name="T19" fmla="*/ 0 h 709"/>
                  <a:gd name="T20" fmla="*/ 123 w 166"/>
                  <a:gd name="T21" fmla="*/ 8 h 709"/>
                  <a:gd name="T22" fmla="*/ 130 w 166"/>
                  <a:gd name="T23" fmla="*/ 24 h 709"/>
                  <a:gd name="T24" fmla="*/ 165 w 166"/>
                  <a:gd name="T25" fmla="*/ 328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6"/>
                  <a:gd name="T40" fmla="*/ 0 h 709"/>
                  <a:gd name="T41" fmla="*/ 166 w 166"/>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6" h="709">
                    <a:moveTo>
                      <a:pt x="0" y="708"/>
                    </a:moveTo>
                    <a:lnTo>
                      <a:pt x="14" y="704"/>
                    </a:lnTo>
                    <a:lnTo>
                      <a:pt x="24" y="692"/>
                    </a:lnTo>
                    <a:lnTo>
                      <a:pt x="27" y="675"/>
                    </a:lnTo>
                    <a:lnTo>
                      <a:pt x="30" y="649"/>
                    </a:lnTo>
                    <a:lnTo>
                      <a:pt x="83" y="57"/>
                    </a:lnTo>
                    <a:lnTo>
                      <a:pt x="88" y="24"/>
                    </a:lnTo>
                    <a:lnTo>
                      <a:pt x="92" y="14"/>
                    </a:lnTo>
                    <a:lnTo>
                      <a:pt x="102" y="4"/>
                    </a:lnTo>
                    <a:lnTo>
                      <a:pt x="111" y="0"/>
                    </a:lnTo>
                    <a:lnTo>
                      <a:pt x="123" y="8"/>
                    </a:lnTo>
                    <a:lnTo>
                      <a:pt x="130" y="24"/>
                    </a:lnTo>
                    <a:lnTo>
                      <a:pt x="165" y="328"/>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nvGrpSpPr>
          <p:cNvPr id="55392" name="Group 136"/>
          <p:cNvGrpSpPr>
            <a:grpSpLocks/>
          </p:cNvGrpSpPr>
          <p:nvPr/>
        </p:nvGrpSpPr>
        <p:grpSpPr bwMode="auto">
          <a:xfrm>
            <a:off x="6099175" y="5368925"/>
            <a:ext cx="371475" cy="847725"/>
            <a:chOff x="3833" y="3247"/>
            <a:chExt cx="234" cy="713"/>
          </a:xfrm>
        </p:grpSpPr>
        <p:sp>
          <p:nvSpPr>
            <p:cNvPr id="55423" name="Freeform 137"/>
            <p:cNvSpPr>
              <a:spLocks/>
            </p:cNvSpPr>
            <p:nvPr/>
          </p:nvSpPr>
          <p:spPr bwMode="auto">
            <a:xfrm>
              <a:off x="3833" y="3597"/>
              <a:ext cx="64" cy="363"/>
            </a:xfrm>
            <a:custGeom>
              <a:avLst/>
              <a:gdLst>
                <a:gd name="T0" fmla="*/ 0 w 64"/>
                <a:gd name="T1" fmla="*/ 0 h 363"/>
                <a:gd name="T2" fmla="*/ 39 w 64"/>
                <a:gd name="T3" fmla="*/ 308 h 363"/>
                <a:gd name="T4" fmla="*/ 41 w 64"/>
                <a:gd name="T5" fmla="*/ 324 h 363"/>
                <a:gd name="T6" fmla="*/ 43 w 64"/>
                <a:gd name="T7" fmla="*/ 337 h 363"/>
                <a:gd name="T8" fmla="*/ 46 w 64"/>
                <a:gd name="T9" fmla="*/ 347 h 363"/>
                <a:gd name="T10" fmla="*/ 54 w 64"/>
                <a:gd name="T11" fmla="*/ 356 h 363"/>
                <a:gd name="T12" fmla="*/ 63 w 64"/>
                <a:gd name="T13" fmla="*/ 362 h 363"/>
                <a:gd name="T14" fmla="*/ 0 60000 65536"/>
                <a:gd name="T15" fmla="*/ 0 60000 65536"/>
                <a:gd name="T16" fmla="*/ 0 60000 65536"/>
                <a:gd name="T17" fmla="*/ 0 60000 65536"/>
                <a:gd name="T18" fmla="*/ 0 60000 65536"/>
                <a:gd name="T19" fmla="*/ 0 60000 65536"/>
                <a:gd name="T20" fmla="*/ 0 60000 65536"/>
                <a:gd name="T21" fmla="*/ 0 w 64"/>
                <a:gd name="T22" fmla="*/ 0 h 363"/>
                <a:gd name="T23" fmla="*/ 64 w 64"/>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363">
                  <a:moveTo>
                    <a:pt x="0" y="0"/>
                  </a:moveTo>
                  <a:lnTo>
                    <a:pt x="39" y="308"/>
                  </a:lnTo>
                  <a:lnTo>
                    <a:pt x="41" y="324"/>
                  </a:lnTo>
                  <a:lnTo>
                    <a:pt x="43" y="337"/>
                  </a:lnTo>
                  <a:lnTo>
                    <a:pt x="46" y="347"/>
                  </a:lnTo>
                  <a:lnTo>
                    <a:pt x="54" y="356"/>
                  </a:lnTo>
                  <a:lnTo>
                    <a:pt x="63" y="362"/>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424" name="Freeform 138"/>
            <p:cNvSpPr>
              <a:spLocks/>
            </p:cNvSpPr>
            <p:nvPr/>
          </p:nvSpPr>
          <p:spPr bwMode="auto">
            <a:xfrm>
              <a:off x="3898" y="3247"/>
              <a:ext cx="169" cy="709"/>
            </a:xfrm>
            <a:custGeom>
              <a:avLst/>
              <a:gdLst>
                <a:gd name="T0" fmla="*/ 0 w 169"/>
                <a:gd name="T1" fmla="*/ 708 h 709"/>
                <a:gd name="T2" fmla="*/ 14 w 169"/>
                <a:gd name="T3" fmla="*/ 704 h 709"/>
                <a:gd name="T4" fmla="*/ 24 w 169"/>
                <a:gd name="T5" fmla="*/ 692 h 709"/>
                <a:gd name="T6" fmla="*/ 27 w 169"/>
                <a:gd name="T7" fmla="*/ 675 h 709"/>
                <a:gd name="T8" fmla="*/ 31 w 169"/>
                <a:gd name="T9" fmla="*/ 649 h 709"/>
                <a:gd name="T10" fmla="*/ 84 w 169"/>
                <a:gd name="T11" fmla="*/ 57 h 709"/>
                <a:gd name="T12" fmla="*/ 89 w 169"/>
                <a:gd name="T13" fmla="*/ 24 h 709"/>
                <a:gd name="T14" fmla="*/ 94 w 169"/>
                <a:gd name="T15" fmla="*/ 14 h 709"/>
                <a:gd name="T16" fmla="*/ 104 w 169"/>
                <a:gd name="T17" fmla="*/ 4 h 709"/>
                <a:gd name="T18" fmla="*/ 113 w 169"/>
                <a:gd name="T19" fmla="*/ 0 h 709"/>
                <a:gd name="T20" fmla="*/ 125 w 169"/>
                <a:gd name="T21" fmla="*/ 8 h 709"/>
                <a:gd name="T22" fmla="*/ 132 w 169"/>
                <a:gd name="T23" fmla="*/ 24 h 709"/>
                <a:gd name="T24" fmla="*/ 168 w 169"/>
                <a:gd name="T25" fmla="*/ 328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9"/>
                <a:gd name="T40" fmla="*/ 0 h 709"/>
                <a:gd name="T41" fmla="*/ 169 w 169"/>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9" h="709">
                  <a:moveTo>
                    <a:pt x="0" y="708"/>
                  </a:moveTo>
                  <a:lnTo>
                    <a:pt x="14" y="704"/>
                  </a:lnTo>
                  <a:lnTo>
                    <a:pt x="24" y="692"/>
                  </a:lnTo>
                  <a:lnTo>
                    <a:pt x="27" y="675"/>
                  </a:lnTo>
                  <a:lnTo>
                    <a:pt x="31" y="649"/>
                  </a:lnTo>
                  <a:lnTo>
                    <a:pt x="84" y="57"/>
                  </a:lnTo>
                  <a:lnTo>
                    <a:pt x="89" y="24"/>
                  </a:lnTo>
                  <a:lnTo>
                    <a:pt x="94" y="14"/>
                  </a:lnTo>
                  <a:lnTo>
                    <a:pt x="104" y="4"/>
                  </a:lnTo>
                  <a:lnTo>
                    <a:pt x="113" y="0"/>
                  </a:lnTo>
                  <a:lnTo>
                    <a:pt x="125" y="8"/>
                  </a:lnTo>
                  <a:lnTo>
                    <a:pt x="132" y="24"/>
                  </a:lnTo>
                  <a:lnTo>
                    <a:pt x="168" y="328"/>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5393" name="Freeform 139"/>
          <p:cNvSpPr>
            <a:spLocks/>
          </p:cNvSpPr>
          <p:nvPr/>
        </p:nvSpPr>
        <p:spPr bwMode="auto">
          <a:xfrm>
            <a:off x="6472238" y="5784850"/>
            <a:ext cx="101600" cy="430213"/>
          </a:xfrm>
          <a:custGeom>
            <a:avLst/>
            <a:gdLst>
              <a:gd name="T0" fmla="*/ 0 w 64"/>
              <a:gd name="T1" fmla="*/ 0 h 271"/>
              <a:gd name="T2" fmla="*/ 2147483647 w 64"/>
              <a:gd name="T3" fmla="*/ 2147483647 h 271"/>
              <a:gd name="T4" fmla="*/ 2147483647 w 64"/>
              <a:gd name="T5" fmla="*/ 2147483647 h 271"/>
              <a:gd name="T6" fmla="*/ 2147483647 w 64"/>
              <a:gd name="T7" fmla="*/ 2147483647 h 271"/>
              <a:gd name="T8" fmla="*/ 2147483647 w 64"/>
              <a:gd name="T9" fmla="*/ 2147483647 h 271"/>
              <a:gd name="T10" fmla="*/ 2147483647 w 64"/>
              <a:gd name="T11" fmla="*/ 2147483647 h 271"/>
              <a:gd name="T12" fmla="*/ 0 60000 65536"/>
              <a:gd name="T13" fmla="*/ 0 60000 65536"/>
              <a:gd name="T14" fmla="*/ 0 60000 65536"/>
              <a:gd name="T15" fmla="*/ 0 60000 65536"/>
              <a:gd name="T16" fmla="*/ 0 60000 65536"/>
              <a:gd name="T17" fmla="*/ 0 60000 65536"/>
              <a:gd name="T18" fmla="*/ 0 w 64"/>
              <a:gd name="T19" fmla="*/ 0 h 271"/>
              <a:gd name="T20" fmla="*/ 64 w 64"/>
              <a:gd name="T21" fmla="*/ 271 h 271"/>
            </a:gdLst>
            <a:ahLst/>
            <a:cxnLst>
              <a:cxn ang="T12">
                <a:pos x="T0" y="T1"/>
              </a:cxn>
              <a:cxn ang="T13">
                <a:pos x="T2" y="T3"/>
              </a:cxn>
              <a:cxn ang="T14">
                <a:pos x="T4" y="T5"/>
              </a:cxn>
              <a:cxn ang="T15">
                <a:pos x="T6" y="T7"/>
              </a:cxn>
              <a:cxn ang="T16">
                <a:pos x="T8" y="T9"/>
              </a:cxn>
              <a:cxn ang="T17">
                <a:pos x="T10" y="T11"/>
              </a:cxn>
            </a:cxnLst>
            <a:rect l="T18" t="T19" r="T20" b="T21"/>
            <a:pathLst>
              <a:path w="64" h="271">
                <a:moveTo>
                  <a:pt x="0" y="0"/>
                </a:moveTo>
                <a:lnTo>
                  <a:pt x="40" y="231"/>
                </a:lnTo>
                <a:lnTo>
                  <a:pt x="42" y="243"/>
                </a:lnTo>
                <a:lnTo>
                  <a:pt x="44" y="253"/>
                </a:lnTo>
                <a:lnTo>
                  <a:pt x="55" y="267"/>
                </a:lnTo>
                <a:lnTo>
                  <a:pt x="64" y="271"/>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94" name="Freeform 140"/>
          <p:cNvSpPr>
            <a:spLocks/>
          </p:cNvSpPr>
          <p:nvPr/>
        </p:nvSpPr>
        <p:spPr bwMode="auto">
          <a:xfrm>
            <a:off x="6577013" y="5368925"/>
            <a:ext cx="280987" cy="841375"/>
          </a:xfrm>
          <a:custGeom>
            <a:avLst/>
            <a:gdLst>
              <a:gd name="T0" fmla="*/ 0 w 177"/>
              <a:gd name="T1" fmla="*/ 2147483647 h 530"/>
              <a:gd name="T2" fmla="*/ 2147483647 w 177"/>
              <a:gd name="T3" fmla="*/ 2147483647 h 530"/>
              <a:gd name="T4" fmla="*/ 2147483647 w 177"/>
              <a:gd name="T5" fmla="*/ 2147483647 h 530"/>
              <a:gd name="T6" fmla="*/ 2147483647 w 177"/>
              <a:gd name="T7" fmla="*/ 2147483647 h 530"/>
              <a:gd name="T8" fmla="*/ 2147483647 w 177"/>
              <a:gd name="T9" fmla="*/ 2147483647 h 530"/>
              <a:gd name="T10" fmla="*/ 2147483647 w 177"/>
              <a:gd name="T11" fmla="*/ 2147483647 h 530"/>
              <a:gd name="T12" fmla="*/ 2147483647 w 177"/>
              <a:gd name="T13" fmla="*/ 2147483647 h 530"/>
              <a:gd name="T14" fmla="*/ 2147483647 w 177"/>
              <a:gd name="T15" fmla="*/ 2147483647 h 530"/>
              <a:gd name="T16" fmla="*/ 2147483647 w 177"/>
              <a:gd name="T17" fmla="*/ 2147483647 h 530"/>
              <a:gd name="T18" fmla="*/ 2147483647 w 177"/>
              <a:gd name="T19" fmla="*/ 0 h 530"/>
              <a:gd name="T20" fmla="*/ 2147483647 w 177"/>
              <a:gd name="T21" fmla="*/ 2147483647 h 530"/>
              <a:gd name="T22" fmla="*/ 2147483647 w 177"/>
              <a:gd name="T23" fmla="*/ 2147483647 h 530"/>
              <a:gd name="T24" fmla="*/ 2147483647 w 177"/>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7"/>
              <a:gd name="T40" fmla="*/ 0 h 530"/>
              <a:gd name="T41" fmla="*/ 177 w 177"/>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7" h="530">
                <a:moveTo>
                  <a:pt x="0" y="530"/>
                </a:moveTo>
                <a:lnTo>
                  <a:pt x="14" y="527"/>
                </a:lnTo>
                <a:lnTo>
                  <a:pt x="24" y="518"/>
                </a:lnTo>
                <a:lnTo>
                  <a:pt x="27" y="506"/>
                </a:lnTo>
                <a:lnTo>
                  <a:pt x="31" y="486"/>
                </a:lnTo>
                <a:lnTo>
                  <a:pt x="84" y="43"/>
                </a:lnTo>
                <a:lnTo>
                  <a:pt x="89" y="18"/>
                </a:lnTo>
                <a:lnTo>
                  <a:pt x="94" y="10"/>
                </a:lnTo>
                <a:lnTo>
                  <a:pt x="104" y="3"/>
                </a:lnTo>
                <a:lnTo>
                  <a:pt x="113" y="0"/>
                </a:lnTo>
                <a:lnTo>
                  <a:pt x="125" y="6"/>
                </a:lnTo>
                <a:lnTo>
                  <a:pt x="132" y="18"/>
                </a:lnTo>
                <a:lnTo>
                  <a:pt x="177" y="28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55395" name="Group 141"/>
          <p:cNvGrpSpPr>
            <a:grpSpLocks/>
          </p:cNvGrpSpPr>
          <p:nvPr/>
        </p:nvGrpSpPr>
        <p:grpSpPr bwMode="auto">
          <a:xfrm>
            <a:off x="6867525" y="5372100"/>
            <a:ext cx="755650" cy="847725"/>
            <a:chOff x="4317" y="3250"/>
            <a:chExt cx="476" cy="713"/>
          </a:xfrm>
        </p:grpSpPr>
        <p:grpSp>
          <p:nvGrpSpPr>
            <p:cNvPr id="55417" name="Group 142"/>
            <p:cNvGrpSpPr>
              <a:grpSpLocks/>
            </p:cNvGrpSpPr>
            <p:nvPr/>
          </p:nvGrpSpPr>
          <p:grpSpPr bwMode="auto">
            <a:xfrm>
              <a:off x="4317" y="3250"/>
              <a:ext cx="238" cy="713"/>
              <a:chOff x="4317" y="3250"/>
              <a:chExt cx="238" cy="713"/>
            </a:xfrm>
          </p:grpSpPr>
          <p:sp>
            <p:nvSpPr>
              <p:cNvPr id="55421" name="Freeform 143"/>
              <p:cNvSpPr>
                <a:spLocks/>
              </p:cNvSpPr>
              <p:nvPr/>
            </p:nvSpPr>
            <p:spPr bwMode="auto">
              <a:xfrm>
                <a:off x="4317" y="3250"/>
                <a:ext cx="65" cy="363"/>
              </a:xfrm>
              <a:custGeom>
                <a:avLst/>
                <a:gdLst>
                  <a:gd name="T0" fmla="*/ 0 w 65"/>
                  <a:gd name="T1" fmla="*/ 362 h 363"/>
                  <a:gd name="T2" fmla="*/ 40 w 65"/>
                  <a:gd name="T3" fmla="*/ 54 h 363"/>
                  <a:gd name="T4" fmla="*/ 42 w 65"/>
                  <a:gd name="T5" fmla="*/ 38 h 363"/>
                  <a:gd name="T6" fmla="*/ 44 w 65"/>
                  <a:gd name="T7" fmla="*/ 25 h 363"/>
                  <a:gd name="T8" fmla="*/ 47 w 65"/>
                  <a:gd name="T9" fmla="*/ 15 h 363"/>
                  <a:gd name="T10" fmla="*/ 55 w 65"/>
                  <a:gd name="T11" fmla="*/ 6 h 363"/>
                  <a:gd name="T12" fmla="*/ 64 w 65"/>
                  <a:gd name="T13" fmla="*/ 0 h 363"/>
                  <a:gd name="T14" fmla="*/ 0 60000 65536"/>
                  <a:gd name="T15" fmla="*/ 0 60000 65536"/>
                  <a:gd name="T16" fmla="*/ 0 60000 65536"/>
                  <a:gd name="T17" fmla="*/ 0 60000 65536"/>
                  <a:gd name="T18" fmla="*/ 0 60000 65536"/>
                  <a:gd name="T19" fmla="*/ 0 60000 65536"/>
                  <a:gd name="T20" fmla="*/ 0 60000 65536"/>
                  <a:gd name="T21" fmla="*/ 0 w 65"/>
                  <a:gd name="T22" fmla="*/ 0 h 363"/>
                  <a:gd name="T23" fmla="*/ 65 w 65"/>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 h="363">
                    <a:moveTo>
                      <a:pt x="0" y="362"/>
                    </a:moveTo>
                    <a:lnTo>
                      <a:pt x="40" y="54"/>
                    </a:lnTo>
                    <a:lnTo>
                      <a:pt x="42" y="38"/>
                    </a:lnTo>
                    <a:lnTo>
                      <a:pt x="44" y="25"/>
                    </a:lnTo>
                    <a:lnTo>
                      <a:pt x="47" y="15"/>
                    </a:lnTo>
                    <a:lnTo>
                      <a:pt x="55" y="6"/>
                    </a:lnTo>
                    <a:lnTo>
                      <a:pt x="64"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422" name="Freeform 144"/>
              <p:cNvSpPr>
                <a:spLocks/>
              </p:cNvSpPr>
              <p:nvPr/>
            </p:nvSpPr>
            <p:spPr bwMode="auto">
              <a:xfrm>
                <a:off x="4383" y="3254"/>
                <a:ext cx="172" cy="709"/>
              </a:xfrm>
              <a:custGeom>
                <a:avLst/>
                <a:gdLst>
                  <a:gd name="T0" fmla="*/ 0 w 172"/>
                  <a:gd name="T1" fmla="*/ 0 h 709"/>
                  <a:gd name="T2" fmla="*/ 14 w 172"/>
                  <a:gd name="T3" fmla="*/ 4 h 709"/>
                  <a:gd name="T4" fmla="*/ 24 w 172"/>
                  <a:gd name="T5" fmla="*/ 16 h 709"/>
                  <a:gd name="T6" fmla="*/ 28 w 172"/>
                  <a:gd name="T7" fmla="*/ 33 h 709"/>
                  <a:gd name="T8" fmla="*/ 31 w 172"/>
                  <a:gd name="T9" fmla="*/ 59 h 709"/>
                  <a:gd name="T10" fmla="*/ 86 w 172"/>
                  <a:gd name="T11" fmla="*/ 651 h 709"/>
                  <a:gd name="T12" fmla="*/ 91 w 172"/>
                  <a:gd name="T13" fmla="*/ 684 h 709"/>
                  <a:gd name="T14" fmla="*/ 95 w 172"/>
                  <a:gd name="T15" fmla="*/ 694 h 709"/>
                  <a:gd name="T16" fmla="*/ 106 w 172"/>
                  <a:gd name="T17" fmla="*/ 704 h 709"/>
                  <a:gd name="T18" fmla="*/ 115 w 172"/>
                  <a:gd name="T19" fmla="*/ 708 h 709"/>
                  <a:gd name="T20" fmla="*/ 127 w 172"/>
                  <a:gd name="T21" fmla="*/ 700 h 709"/>
                  <a:gd name="T22" fmla="*/ 135 w 172"/>
                  <a:gd name="T23" fmla="*/ 684 h 709"/>
                  <a:gd name="T24" fmla="*/ 171 w 172"/>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2"/>
                  <a:gd name="T40" fmla="*/ 0 h 709"/>
                  <a:gd name="T41" fmla="*/ 172 w 172"/>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2" h="709">
                    <a:moveTo>
                      <a:pt x="0" y="0"/>
                    </a:moveTo>
                    <a:lnTo>
                      <a:pt x="14" y="4"/>
                    </a:lnTo>
                    <a:lnTo>
                      <a:pt x="24" y="16"/>
                    </a:lnTo>
                    <a:lnTo>
                      <a:pt x="28" y="33"/>
                    </a:lnTo>
                    <a:lnTo>
                      <a:pt x="31" y="59"/>
                    </a:lnTo>
                    <a:lnTo>
                      <a:pt x="86" y="651"/>
                    </a:lnTo>
                    <a:lnTo>
                      <a:pt x="91" y="684"/>
                    </a:lnTo>
                    <a:lnTo>
                      <a:pt x="95" y="694"/>
                    </a:lnTo>
                    <a:lnTo>
                      <a:pt x="106" y="704"/>
                    </a:lnTo>
                    <a:lnTo>
                      <a:pt x="115" y="708"/>
                    </a:lnTo>
                    <a:lnTo>
                      <a:pt x="127" y="700"/>
                    </a:lnTo>
                    <a:lnTo>
                      <a:pt x="135" y="684"/>
                    </a:lnTo>
                    <a:lnTo>
                      <a:pt x="171" y="38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55418" name="Group 145"/>
            <p:cNvGrpSpPr>
              <a:grpSpLocks/>
            </p:cNvGrpSpPr>
            <p:nvPr/>
          </p:nvGrpSpPr>
          <p:grpSpPr bwMode="auto">
            <a:xfrm>
              <a:off x="4557" y="3250"/>
              <a:ext cx="236" cy="713"/>
              <a:chOff x="4557" y="3250"/>
              <a:chExt cx="236" cy="713"/>
            </a:xfrm>
          </p:grpSpPr>
          <p:sp>
            <p:nvSpPr>
              <p:cNvPr id="55419" name="Freeform 146"/>
              <p:cNvSpPr>
                <a:spLocks/>
              </p:cNvSpPr>
              <p:nvPr/>
            </p:nvSpPr>
            <p:spPr bwMode="auto">
              <a:xfrm>
                <a:off x="4557" y="3250"/>
                <a:ext cx="64" cy="363"/>
              </a:xfrm>
              <a:custGeom>
                <a:avLst/>
                <a:gdLst>
                  <a:gd name="T0" fmla="*/ 0 w 64"/>
                  <a:gd name="T1" fmla="*/ 362 h 363"/>
                  <a:gd name="T2" fmla="*/ 39 w 64"/>
                  <a:gd name="T3" fmla="*/ 54 h 363"/>
                  <a:gd name="T4" fmla="*/ 41 w 64"/>
                  <a:gd name="T5" fmla="*/ 38 h 363"/>
                  <a:gd name="T6" fmla="*/ 43 w 64"/>
                  <a:gd name="T7" fmla="*/ 25 h 363"/>
                  <a:gd name="T8" fmla="*/ 46 w 64"/>
                  <a:gd name="T9" fmla="*/ 15 h 363"/>
                  <a:gd name="T10" fmla="*/ 54 w 64"/>
                  <a:gd name="T11" fmla="*/ 6 h 363"/>
                  <a:gd name="T12" fmla="*/ 63 w 64"/>
                  <a:gd name="T13" fmla="*/ 0 h 363"/>
                  <a:gd name="T14" fmla="*/ 0 60000 65536"/>
                  <a:gd name="T15" fmla="*/ 0 60000 65536"/>
                  <a:gd name="T16" fmla="*/ 0 60000 65536"/>
                  <a:gd name="T17" fmla="*/ 0 60000 65536"/>
                  <a:gd name="T18" fmla="*/ 0 60000 65536"/>
                  <a:gd name="T19" fmla="*/ 0 60000 65536"/>
                  <a:gd name="T20" fmla="*/ 0 60000 65536"/>
                  <a:gd name="T21" fmla="*/ 0 w 64"/>
                  <a:gd name="T22" fmla="*/ 0 h 363"/>
                  <a:gd name="T23" fmla="*/ 64 w 64"/>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363">
                    <a:moveTo>
                      <a:pt x="0" y="362"/>
                    </a:moveTo>
                    <a:lnTo>
                      <a:pt x="39" y="54"/>
                    </a:lnTo>
                    <a:lnTo>
                      <a:pt x="41" y="38"/>
                    </a:lnTo>
                    <a:lnTo>
                      <a:pt x="43" y="25"/>
                    </a:lnTo>
                    <a:lnTo>
                      <a:pt x="46" y="15"/>
                    </a:lnTo>
                    <a:lnTo>
                      <a:pt x="54" y="6"/>
                    </a:lnTo>
                    <a:lnTo>
                      <a:pt x="63"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420" name="Freeform 147"/>
              <p:cNvSpPr>
                <a:spLocks/>
              </p:cNvSpPr>
              <p:nvPr/>
            </p:nvSpPr>
            <p:spPr bwMode="auto">
              <a:xfrm>
                <a:off x="4622" y="3254"/>
                <a:ext cx="171" cy="709"/>
              </a:xfrm>
              <a:custGeom>
                <a:avLst/>
                <a:gdLst>
                  <a:gd name="T0" fmla="*/ 0 w 171"/>
                  <a:gd name="T1" fmla="*/ 0 h 709"/>
                  <a:gd name="T2" fmla="*/ 14 w 171"/>
                  <a:gd name="T3" fmla="*/ 4 h 709"/>
                  <a:gd name="T4" fmla="*/ 24 w 171"/>
                  <a:gd name="T5" fmla="*/ 16 h 709"/>
                  <a:gd name="T6" fmla="*/ 28 w 171"/>
                  <a:gd name="T7" fmla="*/ 33 h 709"/>
                  <a:gd name="T8" fmla="*/ 31 w 171"/>
                  <a:gd name="T9" fmla="*/ 59 h 709"/>
                  <a:gd name="T10" fmla="*/ 85 w 171"/>
                  <a:gd name="T11" fmla="*/ 651 h 709"/>
                  <a:gd name="T12" fmla="*/ 90 w 171"/>
                  <a:gd name="T13" fmla="*/ 684 h 709"/>
                  <a:gd name="T14" fmla="*/ 95 w 171"/>
                  <a:gd name="T15" fmla="*/ 694 h 709"/>
                  <a:gd name="T16" fmla="*/ 106 w 171"/>
                  <a:gd name="T17" fmla="*/ 704 h 709"/>
                  <a:gd name="T18" fmla="*/ 115 w 171"/>
                  <a:gd name="T19" fmla="*/ 708 h 709"/>
                  <a:gd name="T20" fmla="*/ 126 w 171"/>
                  <a:gd name="T21" fmla="*/ 700 h 709"/>
                  <a:gd name="T22" fmla="*/ 134 w 171"/>
                  <a:gd name="T23" fmla="*/ 684 h 709"/>
                  <a:gd name="T24" fmla="*/ 170 w 171"/>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1"/>
                  <a:gd name="T40" fmla="*/ 0 h 709"/>
                  <a:gd name="T41" fmla="*/ 171 w 171"/>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1" h="709">
                    <a:moveTo>
                      <a:pt x="0" y="0"/>
                    </a:moveTo>
                    <a:lnTo>
                      <a:pt x="14" y="4"/>
                    </a:lnTo>
                    <a:lnTo>
                      <a:pt x="24" y="16"/>
                    </a:lnTo>
                    <a:lnTo>
                      <a:pt x="28" y="33"/>
                    </a:lnTo>
                    <a:lnTo>
                      <a:pt x="31" y="59"/>
                    </a:lnTo>
                    <a:lnTo>
                      <a:pt x="85" y="651"/>
                    </a:lnTo>
                    <a:lnTo>
                      <a:pt x="90" y="684"/>
                    </a:lnTo>
                    <a:lnTo>
                      <a:pt x="95" y="694"/>
                    </a:lnTo>
                    <a:lnTo>
                      <a:pt x="106" y="704"/>
                    </a:lnTo>
                    <a:lnTo>
                      <a:pt x="115" y="708"/>
                    </a:lnTo>
                    <a:lnTo>
                      <a:pt x="126" y="700"/>
                    </a:lnTo>
                    <a:lnTo>
                      <a:pt x="134" y="684"/>
                    </a:lnTo>
                    <a:lnTo>
                      <a:pt x="170" y="38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55396" name="Freeform 148"/>
          <p:cNvSpPr>
            <a:spLocks/>
          </p:cNvSpPr>
          <p:nvPr/>
        </p:nvSpPr>
        <p:spPr bwMode="auto">
          <a:xfrm>
            <a:off x="7615238" y="5365750"/>
            <a:ext cx="112712" cy="490538"/>
          </a:xfrm>
          <a:custGeom>
            <a:avLst/>
            <a:gdLst>
              <a:gd name="T0" fmla="*/ 0 w 71"/>
              <a:gd name="T1" fmla="*/ 2147483647 h 309"/>
              <a:gd name="T2" fmla="*/ 2147483647 w 71"/>
              <a:gd name="T3" fmla="*/ 2147483647 h 309"/>
              <a:gd name="T4" fmla="*/ 2147483647 w 71"/>
              <a:gd name="T5" fmla="*/ 2147483647 h 309"/>
              <a:gd name="T6" fmla="*/ 2147483647 w 71"/>
              <a:gd name="T7" fmla="*/ 2147483647 h 309"/>
              <a:gd name="T8" fmla="*/ 2147483647 w 71"/>
              <a:gd name="T9" fmla="*/ 2147483647 h 309"/>
              <a:gd name="T10" fmla="*/ 2147483647 w 71"/>
              <a:gd name="T11" fmla="*/ 2147483647 h 309"/>
              <a:gd name="T12" fmla="*/ 2147483647 w 71"/>
              <a:gd name="T13" fmla="*/ 0 h 309"/>
              <a:gd name="T14" fmla="*/ 0 60000 65536"/>
              <a:gd name="T15" fmla="*/ 0 60000 65536"/>
              <a:gd name="T16" fmla="*/ 0 60000 65536"/>
              <a:gd name="T17" fmla="*/ 0 60000 65536"/>
              <a:gd name="T18" fmla="*/ 0 60000 65536"/>
              <a:gd name="T19" fmla="*/ 0 60000 65536"/>
              <a:gd name="T20" fmla="*/ 0 60000 65536"/>
              <a:gd name="T21" fmla="*/ 0 w 71"/>
              <a:gd name="T22" fmla="*/ 0 h 309"/>
              <a:gd name="T23" fmla="*/ 71 w 71"/>
              <a:gd name="T24" fmla="*/ 309 h 30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1" h="309">
                <a:moveTo>
                  <a:pt x="0" y="309"/>
                </a:moveTo>
                <a:lnTo>
                  <a:pt x="46" y="40"/>
                </a:lnTo>
                <a:lnTo>
                  <a:pt x="48" y="28"/>
                </a:lnTo>
                <a:lnTo>
                  <a:pt x="50" y="19"/>
                </a:lnTo>
                <a:lnTo>
                  <a:pt x="54" y="11"/>
                </a:lnTo>
                <a:lnTo>
                  <a:pt x="61" y="4"/>
                </a:lnTo>
                <a:lnTo>
                  <a:pt x="71"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97" name="Freeform 149"/>
          <p:cNvSpPr>
            <a:spLocks/>
          </p:cNvSpPr>
          <p:nvPr/>
        </p:nvSpPr>
        <p:spPr bwMode="auto">
          <a:xfrm>
            <a:off x="7731125" y="5370513"/>
            <a:ext cx="269875" cy="841375"/>
          </a:xfrm>
          <a:custGeom>
            <a:avLst/>
            <a:gdLst>
              <a:gd name="T0" fmla="*/ 0 w 170"/>
              <a:gd name="T1" fmla="*/ 0 h 530"/>
              <a:gd name="T2" fmla="*/ 2147483647 w 170"/>
              <a:gd name="T3" fmla="*/ 2147483647 h 530"/>
              <a:gd name="T4" fmla="*/ 2147483647 w 170"/>
              <a:gd name="T5" fmla="*/ 2147483647 h 530"/>
              <a:gd name="T6" fmla="*/ 2147483647 w 170"/>
              <a:gd name="T7" fmla="*/ 2147483647 h 530"/>
              <a:gd name="T8" fmla="*/ 2147483647 w 170"/>
              <a:gd name="T9" fmla="*/ 2147483647 h 530"/>
              <a:gd name="T10" fmla="*/ 2147483647 w 170"/>
              <a:gd name="T11" fmla="*/ 2147483647 h 530"/>
              <a:gd name="T12" fmla="*/ 2147483647 w 170"/>
              <a:gd name="T13" fmla="*/ 2147483647 h 530"/>
              <a:gd name="T14" fmla="*/ 2147483647 w 170"/>
              <a:gd name="T15" fmla="*/ 2147483647 h 530"/>
              <a:gd name="T16" fmla="*/ 2147483647 w 170"/>
              <a:gd name="T17" fmla="*/ 2147483647 h 530"/>
              <a:gd name="T18" fmla="*/ 2147483647 w 170"/>
              <a:gd name="T19" fmla="*/ 2147483647 h 530"/>
              <a:gd name="T20" fmla="*/ 2147483647 w 170"/>
              <a:gd name="T21" fmla="*/ 2147483647 h 530"/>
              <a:gd name="T22" fmla="*/ 2147483647 w 170"/>
              <a:gd name="T23" fmla="*/ 2147483647 h 530"/>
              <a:gd name="T24" fmla="*/ 2147483647 w 170"/>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0"/>
              <a:gd name="T40" fmla="*/ 0 h 530"/>
              <a:gd name="T41" fmla="*/ 170 w 170"/>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0" h="530">
                <a:moveTo>
                  <a:pt x="0" y="0"/>
                </a:moveTo>
                <a:lnTo>
                  <a:pt x="14" y="3"/>
                </a:lnTo>
                <a:lnTo>
                  <a:pt x="24" y="12"/>
                </a:lnTo>
                <a:lnTo>
                  <a:pt x="27" y="25"/>
                </a:lnTo>
                <a:lnTo>
                  <a:pt x="30" y="44"/>
                </a:lnTo>
                <a:lnTo>
                  <a:pt x="84" y="488"/>
                </a:lnTo>
                <a:lnTo>
                  <a:pt x="89" y="512"/>
                </a:lnTo>
                <a:lnTo>
                  <a:pt x="93" y="520"/>
                </a:lnTo>
                <a:lnTo>
                  <a:pt x="104" y="527"/>
                </a:lnTo>
                <a:lnTo>
                  <a:pt x="113" y="530"/>
                </a:lnTo>
                <a:lnTo>
                  <a:pt x="124" y="524"/>
                </a:lnTo>
                <a:lnTo>
                  <a:pt x="132" y="512"/>
                </a:lnTo>
                <a:lnTo>
                  <a:pt x="170" y="267"/>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55398" name="Group 150"/>
          <p:cNvGrpSpPr>
            <a:grpSpLocks/>
          </p:cNvGrpSpPr>
          <p:nvPr/>
        </p:nvGrpSpPr>
        <p:grpSpPr bwMode="auto">
          <a:xfrm>
            <a:off x="8001000" y="5365750"/>
            <a:ext cx="377825" cy="847725"/>
            <a:chOff x="5031" y="3244"/>
            <a:chExt cx="238" cy="713"/>
          </a:xfrm>
        </p:grpSpPr>
        <p:sp>
          <p:nvSpPr>
            <p:cNvPr id="55415" name="Freeform 151"/>
            <p:cNvSpPr>
              <a:spLocks/>
            </p:cNvSpPr>
            <p:nvPr/>
          </p:nvSpPr>
          <p:spPr bwMode="auto">
            <a:xfrm>
              <a:off x="5031" y="3244"/>
              <a:ext cx="69" cy="363"/>
            </a:xfrm>
            <a:custGeom>
              <a:avLst/>
              <a:gdLst>
                <a:gd name="T0" fmla="*/ 0 w 69"/>
                <a:gd name="T1" fmla="*/ 362 h 363"/>
                <a:gd name="T2" fmla="*/ 42 w 69"/>
                <a:gd name="T3" fmla="*/ 54 h 363"/>
                <a:gd name="T4" fmla="*/ 45 w 69"/>
                <a:gd name="T5" fmla="*/ 38 h 363"/>
                <a:gd name="T6" fmla="*/ 47 w 69"/>
                <a:gd name="T7" fmla="*/ 25 h 363"/>
                <a:gd name="T8" fmla="*/ 50 w 69"/>
                <a:gd name="T9" fmla="*/ 15 h 363"/>
                <a:gd name="T10" fmla="*/ 58 w 69"/>
                <a:gd name="T11" fmla="*/ 6 h 363"/>
                <a:gd name="T12" fmla="*/ 68 w 69"/>
                <a:gd name="T13" fmla="*/ 0 h 363"/>
                <a:gd name="T14" fmla="*/ 0 60000 65536"/>
                <a:gd name="T15" fmla="*/ 0 60000 65536"/>
                <a:gd name="T16" fmla="*/ 0 60000 65536"/>
                <a:gd name="T17" fmla="*/ 0 60000 65536"/>
                <a:gd name="T18" fmla="*/ 0 60000 65536"/>
                <a:gd name="T19" fmla="*/ 0 60000 65536"/>
                <a:gd name="T20" fmla="*/ 0 60000 65536"/>
                <a:gd name="T21" fmla="*/ 0 w 69"/>
                <a:gd name="T22" fmla="*/ 0 h 363"/>
                <a:gd name="T23" fmla="*/ 69 w 69"/>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9" h="363">
                  <a:moveTo>
                    <a:pt x="0" y="362"/>
                  </a:moveTo>
                  <a:lnTo>
                    <a:pt x="42" y="54"/>
                  </a:lnTo>
                  <a:lnTo>
                    <a:pt x="45" y="38"/>
                  </a:lnTo>
                  <a:lnTo>
                    <a:pt x="47" y="25"/>
                  </a:lnTo>
                  <a:lnTo>
                    <a:pt x="50" y="15"/>
                  </a:lnTo>
                  <a:lnTo>
                    <a:pt x="58" y="6"/>
                  </a:lnTo>
                  <a:lnTo>
                    <a:pt x="68"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416" name="Freeform 152"/>
            <p:cNvSpPr>
              <a:spLocks/>
            </p:cNvSpPr>
            <p:nvPr/>
          </p:nvSpPr>
          <p:spPr bwMode="auto">
            <a:xfrm>
              <a:off x="5101" y="3248"/>
              <a:ext cx="168" cy="709"/>
            </a:xfrm>
            <a:custGeom>
              <a:avLst/>
              <a:gdLst>
                <a:gd name="T0" fmla="*/ 0 w 168"/>
                <a:gd name="T1" fmla="*/ 0 h 709"/>
                <a:gd name="T2" fmla="*/ 14 w 168"/>
                <a:gd name="T3" fmla="*/ 4 h 709"/>
                <a:gd name="T4" fmla="*/ 24 w 168"/>
                <a:gd name="T5" fmla="*/ 16 h 709"/>
                <a:gd name="T6" fmla="*/ 27 w 168"/>
                <a:gd name="T7" fmla="*/ 33 h 709"/>
                <a:gd name="T8" fmla="*/ 30 w 168"/>
                <a:gd name="T9" fmla="*/ 59 h 709"/>
                <a:gd name="T10" fmla="*/ 84 w 168"/>
                <a:gd name="T11" fmla="*/ 651 h 709"/>
                <a:gd name="T12" fmla="*/ 89 w 168"/>
                <a:gd name="T13" fmla="*/ 684 h 709"/>
                <a:gd name="T14" fmla="*/ 93 w 168"/>
                <a:gd name="T15" fmla="*/ 694 h 709"/>
                <a:gd name="T16" fmla="*/ 104 w 168"/>
                <a:gd name="T17" fmla="*/ 704 h 709"/>
                <a:gd name="T18" fmla="*/ 113 w 168"/>
                <a:gd name="T19" fmla="*/ 708 h 709"/>
                <a:gd name="T20" fmla="*/ 124 w 168"/>
                <a:gd name="T21" fmla="*/ 700 h 709"/>
                <a:gd name="T22" fmla="*/ 132 w 168"/>
                <a:gd name="T23" fmla="*/ 684 h 709"/>
                <a:gd name="T24" fmla="*/ 167 w 168"/>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8"/>
                <a:gd name="T40" fmla="*/ 0 h 709"/>
                <a:gd name="T41" fmla="*/ 168 w 168"/>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8" h="709">
                  <a:moveTo>
                    <a:pt x="0" y="0"/>
                  </a:moveTo>
                  <a:lnTo>
                    <a:pt x="14" y="4"/>
                  </a:lnTo>
                  <a:lnTo>
                    <a:pt x="24" y="16"/>
                  </a:lnTo>
                  <a:lnTo>
                    <a:pt x="27" y="33"/>
                  </a:lnTo>
                  <a:lnTo>
                    <a:pt x="30" y="59"/>
                  </a:lnTo>
                  <a:lnTo>
                    <a:pt x="84" y="651"/>
                  </a:lnTo>
                  <a:lnTo>
                    <a:pt x="89" y="684"/>
                  </a:lnTo>
                  <a:lnTo>
                    <a:pt x="93" y="694"/>
                  </a:lnTo>
                  <a:lnTo>
                    <a:pt x="104" y="704"/>
                  </a:lnTo>
                  <a:lnTo>
                    <a:pt x="113" y="708"/>
                  </a:lnTo>
                  <a:lnTo>
                    <a:pt x="124" y="700"/>
                  </a:lnTo>
                  <a:lnTo>
                    <a:pt x="132" y="684"/>
                  </a:lnTo>
                  <a:lnTo>
                    <a:pt x="167" y="38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5399" name="Rectangle 153"/>
          <p:cNvSpPr>
            <a:spLocks noChangeArrowheads="1"/>
          </p:cNvSpPr>
          <p:nvPr/>
        </p:nvSpPr>
        <p:spPr bwMode="auto">
          <a:xfrm>
            <a:off x="34925" y="2333625"/>
            <a:ext cx="14001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400">
                <a:solidFill>
                  <a:srgbClr val="333399"/>
                </a:solidFill>
                <a:latin typeface="Times New Roman" pitchFamily="18" charset="0"/>
                <a:ea typeface="黑体" pitchFamily="2" charset="-122"/>
              </a:rPr>
              <a:t>基带信号</a:t>
            </a:r>
          </a:p>
        </p:txBody>
      </p:sp>
      <p:sp>
        <p:nvSpPr>
          <p:cNvPr id="55400" name="Rectangle 154"/>
          <p:cNvSpPr>
            <a:spLocks noChangeArrowheads="1"/>
          </p:cNvSpPr>
          <p:nvPr/>
        </p:nvSpPr>
        <p:spPr bwMode="auto">
          <a:xfrm>
            <a:off x="196850" y="3346450"/>
            <a:ext cx="7905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400">
                <a:solidFill>
                  <a:srgbClr val="333399"/>
                </a:solidFill>
                <a:latin typeface="Times New Roman" pitchFamily="18" charset="0"/>
                <a:ea typeface="黑体" pitchFamily="2" charset="-122"/>
              </a:rPr>
              <a:t>调幅</a:t>
            </a:r>
          </a:p>
        </p:txBody>
      </p:sp>
      <p:sp>
        <p:nvSpPr>
          <p:cNvPr id="55401" name="Rectangle 155"/>
          <p:cNvSpPr>
            <a:spLocks noChangeArrowheads="1"/>
          </p:cNvSpPr>
          <p:nvPr/>
        </p:nvSpPr>
        <p:spPr bwMode="auto">
          <a:xfrm>
            <a:off x="196850" y="4457700"/>
            <a:ext cx="7905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400">
                <a:solidFill>
                  <a:srgbClr val="333399"/>
                </a:solidFill>
                <a:latin typeface="Times New Roman" pitchFamily="18" charset="0"/>
                <a:ea typeface="黑体" pitchFamily="2" charset="-122"/>
              </a:rPr>
              <a:t>调频</a:t>
            </a:r>
          </a:p>
        </p:txBody>
      </p:sp>
      <p:sp>
        <p:nvSpPr>
          <p:cNvPr id="55402" name="Rectangle 156"/>
          <p:cNvSpPr>
            <a:spLocks noChangeArrowheads="1"/>
          </p:cNvSpPr>
          <p:nvPr/>
        </p:nvSpPr>
        <p:spPr bwMode="auto">
          <a:xfrm>
            <a:off x="196850" y="5640388"/>
            <a:ext cx="7905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400">
                <a:solidFill>
                  <a:srgbClr val="333399"/>
                </a:solidFill>
                <a:latin typeface="Times New Roman" pitchFamily="18" charset="0"/>
                <a:ea typeface="黑体" pitchFamily="2" charset="-122"/>
              </a:rPr>
              <a:t>调相</a:t>
            </a:r>
          </a:p>
        </p:txBody>
      </p:sp>
      <p:grpSp>
        <p:nvGrpSpPr>
          <p:cNvPr id="55403" name="Group 157"/>
          <p:cNvGrpSpPr>
            <a:grpSpLocks/>
          </p:cNvGrpSpPr>
          <p:nvPr/>
        </p:nvGrpSpPr>
        <p:grpSpPr bwMode="auto">
          <a:xfrm>
            <a:off x="2298700" y="3074988"/>
            <a:ext cx="755650" cy="844550"/>
            <a:chOff x="1439" y="1316"/>
            <a:chExt cx="476" cy="711"/>
          </a:xfrm>
        </p:grpSpPr>
        <p:grpSp>
          <p:nvGrpSpPr>
            <p:cNvPr id="55404" name="Group 158"/>
            <p:cNvGrpSpPr>
              <a:grpSpLocks/>
            </p:cNvGrpSpPr>
            <p:nvPr/>
          </p:nvGrpSpPr>
          <p:grpSpPr bwMode="auto">
            <a:xfrm>
              <a:off x="1439" y="1316"/>
              <a:ext cx="239" cy="711"/>
              <a:chOff x="1439" y="1316"/>
              <a:chExt cx="239" cy="711"/>
            </a:xfrm>
          </p:grpSpPr>
          <p:sp>
            <p:nvSpPr>
              <p:cNvPr id="55411" name="Freeform 159"/>
              <p:cNvSpPr>
                <a:spLocks/>
              </p:cNvSpPr>
              <p:nvPr/>
            </p:nvSpPr>
            <p:spPr bwMode="auto">
              <a:xfrm>
                <a:off x="1439" y="1317"/>
                <a:ext cx="32" cy="363"/>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 name="T14" fmla="*/ 0 60000 65536"/>
                  <a:gd name="T15" fmla="*/ 0 60000 65536"/>
                  <a:gd name="T16" fmla="*/ 0 60000 65536"/>
                  <a:gd name="T17" fmla="*/ 0 60000 65536"/>
                  <a:gd name="T18" fmla="*/ 0 60000 65536"/>
                  <a:gd name="T19" fmla="*/ 0 60000 65536"/>
                  <a:gd name="T20" fmla="*/ 0 60000 65536"/>
                  <a:gd name="T21" fmla="*/ 0 w 32"/>
                  <a:gd name="T22" fmla="*/ 0 h 363"/>
                  <a:gd name="T23" fmla="*/ 32 w 32"/>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363">
                    <a:moveTo>
                      <a:pt x="0" y="362"/>
                    </a:moveTo>
                    <a:lnTo>
                      <a:pt x="19" y="54"/>
                    </a:lnTo>
                    <a:lnTo>
                      <a:pt x="20" y="38"/>
                    </a:lnTo>
                    <a:lnTo>
                      <a:pt x="21" y="25"/>
                    </a:lnTo>
                    <a:lnTo>
                      <a:pt x="23" y="15"/>
                    </a:lnTo>
                    <a:lnTo>
                      <a:pt x="27" y="6"/>
                    </a:lnTo>
                    <a:lnTo>
                      <a:pt x="31"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412" name="Freeform 160"/>
              <p:cNvSpPr>
                <a:spLocks/>
              </p:cNvSpPr>
              <p:nvPr/>
            </p:nvSpPr>
            <p:spPr bwMode="auto">
              <a:xfrm>
                <a:off x="1472" y="1316"/>
                <a:ext cx="86" cy="711"/>
              </a:xfrm>
              <a:custGeom>
                <a:avLst/>
                <a:gdLst>
                  <a:gd name="T0" fmla="*/ 0 w 86"/>
                  <a:gd name="T1" fmla="*/ 0 h 711"/>
                  <a:gd name="T2" fmla="*/ 7 w 86"/>
                  <a:gd name="T3" fmla="*/ 4 h 711"/>
                  <a:gd name="T4" fmla="*/ 12 w 86"/>
                  <a:gd name="T5" fmla="*/ 16 h 711"/>
                  <a:gd name="T6" fmla="*/ 14 w 86"/>
                  <a:gd name="T7" fmla="*/ 33 h 711"/>
                  <a:gd name="T8" fmla="*/ 15 w 86"/>
                  <a:gd name="T9" fmla="*/ 59 h 711"/>
                  <a:gd name="T10" fmla="*/ 43 w 86"/>
                  <a:gd name="T11" fmla="*/ 653 h 711"/>
                  <a:gd name="T12" fmla="*/ 45 w 86"/>
                  <a:gd name="T13" fmla="*/ 686 h 711"/>
                  <a:gd name="T14" fmla="*/ 47 w 86"/>
                  <a:gd name="T15" fmla="*/ 696 h 711"/>
                  <a:gd name="T16" fmla="*/ 53 w 86"/>
                  <a:gd name="T17" fmla="*/ 706 h 711"/>
                  <a:gd name="T18" fmla="*/ 57 w 86"/>
                  <a:gd name="T19" fmla="*/ 710 h 711"/>
                  <a:gd name="T20" fmla="*/ 63 w 86"/>
                  <a:gd name="T21" fmla="*/ 702 h 711"/>
                  <a:gd name="T22" fmla="*/ 67 w 86"/>
                  <a:gd name="T23" fmla="*/ 686 h 711"/>
                  <a:gd name="T24" fmla="*/ 85 w 86"/>
                  <a:gd name="T25" fmla="*/ 381 h 7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711"/>
                  <a:gd name="T41" fmla="*/ 86 w 86"/>
                  <a:gd name="T42" fmla="*/ 711 h 7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711">
                    <a:moveTo>
                      <a:pt x="0" y="0"/>
                    </a:moveTo>
                    <a:lnTo>
                      <a:pt x="7" y="4"/>
                    </a:lnTo>
                    <a:lnTo>
                      <a:pt x="12" y="16"/>
                    </a:lnTo>
                    <a:lnTo>
                      <a:pt x="14" y="33"/>
                    </a:lnTo>
                    <a:lnTo>
                      <a:pt x="15" y="59"/>
                    </a:lnTo>
                    <a:lnTo>
                      <a:pt x="43" y="653"/>
                    </a:lnTo>
                    <a:lnTo>
                      <a:pt x="45" y="686"/>
                    </a:lnTo>
                    <a:lnTo>
                      <a:pt x="47" y="696"/>
                    </a:lnTo>
                    <a:lnTo>
                      <a:pt x="53" y="706"/>
                    </a:lnTo>
                    <a:lnTo>
                      <a:pt x="57" y="710"/>
                    </a:lnTo>
                    <a:lnTo>
                      <a:pt x="63" y="702"/>
                    </a:lnTo>
                    <a:lnTo>
                      <a:pt x="67" y="686"/>
                    </a:lnTo>
                    <a:lnTo>
                      <a:pt x="85" y="381"/>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413" name="Freeform 161"/>
              <p:cNvSpPr>
                <a:spLocks/>
              </p:cNvSpPr>
              <p:nvPr/>
            </p:nvSpPr>
            <p:spPr bwMode="auto">
              <a:xfrm>
                <a:off x="1558" y="1323"/>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 name="T14" fmla="*/ 0 60000 65536"/>
                  <a:gd name="T15" fmla="*/ 0 60000 65536"/>
                  <a:gd name="T16" fmla="*/ 0 60000 65536"/>
                  <a:gd name="T17" fmla="*/ 0 60000 65536"/>
                  <a:gd name="T18" fmla="*/ 0 60000 65536"/>
                  <a:gd name="T19" fmla="*/ 0 60000 65536"/>
                  <a:gd name="T20" fmla="*/ 0 60000 65536"/>
                  <a:gd name="T21" fmla="*/ 0 w 34"/>
                  <a:gd name="T22" fmla="*/ 0 h 363"/>
                  <a:gd name="T23" fmla="*/ 34 w 34"/>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363">
                    <a:moveTo>
                      <a:pt x="0" y="362"/>
                    </a:moveTo>
                    <a:lnTo>
                      <a:pt x="20" y="54"/>
                    </a:lnTo>
                    <a:lnTo>
                      <a:pt x="22" y="38"/>
                    </a:lnTo>
                    <a:lnTo>
                      <a:pt x="23" y="25"/>
                    </a:lnTo>
                    <a:lnTo>
                      <a:pt x="24" y="15"/>
                    </a:lnTo>
                    <a:lnTo>
                      <a:pt x="28" y="6"/>
                    </a:lnTo>
                    <a:lnTo>
                      <a:pt x="33"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414" name="Freeform 162"/>
              <p:cNvSpPr>
                <a:spLocks/>
              </p:cNvSpPr>
              <p:nvPr/>
            </p:nvSpPr>
            <p:spPr bwMode="auto">
              <a:xfrm>
                <a:off x="1592" y="1318"/>
                <a:ext cx="86" cy="709"/>
              </a:xfrm>
              <a:custGeom>
                <a:avLst/>
                <a:gdLst>
                  <a:gd name="T0" fmla="*/ 0 w 86"/>
                  <a:gd name="T1" fmla="*/ 0 h 709"/>
                  <a:gd name="T2" fmla="*/ 7 w 86"/>
                  <a:gd name="T3" fmla="*/ 4 h 709"/>
                  <a:gd name="T4" fmla="*/ 12 w 86"/>
                  <a:gd name="T5" fmla="*/ 16 h 709"/>
                  <a:gd name="T6" fmla="*/ 14 w 86"/>
                  <a:gd name="T7" fmla="*/ 33 h 709"/>
                  <a:gd name="T8" fmla="*/ 15 w 86"/>
                  <a:gd name="T9" fmla="*/ 59 h 709"/>
                  <a:gd name="T10" fmla="*/ 43 w 86"/>
                  <a:gd name="T11" fmla="*/ 651 h 709"/>
                  <a:gd name="T12" fmla="*/ 45 w 86"/>
                  <a:gd name="T13" fmla="*/ 684 h 709"/>
                  <a:gd name="T14" fmla="*/ 47 w 86"/>
                  <a:gd name="T15" fmla="*/ 694 h 709"/>
                  <a:gd name="T16" fmla="*/ 53 w 86"/>
                  <a:gd name="T17" fmla="*/ 704 h 709"/>
                  <a:gd name="T18" fmla="*/ 57 w 86"/>
                  <a:gd name="T19" fmla="*/ 708 h 709"/>
                  <a:gd name="T20" fmla="*/ 63 w 86"/>
                  <a:gd name="T21" fmla="*/ 700 h 709"/>
                  <a:gd name="T22" fmla="*/ 67 w 86"/>
                  <a:gd name="T23" fmla="*/ 684 h 709"/>
                  <a:gd name="T24" fmla="*/ 85 w 86"/>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709"/>
                  <a:gd name="T41" fmla="*/ 86 w 86"/>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709">
                    <a:moveTo>
                      <a:pt x="0" y="0"/>
                    </a:moveTo>
                    <a:lnTo>
                      <a:pt x="7" y="4"/>
                    </a:lnTo>
                    <a:lnTo>
                      <a:pt x="12" y="16"/>
                    </a:lnTo>
                    <a:lnTo>
                      <a:pt x="14" y="33"/>
                    </a:lnTo>
                    <a:lnTo>
                      <a:pt x="15" y="59"/>
                    </a:lnTo>
                    <a:lnTo>
                      <a:pt x="43" y="651"/>
                    </a:lnTo>
                    <a:lnTo>
                      <a:pt x="45" y="684"/>
                    </a:lnTo>
                    <a:lnTo>
                      <a:pt x="47" y="694"/>
                    </a:lnTo>
                    <a:lnTo>
                      <a:pt x="53" y="704"/>
                    </a:lnTo>
                    <a:lnTo>
                      <a:pt x="57" y="708"/>
                    </a:lnTo>
                    <a:lnTo>
                      <a:pt x="63" y="700"/>
                    </a:lnTo>
                    <a:lnTo>
                      <a:pt x="67" y="684"/>
                    </a:lnTo>
                    <a:lnTo>
                      <a:pt x="85" y="38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55405" name="Group 163"/>
            <p:cNvGrpSpPr>
              <a:grpSpLocks/>
            </p:cNvGrpSpPr>
            <p:nvPr/>
          </p:nvGrpSpPr>
          <p:grpSpPr bwMode="auto">
            <a:xfrm>
              <a:off x="1676" y="1316"/>
              <a:ext cx="239" cy="711"/>
              <a:chOff x="1676" y="1316"/>
              <a:chExt cx="239" cy="711"/>
            </a:xfrm>
          </p:grpSpPr>
          <p:sp>
            <p:nvSpPr>
              <p:cNvPr id="55407" name="Freeform 164"/>
              <p:cNvSpPr>
                <a:spLocks/>
              </p:cNvSpPr>
              <p:nvPr/>
            </p:nvSpPr>
            <p:spPr bwMode="auto">
              <a:xfrm>
                <a:off x="1676" y="1317"/>
                <a:ext cx="32" cy="363"/>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 name="T14" fmla="*/ 0 60000 65536"/>
                  <a:gd name="T15" fmla="*/ 0 60000 65536"/>
                  <a:gd name="T16" fmla="*/ 0 60000 65536"/>
                  <a:gd name="T17" fmla="*/ 0 60000 65536"/>
                  <a:gd name="T18" fmla="*/ 0 60000 65536"/>
                  <a:gd name="T19" fmla="*/ 0 60000 65536"/>
                  <a:gd name="T20" fmla="*/ 0 60000 65536"/>
                  <a:gd name="T21" fmla="*/ 0 w 32"/>
                  <a:gd name="T22" fmla="*/ 0 h 363"/>
                  <a:gd name="T23" fmla="*/ 32 w 32"/>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363">
                    <a:moveTo>
                      <a:pt x="0" y="362"/>
                    </a:moveTo>
                    <a:lnTo>
                      <a:pt x="19" y="54"/>
                    </a:lnTo>
                    <a:lnTo>
                      <a:pt x="20" y="38"/>
                    </a:lnTo>
                    <a:lnTo>
                      <a:pt x="21" y="25"/>
                    </a:lnTo>
                    <a:lnTo>
                      <a:pt x="23" y="15"/>
                    </a:lnTo>
                    <a:lnTo>
                      <a:pt x="27" y="6"/>
                    </a:lnTo>
                    <a:lnTo>
                      <a:pt x="31"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408" name="Freeform 165"/>
              <p:cNvSpPr>
                <a:spLocks/>
              </p:cNvSpPr>
              <p:nvPr/>
            </p:nvSpPr>
            <p:spPr bwMode="auto">
              <a:xfrm>
                <a:off x="1709" y="1316"/>
                <a:ext cx="86" cy="711"/>
              </a:xfrm>
              <a:custGeom>
                <a:avLst/>
                <a:gdLst>
                  <a:gd name="T0" fmla="*/ 0 w 86"/>
                  <a:gd name="T1" fmla="*/ 0 h 711"/>
                  <a:gd name="T2" fmla="*/ 7 w 86"/>
                  <a:gd name="T3" fmla="*/ 4 h 711"/>
                  <a:gd name="T4" fmla="*/ 12 w 86"/>
                  <a:gd name="T5" fmla="*/ 16 h 711"/>
                  <a:gd name="T6" fmla="*/ 14 w 86"/>
                  <a:gd name="T7" fmla="*/ 33 h 711"/>
                  <a:gd name="T8" fmla="*/ 15 w 86"/>
                  <a:gd name="T9" fmla="*/ 59 h 711"/>
                  <a:gd name="T10" fmla="*/ 43 w 86"/>
                  <a:gd name="T11" fmla="*/ 653 h 711"/>
                  <a:gd name="T12" fmla="*/ 45 w 86"/>
                  <a:gd name="T13" fmla="*/ 686 h 711"/>
                  <a:gd name="T14" fmla="*/ 47 w 86"/>
                  <a:gd name="T15" fmla="*/ 696 h 711"/>
                  <a:gd name="T16" fmla="*/ 53 w 86"/>
                  <a:gd name="T17" fmla="*/ 706 h 711"/>
                  <a:gd name="T18" fmla="*/ 57 w 86"/>
                  <a:gd name="T19" fmla="*/ 710 h 711"/>
                  <a:gd name="T20" fmla="*/ 63 w 86"/>
                  <a:gd name="T21" fmla="*/ 702 h 711"/>
                  <a:gd name="T22" fmla="*/ 67 w 86"/>
                  <a:gd name="T23" fmla="*/ 686 h 711"/>
                  <a:gd name="T24" fmla="*/ 85 w 86"/>
                  <a:gd name="T25" fmla="*/ 381 h 7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711"/>
                  <a:gd name="T41" fmla="*/ 86 w 86"/>
                  <a:gd name="T42" fmla="*/ 711 h 7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711">
                    <a:moveTo>
                      <a:pt x="0" y="0"/>
                    </a:moveTo>
                    <a:lnTo>
                      <a:pt x="7" y="4"/>
                    </a:lnTo>
                    <a:lnTo>
                      <a:pt x="12" y="16"/>
                    </a:lnTo>
                    <a:lnTo>
                      <a:pt x="14" y="33"/>
                    </a:lnTo>
                    <a:lnTo>
                      <a:pt x="15" y="59"/>
                    </a:lnTo>
                    <a:lnTo>
                      <a:pt x="43" y="653"/>
                    </a:lnTo>
                    <a:lnTo>
                      <a:pt x="45" y="686"/>
                    </a:lnTo>
                    <a:lnTo>
                      <a:pt x="47" y="696"/>
                    </a:lnTo>
                    <a:lnTo>
                      <a:pt x="53" y="706"/>
                    </a:lnTo>
                    <a:lnTo>
                      <a:pt x="57" y="710"/>
                    </a:lnTo>
                    <a:lnTo>
                      <a:pt x="63" y="702"/>
                    </a:lnTo>
                    <a:lnTo>
                      <a:pt x="67" y="686"/>
                    </a:lnTo>
                    <a:lnTo>
                      <a:pt x="85" y="381"/>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409" name="Freeform 166"/>
              <p:cNvSpPr>
                <a:spLocks/>
              </p:cNvSpPr>
              <p:nvPr/>
            </p:nvSpPr>
            <p:spPr bwMode="auto">
              <a:xfrm>
                <a:off x="1795" y="1323"/>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 name="T14" fmla="*/ 0 60000 65536"/>
                  <a:gd name="T15" fmla="*/ 0 60000 65536"/>
                  <a:gd name="T16" fmla="*/ 0 60000 65536"/>
                  <a:gd name="T17" fmla="*/ 0 60000 65536"/>
                  <a:gd name="T18" fmla="*/ 0 60000 65536"/>
                  <a:gd name="T19" fmla="*/ 0 60000 65536"/>
                  <a:gd name="T20" fmla="*/ 0 60000 65536"/>
                  <a:gd name="T21" fmla="*/ 0 w 34"/>
                  <a:gd name="T22" fmla="*/ 0 h 363"/>
                  <a:gd name="T23" fmla="*/ 34 w 34"/>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363">
                    <a:moveTo>
                      <a:pt x="0" y="362"/>
                    </a:moveTo>
                    <a:lnTo>
                      <a:pt x="20" y="54"/>
                    </a:lnTo>
                    <a:lnTo>
                      <a:pt x="22" y="38"/>
                    </a:lnTo>
                    <a:lnTo>
                      <a:pt x="23" y="25"/>
                    </a:lnTo>
                    <a:lnTo>
                      <a:pt x="24" y="15"/>
                    </a:lnTo>
                    <a:lnTo>
                      <a:pt x="28" y="6"/>
                    </a:lnTo>
                    <a:lnTo>
                      <a:pt x="33"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410" name="Freeform 167"/>
              <p:cNvSpPr>
                <a:spLocks/>
              </p:cNvSpPr>
              <p:nvPr/>
            </p:nvSpPr>
            <p:spPr bwMode="auto">
              <a:xfrm>
                <a:off x="1829" y="1318"/>
                <a:ext cx="86" cy="709"/>
              </a:xfrm>
              <a:custGeom>
                <a:avLst/>
                <a:gdLst>
                  <a:gd name="T0" fmla="*/ 0 w 86"/>
                  <a:gd name="T1" fmla="*/ 0 h 709"/>
                  <a:gd name="T2" fmla="*/ 7 w 86"/>
                  <a:gd name="T3" fmla="*/ 4 h 709"/>
                  <a:gd name="T4" fmla="*/ 12 w 86"/>
                  <a:gd name="T5" fmla="*/ 16 h 709"/>
                  <a:gd name="T6" fmla="*/ 14 w 86"/>
                  <a:gd name="T7" fmla="*/ 33 h 709"/>
                  <a:gd name="T8" fmla="*/ 15 w 86"/>
                  <a:gd name="T9" fmla="*/ 59 h 709"/>
                  <a:gd name="T10" fmla="*/ 43 w 86"/>
                  <a:gd name="T11" fmla="*/ 651 h 709"/>
                  <a:gd name="T12" fmla="*/ 45 w 86"/>
                  <a:gd name="T13" fmla="*/ 684 h 709"/>
                  <a:gd name="T14" fmla="*/ 47 w 86"/>
                  <a:gd name="T15" fmla="*/ 694 h 709"/>
                  <a:gd name="T16" fmla="*/ 53 w 86"/>
                  <a:gd name="T17" fmla="*/ 704 h 709"/>
                  <a:gd name="T18" fmla="*/ 57 w 86"/>
                  <a:gd name="T19" fmla="*/ 708 h 709"/>
                  <a:gd name="T20" fmla="*/ 63 w 86"/>
                  <a:gd name="T21" fmla="*/ 700 h 709"/>
                  <a:gd name="T22" fmla="*/ 67 w 86"/>
                  <a:gd name="T23" fmla="*/ 684 h 709"/>
                  <a:gd name="T24" fmla="*/ 85 w 86"/>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709"/>
                  <a:gd name="T41" fmla="*/ 86 w 86"/>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709">
                    <a:moveTo>
                      <a:pt x="0" y="0"/>
                    </a:moveTo>
                    <a:lnTo>
                      <a:pt x="7" y="4"/>
                    </a:lnTo>
                    <a:lnTo>
                      <a:pt x="12" y="16"/>
                    </a:lnTo>
                    <a:lnTo>
                      <a:pt x="14" y="33"/>
                    </a:lnTo>
                    <a:lnTo>
                      <a:pt x="15" y="59"/>
                    </a:lnTo>
                    <a:lnTo>
                      <a:pt x="43" y="651"/>
                    </a:lnTo>
                    <a:lnTo>
                      <a:pt x="45" y="684"/>
                    </a:lnTo>
                    <a:lnTo>
                      <a:pt x="47" y="694"/>
                    </a:lnTo>
                    <a:lnTo>
                      <a:pt x="53" y="704"/>
                    </a:lnTo>
                    <a:lnTo>
                      <a:pt x="57" y="708"/>
                    </a:lnTo>
                    <a:lnTo>
                      <a:pt x="63" y="700"/>
                    </a:lnTo>
                    <a:lnTo>
                      <a:pt x="67" y="684"/>
                    </a:lnTo>
                    <a:lnTo>
                      <a:pt x="85" y="38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5406" name="Line 168"/>
            <p:cNvSpPr>
              <a:spLocks noChangeShapeType="1"/>
            </p:cNvSpPr>
            <p:nvPr/>
          </p:nvSpPr>
          <p:spPr bwMode="auto">
            <a:xfrm flipV="1">
              <a:off x="1674" y="1661"/>
              <a:ext cx="3" cy="5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ransition spd="med">
    <p:random/>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p:cNvSpPr>
          <p:nvPr>
            <p:ph type="title"/>
          </p:nvPr>
        </p:nvSpPr>
        <p:spPr/>
        <p:txBody>
          <a:bodyPr/>
          <a:lstStyle/>
          <a:p>
            <a:pPr>
              <a:lnSpc>
                <a:spcPct val="150000"/>
              </a:lnSpc>
            </a:pPr>
            <a:r>
              <a:rPr lang="zh-CN" altLang="en-US" sz="3600" dirty="0" smtClean="0">
                <a:latin typeface="黑体" pitchFamily="2" charset="-122"/>
                <a:ea typeface="黑体" pitchFamily="2" charset="-122"/>
                <a:cs typeface="Arial" charset="0"/>
              </a:rPr>
              <a:t>将数字数据转换到数字信号：线路编码</a:t>
            </a:r>
          </a:p>
        </p:txBody>
      </p:sp>
      <p:sp>
        <p:nvSpPr>
          <p:cNvPr id="56323" name="内容占位符 2"/>
          <p:cNvSpPr>
            <a:spLocks noGrp="1"/>
          </p:cNvSpPr>
          <p:nvPr>
            <p:ph idx="1"/>
          </p:nvPr>
        </p:nvSpPr>
        <p:spPr>
          <a:xfrm>
            <a:off x="566738" y="1752600"/>
            <a:ext cx="7821612" cy="4267200"/>
          </a:xfrm>
        </p:spPr>
        <p:txBody>
          <a:bodyPr/>
          <a:lstStyle/>
          <a:p>
            <a:pPr algn="dist" defTabSz="714375" eaLnBrk="1" hangingPunct="1">
              <a:lnSpc>
                <a:spcPct val="150000"/>
              </a:lnSpc>
              <a:buClr>
                <a:schemeClr val="folHlink"/>
              </a:buClr>
              <a:buSzPct val="95000"/>
            </a:pPr>
            <a:r>
              <a:rPr lang="en-US" altLang="zh-CN" sz="2800" b="1" i="1" u="sng" dirty="0" smtClean="0">
                <a:latin typeface="Arial" charset="0"/>
                <a:cs typeface="Arial" charset="0"/>
              </a:rPr>
              <a:t>Line coding</a:t>
            </a:r>
            <a:r>
              <a:rPr lang="en-US" altLang="zh-CN" sz="2800" dirty="0" smtClean="0">
                <a:latin typeface="Arial" charset="0"/>
                <a:cs typeface="Arial" charset="0"/>
              </a:rPr>
              <a:t> means to convert the binary data into a form that can travel on a physical communications link such as an electrical pulse on a wire, a light pulse on an optical fiber, or an electromagnetic wave in space</a:t>
            </a:r>
            <a:endParaRPr lang="zh-CN" altLang="en-US" sz="2800" dirty="0" smtClean="0">
              <a:latin typeface="Arial" charset="0"/>
              <a:cs typeface="Arial" charset="0"/>
            </a:endParaRPr>
          </a:p>
          <a:p>
            <a:pPr algn="dist" defTabSz="714375">
              <a:lnSpc>
                <a:spcPct val="150000"/>
              </a:lnSpc>
            </a:pPr>
            <a:endParaRPr lang="zh-CN" altLang="en-US" sz="2800" dirty="0" smtClean="0"/>
          </a:p>
        </p:txBody>
      </p:sp>
    </p:spTree>
  </p:cSld>
  <p:clrMapOvr>
    <a:masterClrMapping/>
  </p:clrMapOvr>
  <p:transition spd="med">
    <p:random/>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zh-CN" altLang="en-US" sz="3400" smtClean="0"/>
              <a:t>数据通信技术：编码方式</a:t>
            </a:r>
          </a:p>
        </p:txBody>
      </p:sp>
      <p:sp>
        <p:nvSpPr>
          <p:cNvPr id="57347" name="Rectangle 3"/>
          <p:cNvSpPr>
            <a:spLocks noGrp="1" noChangeArrowheads="1"/>
          </p:cNvSpPr>
          <p:nvPr>
            <p:ph type="body" idx="1"/>
          </p:nvPr>
        </p:nvSpPr>
        <p:spPr>
          <a:xfrm>
            <a:off x="539750" y="1773238"/>
            <a:ext cx="8153400" cy="4572000"/>
          </a:xfrm>
        </p:spPr>
        <p:txBody>
          <a:bodyPr/>
          <a:lstStyle/>
          <a:p>
            <a:pPr marL="285750" indent="-285750" eaLnBrk="1" hangingPunct="1">
              <a:lnSpc>
                <a:spcPct val="90000"/>
              </a:lnSpc>
              <a:buFont typeface="Wingdings" pitchFamily="2" charset="2"/>
              <a:buChar char="§"/>
            </a:pPr>
            <a:r>
              <a:rPr lang="zh-CN" altLang="en-US" sz="2100" smtClean="0"/>
              <a:t>编码方式可分为三类：</a:t>
            </a:r>
          </a:p>
          <a:p>
            <a:pPr marL="685800" lvl="1" indent="-228600" eaLnBrk="1" hangingPunct="1">
              <a:lnSpc>
                <a:spcPct val="90000"/>
              </a:lnSpc>
              <a:buFont typeface="Wingdings" pitchFamily="2" charset="2"/>
              <a:buChar char="§"/>
            </a:pPr>
            <a:r>
              <a:rPr lang="zh-CN" altLang="en-US" sz="2200" b="1" u="sng" smtClean="0">
                <a:solidFill>
                  <a:srgbClr val="006600"/>
                </a:solidFill>
              </a:rPr>
              <a:t>单极性编码</a:t>
            </a:r>
          </a:p>
          <a:p>
            <a:pPr marL="685800" lvl="1" indent="-228600" eaLnBrk="1" hangingPunct="1">
              <a:lnSpc>
                <a:spcPct val="90000"/>
              </a:lnSpc>
              <a:buFont typeface="Wingdings" pitchFamily="2" charset="2"/>
              <a:buChar char="§"/>
            </a:pPr>
            <a:r>
              <a:rPr lang="zh-CN" altLang="en-US" sz="2200" smtClean="0"/>
              <a:t>极化编码</a:t>
            </a:r>
          </a:p>
          <a:p>
            <a:pPr marL="1143000" lvl="2" indent="-228600" eaLnBrk="1" hangingPunct="1">
              <a:lnSpc>
                <a:spcPct val="90000"/>
              </a:lnSpc>
              <a:buFont typeface="Wingdings" pitchFamily="2" charset="2"/>
              <a:buChar char="§"/>
            </a:pPr>
            <a:r>
              <a:rPr lang="en-US" altLang="zh-CN" sz="2100" b="1" u="sng" smtClean="0">
                <a:solidFill>
                  <a:srgbClr val="006600"/>
                </a:solidFill>
                <a:latin typeface="Arial" charset="0"/>
                <a:cs typeface="Arial" charset="0"/>
              </a:rPr>
              <a:t>NRZ(Non-Return to Zero，</a:t>
            </a:r>
            <a:r>
              <a:rPr lang="zh-CN" altLang="en-US" sz="2100" b="1" u="sng" smtClean="0">
                <a:solidFill>
                  <a:srgbClr val="006600"/>
                </a:solidFill>
                <a:latin typeface="Arial" charset="0"/>
                <a:cs typeface="Arial" charset="0"/>
              </a:rPr>
              <a:t>不归零制码</a:t>
            </a:r>
            <a:r>
              <a:rPr lang="en-US" altLang="zh-CN" sz="2100" b="1" u="sng" smtClean="0">
                <a:solidFill>
                  <a:srgbClr val="006600"/>
                </a:solidFill>
                <a:latin typeface="Arial" charset="0"/>
                <a:cs typeface="Arial" charset="0"/>
              </a:rPr>
              <a:t>)</a:t>
            </a:r>
            <a:endParaRPr lang="zh-CN" altLang="en-US" sz="2100" b="1" u="sng" smtClean="0">
              <a:solidFill>
                <a:srgbClr val="006600"/>
              </a:solidFill>
              <a:latin typeface="Arial" charset="0"/>
              <a:cs typeface="Arial" charset="0"/>
            </a:endParaRPr>
          </a:p>
          <a:p>
            <a:pPr marL="1143000" lvl="2" indent="-228600" eaLnBrk="1" hangingPunct="1">
              <a:lnSpc>
                <a:spcPct val="90000"/>
              </a:lnSpc>
              <a:buFont typeface="Wingdings" pitchFamily="2" charset="2"/>
              <a:buChar char="§"/>
            </a:pPr>
            <a:r>
              <a:rPr lang="en-US" altLang="zh-CN" sz="2100" b="1" u="sng" smtClean="0">
                <a:solidFill>
                  <a:srgbClr val="006600"/>
                </a:solidFill>
                <a:latin typeface="Arial" charset="0"/>
                <a:cs typeface="Arial" charset="0"/>
              </a:rPr>
              <a:t>RZ(Return to Zero，</a:t>
            </a:r>
            <a:r>
              <a:rPr lang="zh-CN" altLang="en-US" sz="2100" b="1" u="sng" smtClean="0">
                <a:solidFill>
                  <a:srgbClr val="006600"/>
                </a:solidFill>
                <a:latin typeface="Arial" charset="0"/>
                <a:cs typeface="Arial" charset="0"/>
              </a:rPr>
              <a:t>归零制码</a:t>
            </a:r>
            <a:r>
              <a:rPr lang="en-US" altLang="zh-CN" sz="2100" b="1" u="sng" smtClean="0">
                <a:solidFill>
                  <a:srgbClr val="006600"/>
                </a:solidFill>
                <a:latin typeface="Arial" charset="0"/>
                <a:cs typeface="Arial" charset="0"/>
              </a:rPr>
              <a:t>)</a:t>
            </a:r>
            <a:endParaRPr lang="zh-CN" altLang="en-US" sz="2100" b="1" u="sng" smtClean="0">
              <a:solidFill>
                <a:srgbClr val="006600"/>
              </a:solidFill>
              <a:latin typeface="Arial" charset="0"/>
              <a:cs typeface="Arial" charset="0"/>
            </a:endParaRPr>
          </a:p>
          <a:p>
            <a:pPr marL="1143000" lvl="2" indent="-228600" eaLnBrk="1" hangingPunct="1">
              <a:lnSpc>
                <a:spcPct val="90000"/>
              </a:lnSpc>
              <a:buFont typeface="Wingdings" pitchFamily="2" charset="2"/>
              <a:buChar char="§"/>
            </a:pPr>
            <a:r>
              <a:rPr lang="zh-CN" altLang="en-US" sz="2100" smtClean="0"/>
              <a:t>双相位编码</a:t>
            </a:r>
          </a:p>
          <a:p>
            <a:pPr marL="1562100" lvl="3" indent="-228600" eaLnBrk="1" hangingPunct="1">
              <a:lnSpc>
                <a:spcPct val="90000"/>
              </a:lnSpc>
              <a:buFont typeface="Wingdings" pitchFamily="2" charset="2"/>
              <a:buChar char="§"/>
            </a:pPr>
            <a:r>
              <a:rPr lang="zh-CN" altLang="en-US" b="1" u="sng" smtClean="0">
                <a:solidFill>
                  <a:srgbClr val="006600"/>
                </a:solidFill>
              </a:rPr>
              <a:t>曼彻斯特码</a:t>
            </a:r>
          </a:p>
          <a:p>
            <a:pPr marL="1562100" lvl="3" indent="-228600" eaLnBrk="1" hangingPunct="1">
              <a:lnSpc>
                <a:spcPct val="90000"/>
              </a:lnSpc>
              <a:buFont typeface="Wingdings" pitchFamily="2" charset="2"/>
              <a:buChar char="§"/>
            </a:pPr>
            <a:r>
              <a:rPr lang="zh-CN" altLang="en-US" b="1" u="sng" smtClean="0">
                <a:solidFill>
                  <a:srgbClr val="006600"/>
                </a:solidFill>
              </a:rPr>
              <a:t>差分曼彻斯特码</a:t>
            </a:r>
          </a:p>
          <a:p>
            <a:pPr marL="685800" lvl="1" indent="-228600" eaLnBrk="1" hangingPunct="1">
              <a:lnSpc>
                <a:spcPct val="90000"/>
              </a:lnSpc>
              <a:buFont typeface="Wingdings" pitchFamily="2" charset="2"/>
              <a:buChar char="§"/>
            </a:pPr>
            <a:r>
              <a:rPr lang="zh-CN" altLang="en-US" sz="2200" smtClean="0"/>
              <a:t>双极性编码</a:t>
            </a:r>
          </a:p>
          <a:p>
            <a:pPr marL="1143000" lvl="2" indent="-228600" eaLnBrk="1" hangingPunct="1">
              <a:lnSpc>
                <a:spcPct val="90000"/>
              </a:lnSpc>
              <a:buFont typeface="Wingdings" pitchFamily="2" charset="2"/>
              <a:buChar char="§"/>
            </a:pPr>
            <a:r>
              <a:rPr lang="zh-CN" altLang="en-US" sz="2100" b="1" u="sng" smtClean="0">
                <a:solidFill>
                  <a:srgbClr val="006600"/>
                </a:solidFill>
                <a:latin typeface="Arial" charset="0"/>
                <a:cs typeface="Arial" charset="0"/>
              </a:rPr>
              <a:t>传号交替反转码</a:t>
            </a:r>
            <a:r>
              <a:rPr lang="en-US" altLang="zh-CN" sz="2100" b="1" u="sng" smtClean="0">
                <a:solidFill>
                  <a:srgbClr val="006600"/>
                </a:solidFill>
                <a:latin typeface="Arial" charset="0"/>
                <a:cs typeface="Arial" charset="0"/>
              </a:rPr>
              <a:t>(AMI)</a:t>
            </a:r>
          </a:p>
          <a:p>
            <a:pPr marL="1143000" lvl="2" indent="-228600" eaLnBrk="1" hangingPunct="1">
              <a:lnSpc>
                <a:spcPct val="90000"/>
              </a:lnSpc>
              <a:buFont typeface="Wingdings" pitchFamily="2" charset="2"/>
              <a:buChar char="§"/>
            </a:pPr>
            <a:r>
              <a:rPr lang="zh-CN" altLang="en-US" sz="2100" smtClean="0"/>
              <a:t>双极性8连0替换码</a:t>
            </a:r>
            <a:r>
              <a:rPr lang="en-US" altLang="zh-CN" sz="2100" smtClean="0"/>
              <a:t>(B8ZS)</a:t>
            </a:r>
          </a:p>
          <a:p>
            <a:pPr marL="1143000" lvl="2" indent="-228600" eaLnBrk="1" hangingPunct="1">
              <a:lnSpc>
                <a:spcPct val="90000"/>
              </a:lnSpc>
              <a:buFont typeface="Wingdings" pitchFamily="2" charset="2"/>
              <a:buChar char="§"/>
            </a:pPr>
            <a:r>
              <a:rPr lang="zh-CN" altLang="en-US" sz="2100" smtClean="0"/>
              <a:t>3阶高密度双极性码</a:t>
            </a:r>
            <a:r>
              <a:rPr lang="en-US" altLang="zh-CN" sz="2100" smtClean="0"/>
              <a:t>(HDB3)</a:t>
            </a:r>
          </a:p>
        </p:txBody>
      </p:sp>
    </p:spTree>
  </p:cSld>
  <p:clrMapOvr>
    <a:masterClrMapping/>
  </p:clrMapOvr>
  <p:transition spd="med">
    <p:random/>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lnSpc>
                <a:spcPct val="110000"/>
              </a:lnSpc>
            </a:pPr>
            <a:r>
              <a:rPr lang="zh-CN" altLang="en-US" sz="3600" smtClean="0"/>
              <a:t>单极性编码</a:t>
            </a:r>
          </a:p>
        </p:txBody>
      </p:sp>
      <p:sp>
        <p:nvSpPr>
          <p:cNvPr id="58371" name="Rectangle 3"/>
          <p:cNvSpPr>
            <a:spLocks noGrp="1" noChangeArrowheads="1"/>
          </p:cNvSpPr>
          <p:nvPr>
            <p:ph type="body" idx="1"/>
          </p:nvPr>
        </p:nvSpPr>
        <p:spPr>
          <a:xfrm>
            <a:off x="684213" y="1844675"/>
            <a:ext cx="7772400" cy="4114800"/>
          </a:xfrm>
        </p:spPr>
        <p:txBody>
          <a:bodyPr/>
          <a:lstStyle/>
          <a:p>
            <a:pPr eaLnBrk="1" hangingPunct="1">
              <a:lnSpc>
                <a:spcPct val="110000"/>
              </a:lnSpc>
              <a:buFont typeface="Wingdings" pitchFamily="2" charset="2"/>
              <a:buChar char="n"/>
            </a:pPr>
            <a:r>
              <a:rPr lang="zh-CN" altLang="en-US" smtClean="0"/>
              <a:t>原理：</a:t>
            </a:r>
          </a:p>
          <a:p>
            <a:pPr lvl="1" eaLnBrk="1" hangingPunct="1">
              <a:lnSpc>
                <a:spcPct val="110000"/>
              </a:lnSpc>
            </a:pPr>
            <a:r>
              <a:rPr lang="zh-CN" altLang="en-US" sz="2400" smtClean="0"/>
              <a:t>用0电平表示“0”，正电平表示“1”</a:t>
            </a:r>
          </a:p>
          <a:p>
            <a:pPr eaLnBrk="1" hangingPunct="1">
              <a:lnSpc>
                <a:spcPct val="110000"/>
              </a:lnSpc>
              <a:buFont typeface="Wingdings" pitchFamily="2" charset="2"/>
              <a:buChar char="n"/>
            </a:pPr>
            <a:r>
              <a:rPr lang="zh-CN" altLang="en-US" smtClean="0"/>
              <a:t>缺点：</a:t>
            </a:r>
          </a:p>
          <a:p>
            <a:pPr lvl="1" eaLnBrk="1" hangingPunct="1">
              <a:lnSpc>
                <a:spcPct val="110000"/>
              </a:lnSpc>
            </a:pPr>
            <a:r>
              <a:rPr lang="zh-CN" altLang="en-US" smtClean="0"/>
              <a:t>难以分辨一位的结束和另一位的开始</a:t>
            </a:r>
          </a:p>
          <a:p>
            <a:pPr lvl="1" eaLnBrk="1" hangingPunct="1">
              <a:lnSpc>
                <a:spcPct val="110000"/>
              </a:lnSpc>
            </a:pPr>
            <a:r>
              <a:rPr lang="zh-CN" altLang="en-US" smtClean="0"/>
              <a:t>发送方和接收方必须有时钟同步</a:t>
            </a:r>
          </a:p>
          <a:p>
            <a:pPr lvl="1" eaLnBrk="1" hangingPunct="1">
              <a:lnSpc>
                <a:spcPct val="110000"/>
              </a:lnSpc>
            </a:pPr>
            <a:r>
              <a:rPr lang="zh-CN" altLang="en-US" smtClean="0"/>
              <a:t>若信号中“0”或“1”连续出现，信号直流分量将累加，单极性编码的直流分量问题严重</a:t>
            </a:r>
          </a:p>
          <a:p>
            <a:pPr eaLnBrk="1" hangingPunct="1">
              <a:lnSpc>
                <a:spcPct val="110000"/>
              </a:lnSpc>
              <a:buFont typeface="Wingdings" pitchFamily="2" charset="2"/>
              <a:buChar char="n"/>
            </a:pPr>
            <a:r>
              <a:rPr lang="zh-CN" altLang="en-US" smtClean="0"/>
              <a:t>结论：容易产生传播错误</a:t>
            </a:r>
          </a:p>
        </p:txBody>
      </p:sp>
      <p:sp>
        <p:nvSpPr>
          <p:cNvPr id="58372" name="Line 4"/>
          <p:cNvSpPr>
            <a:spLocks noChangeShapeType="1"/>
          </p:cNvSpPr>
          <p:nvPr/>
        </p:nvSpPr>
        <p:spPr bwMode="auto">
          <a:xfrm>
            <a:off x="5397500" y="271463"/>
            <a:ext cx="0" cy="762000"/>
          </a:xfrm>
          <a:prstGeom prst="line">
            <a:avLst/>
          </a:prstGeom>
          <a:noFill/>
          <a:ln w="22225">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8373" name="Line 5"/>
          <p:cNvSpPr>
            <a:spLocks noChangeShapeType="1"/>
          </p:cNvSpPr>
          <p:nvPr/>
        </p:nvSpPr>
        <p:spPr bwMode="auto">
          <a:xfrm>
            <a:off x="8140700" y="271463"/>
            <a:ext cx="0" cy="762000"/>
          </a:xfrm>
          <a:prstGeom prst="line">
            <a:avLst/>
          </a:prstGeom>
          <a:noFill/>
          <a:ln w="22225">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8374" name="Line 6"/>
          <p:cNvSpPr>
            <a:spLocks noChangeShapeType="1"/>
          </p:cNvSpPr>
          <p:nvPr/>
        </p:nvSpPr>
        <p:spPr bwMode="auto">
          <a:xfrm>
            <a:off x="5397500" y="804863"/>
            <a:ext cx="4572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447" name="Line 7"/>
          <p:cNvSpPr>
            <a:spLocks noChangeShapeType="1"/>
          </p:cNvSpPr>
          <p:nvPr/>
        </p:nvSpPr>
        <p:spPr bwMode="auto">
          <a:xfrm>
            <a:off x="5854700" y="347663"/>
            <a:ext cx="457200" cy="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58376" name="Line 8"/>
          <p:cNvSpPr>
            <a:spLocks noChangeShapeType="1"/>
          </p:cNvSpPr>
          <p:nvPr/>
        </p:nvSpPr>
        <p:spPr bwMode="auto">
          <a:xfrm>
            <a:off x="6311900" y="804863"/>
            <a:ext cx="4572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8377" name="Line 9"/>
          <p:cNvSpPr>
            <a:spLocks noChangeShapeType="1"/>
          </p:cNvSpPr>
          <p:nvPr/>
        </p:nvSpPr>
        <p:spPr bwMode="auto">
          <a:xfrm>
            <a:off x="6769100" y="804863"/>
            <a:ext cx="4572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450" name="Line 10"/>
          <p:cNvSpPr>
            <a:spLocks noChangeShapeType="1"/>
          </p:cNvSpPr>
          <p:nvPr/>
        </p:nvSpPr>
        <p:spPr bwMode="auto">
          <a:xfrm>
            <a:off x="7226300" y="347663"/>
            <a:ext cx="457200" cy="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58379" name="Line 11"/>
          <p:cNvSpPr>
            <a:spLocks noChangeShapeType="1"/>
          </p:cNvSpPr>
          <p:nvPr/>
        </p:nvSpPr>
        <p:spPr bwMode="auto">
          <a:xfrm>
            <a:off x="7683500" y="804863"/>
            <a:ext cx="4572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452" name="Line 12"/>
          <p:cNvSpPr>
            <a:spLocks noChangeShapeType="1"/>
          </p:cNvSpPr>
          <p:nvPr/>
        </p:nvSpPr>
        <p:spPr bwMode="auto">
          <a:xfrm>
            <a:off x="5854700" y="347663"/>
            <a:ext cx="0" cy="45720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1453" name="Line 13"/>
          <p:cNvSpPr>
            <a:spLocks noChangeShapeType="1"/>
          </p:cNvSpPr>
          <p:nvPr/>
        </p:nvSpPr>
        <p:spPr bwMode="auto">
          <a:xfrm>
            <a:off x="6311900" y="347663"/>
            <a:ext cx="0" cy="45720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1454" name="Line 14"/>
          <p:cNvSpPr>
            <a:spLocks noChangeShapeType="1"/>
          </p:cNvSpPr>
          <p:nvPr/>
        </p:nvSpPr>
        <p:spPr bwMode="auto">
          <a:xfrm>
            <a:off x="7226300" y="347663"/>
            <a:ext cx="0" cy="45720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1455" name="Line 15"/>
          <p:cNvSpPr>
            <a:spLocks noChangeShapeType="1"/>
          </p:cNvSpPr>
          <p:nvPr/>
        </p:nvSpPr>
        <p:spPr bwMode="auto">
          <a:xfrm>
            <a:off x="7683500" y="347663"/>
            <a:ext cx="0" cy="45720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58384" name="Line 16"/>
          <p:cNvSpPr>
            <a:spLocks noChangeShapeType="1"/>
          </p:cNvSpPr>
          <p:nvPr/>
        </p:nvSpPr>
        <p:spPr bwMode="auto">
          <a:xfrm>
            <a:off x="5397500" y="804863"/>
            <a:ext cx="2743200" cy="0"/>
          </a:xfrm>
          <a:prstGeom prst="line">
            <a:avLst/>
          </a:prstGeom>
          <a:noFill/>
          <a:ln w="1905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8385" name="Text Box 17"/>
          <p:cNvSpPr txBox="1">
            <a:spLocks noChangeArrowheads="1"/>
          </p:cNvSpPr>
          <p:nvPr/>
        </p:nvSpPr>
        <p:spPr bwMode="auto">
          <a:xfrm>
            <a:off x="8250238" y="558800"/>
            <a:ext cx="3222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latin typeface="Tahoma" pitchFamily="34" charset="0"/>
              </a:rPr>
              <a:t>0</a:t>
            </a:r>
          </a:p>
        </p:txBody>
      </p:sp>
      <p:sp>
        <p:nvSpPr>
          <p:cNvPr id="58386" name="Text Box 18"/>
          <p:cNvSpPr txBox="1">
            <a:spLocks noChangeArrowheads="1"/>
          </p:cNvSpPr>
          <p:nvPr/>
        </p:nvSpPr>
        <p:spPr bwMode="auto">
          <a:xfrm>
            <a:off x="5514975" y="990600"/>
            <a:ext cx="2667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a:latin typeface="Tahoma" pitchFamily="34" charset="0"/>
              </a:rPr>
              <a:t>0     1     0    0     1     0</a:t>
            </a:r>
          </a:p>
        </p:txBody>
      </p:sp>
      <p:sp>
        <p:nvSpPr>
          <p:cNvPr id="61459" name="Line 19"/>
          <p:cNvSpPr>
            <a:spLocks noChangeShapeType="1"/>
          </p:cNvSpPr>
          <p:nvPr/>
        </p:nvSpPr>
        <p:spPr bwMode="auto">
          <a:xfrm>
            <a:off x="5397500" y="804863"/>
            <a:ext cx="457200" cy="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1460" name="Line 20"/>
          <p:cNvSpPr>
            <a:spLocks noChangeShapeType="1"/>
          </p:cNvSpPr>
          <p:nvPr/>
        </p:nvSpPr>
        <p:spPr bwMode="auto">
          <a:xfrm>
            <a:off x="6311900" y="804863"/>
            <a:ext cx="914400" cy="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1461" name="Line 21"/>
          <p:cNvSpPr>
            <a:spLocks noChangeShapeType="1"/>
          </p:cNvSpPr>
          <p:nvPr/>
        </p:nvSpPr>
        <p:spPr bwMode="auto">
          <a:xfrm>
            <a:off x="7683500" y="804863"/>
            <a:ext cx="457200" cy="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Tree>
  </p:cSld>
  <p:clrMapOvr>
    <a:masterClrMapping/>
  </p:clrMapOvr>
  <p:transition spd="med">
    <p:random/>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zh-CN" altLang="en-US" sz="3200" smtClean="0"/>
              <a:t>极化编码</a:t>
            </a:r>
            <a:r>
              <a:rPr lang="en-US" altLang="zh-CN" sz="3200" smtClean="0"/>
              <a:t/>
            </a:r>
            <a:br>
              <a:rPr lang="en-US" altLang="zh-CN" sz="3200" smtClean="0"/>
            </a:br>
            <a:r>
              <a:rPr lang="en-US" altLang="zh-CN" sz="3200" smtClean="0">
                <a:latin typeface="Arial" charset="0"/>
                <a:cs typeface="Arial" charset="0"/>
              </a:rPr>
              <a:t>——</a:t>
            </a:r>
            <a:r>
              <a:rPr lang="zh-CN" altLang="en-US" sz="3200" smtClean="0"/>
              <a:t>不归零制码</a:t>
            </a:r>
            <a:r>
              <a:rPr lang="en-US" altLang="zh-CN" sz="3200" smtClean="0">
                <a:latin typeface="Arial" charset="0"/>
              </a:rPr>
              <a:t>(</a:t>
            </a:r>
            <a:r>
              <a:rPr lang="en-US" altLang="zh-CN" sz="3200" b="1" smtClean="0">
                <a:latin typeface="Arial" charset="0"/>
              </a:rPr>
              <a:t>NRZ: Non-Return to Zero</a:t>
            </a:r>
            <a:r>
              <a:rPr lang="en-US" altLang="zh-CN" sz="3200" smtClean="0">
                <a:latin typeface="Arial" charset="0"/>
              </a:rPr>
              <a:t>)</a:t>
            </a:r>
            <a:endParaRPr lang="zh-CN" altLang="en-US" sz="3200" smtClean="0"/>
          </a:p>
        </p:txBody>
      </p:sp>
      <p:sp>
        <p:nvSpPr>
          <p:cNvPr id="59395" name="Rectangle 3"/>
          <p:cNvSpPr>
            <a:spLocks noGrp="1" noChangeArrowheads="1"/>
          </p:cNvSpPr>
          <p:nvPr>
            <p:ph type="body" idx="1"/>
          </p:nvPr>
        </p:nvSpPr>
        <p:spPr>
          <a:xfrm>
            <a:off x="142875" y="1785938"/>
            <a:ext cx="8715375" cy="4257675"/>
          </a:xfrm>
        </p:spPr>
        <p:txBody>
          <a:bodyPr/>
          <a:lstStyle/>
          <a:p>
            <a:pPr eaLnBrk="1" hangingPunct="1">
              <a:buFont typeface="Wingdings" pitchFamily="2" charset="2"/>
              <a:buChar char="n"/>
            </a:pPr>
            <a:r>
              <a:rPr lang="zh-CN" altLang="en-US" sz="2800" smtClean="0"/>
              <a:t>不归零电平编码</a:t>
            </a:r>
          </a:p>
          <a:p>
            <a:pPr lvl="1" eaLnBrk="1" hangingPunct="1"/>
            <a:r>
              <a:rPr lang="zh-CN" altLang="en-US" sz="2800" smtClean="0"/>
              <a:t>原理：用负电平表示“0”，正电平表示“1”（或相反）</a:t>
            </a:r>
          </a:p>
          <a:p>
            <a:pPr lvl="1" eaLnBrk="1" hangingPunct="1"/>
            <a:r>
              <a:rPr lang="zh-CN" altLang="en-US" sz="2800" smtClean="0"/>
              <a:t>缺点：</a:t>
            </a:r>
          </a:p>
          <a:p>
            <a:pPr lvl="2" eaLnBrk="1" hangingPunct="1">
              <a:buFont typeface="Wingdings" pitchFamily="2" charset="2"/>
              <a:buChar char="n"/>
            </a:pPr>
            <a:r>
              <a:rPr lang="zh-CN" altLang="en-US" sz="2800" smtClean="0"/>
              <a:t>难以分辨一位的结束和另一位的开始</a:t>
            </a:r>
          </a:p>
          <a:p>
            <a:pPr lvl="2" eaLnBrk="1" hangingPunct="1">
              <a:buFont typeface="Wingdings" pitchFamily="2" charset="2"/>
              <a:buChar char="n"/>
            </a:pPr>
            <a:r>
              <a:rPr lang="zh-CN" altLang="en-US" sz="2800" smtClean="0"/>
              <a:t>发送方和接收方必须有时钟同步</a:t>
            </a:r>
          </a:p>
          <a:p>
            <a:pPr lvl="2" eaLnBrk="1" hangingPunct="1">
              <a:buFont typeface="Wingdings" pitchFamily="2" charset="2"/>
              <a:buChar char="n"/>
            </a:pPr>
            <a:r>
              <a:rPr lang="zh-CN" altLang="en-US" sz="2800" smtClean="0"/>
              <a:t>尽管不会如单极性编码严重，但若信号中“0”或“1”连续出现，信号直流分量仍将累加</a:t>
            </a:r>
          </a:p>
        </p:txBody>
      </p:sp>
      <p:sp>
        <p:nvSpPr>
          <p:cNvPr id="59396" name="Line 4"/>
          <p:cNvSpPr>
            <a:spLocks noChangeShapeType="1"/>
          </p:cNvSpPr>
          <p:nvPr/>
        </p:nvSpPr>
        <p:spPr bwMode="auto">
          <a:xfrm>
            <a:off x="5287963" y="2786063"/>
            <a:ext cx="0" cy="762000"/>
          </a:xfrm>
          <a:prstGeom prst="line">
            <a:avLst/>
          </a:prstGeom>
          <a:noFill/>
          <a:ln w="22225">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397" name="Line 5"/>
          <p:cNvSpPr>
            <a:spLocks noChangeShapeType="1"/>
          </p:cNvSpPr>
          <p:nvPr/>
        </p:nvSpPr>
        <p:spPr bwMode="auto">
          <a:xfrm>
            <a:off x="8031163" y="2786063"/>
            <a:ext cx="0" cy="762000"/>
          </a:xfrm>
          <a:prstGeom prst="line">
            <a:avLst/>
          </a:prstGeom>
          <a:noFill/>
          <a:ln w="22225">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2470" name="Line 6"/>
          <p:cNvSpPr>
            <a:spLocks noChangeShapeType="1"/>
          </p:cNvSpPr>
          <p:nvPr/>
        </p:nvSpPr>
        <p:spPr bwMode="auto">
          <a:xfrm>
            <a:off x="5287963" y="3319463"/>
            <a:ext cx="457200" cy="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2471" name="Line 7"/>
          <p:cNvSpPr>
            <a:spLocks noChangeShapeType="1"/>
          </p:cNvSpPr>
          <p:nvPr/>
        </p:nvSpPr>
        <p:spPr bwMode="auto">
          <a:xfrm>
            <a:off x="5745163" y="2862263"/>
            <a:ext cx="457200" cy="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2472" name="Line 8"/>
          <p:cNvSpPr>
            <a:spLocks noChangeShapeType="1"/>
          </p:cNvSpPr>
          <p:nvPr/>
        </p:nvSpPr>
        <p:spPr bwMode="auto">
          <a:xfrm>
            <a:off x="6202363" y="3319463"/>
            <a:ext cx="457200" cy="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2473" name="Line 9"/>
          <p:cNvSpPr>
            <a:spLocks noChangeShapeType="1"/>
          </p:cNvSpPr>
          <p:nvPr/>
        </p:nvSpPr>
        <p:spPr bwMode="auto">
          <a:xfrm>
            <a:off x="6659563" y="3319463"/>
            <a:ext cx="457200" cy="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2474" name="Line 10"/>
          <p:cNvSpPr>
            <a:spLocks noChangeShapeType="1"/>
          </p:cNvSpPr>
          <p:nvPr/>
        </p:nvSpPr>
        <p:spPr bwMode="auto">
          <a:xfrm>
            <a:off x="7116763" y="2862263"/>
            <a:ext cx="457200" cy="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2475" name="Line 11"/>
          <p:cNvSpPr>
            <a:spLocks noChangeShapeType="1"/>
          </p:cNvSpPr>
          <p:nvPr/>
        </p:nvSpPr>
        <p:spPr bwMode="auto">
          <a:xfrm>
            <a:off x="7573963" y="3319463"/>
            <a:ext cx="457200" cy="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2476" name="Line 12"/>
          <p:cNvSpPr>
            <a:spLocks noChangeShapeType="1"/>
          </p:cNvSpPr>
          <p:nvPr/>
        </p:nvSpPr>
        <p:spPr bwMode="auto">
          <a:xfrm>
            <a:off x="5745163" y="2862263"/>
            <a:ext cx="0" cy="45720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2477" name="Line 13"/>
          <p:cNvSpPr>
            <a:spLocks noChangeShapeType="1"/>
          </p:cNvSpPr>
          <p:nvPr/>
        </p:nvSpPr>
        <p:spPr bwMode="auto">
          <a:xfrm>
            <a:off x="6202363" y="2862263"/>
            <a:ext cx="0" cy="45720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2478" name="Line 14"/>
          <p:cNvSpPr>
            <a:spLocks noChangeShapeType="1"/>
          </p:cNvSpPr>
          <p:nvPr/>
        </p:nvSpPr>
        <p:spPr bwMode="auto">
          <a:xfrm>
            <a:off x="7116763" y="2862263"/>
            <a:ext cx="0" cy="45720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2479" name="Line 15"/>
          <p:cNvSpPr>
            <a:spLocks noChangeShapeType="1"/>
          </p:cNvSpPr>
          <p:nvPr/>
        </p:nvSpPr>
        <p:spPr bwMode="auto">
          <a:xfrm>
            <a:off x="7573963" y="2862263"/>
            <a:ext cx="0" cy="45720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59408" name="Line 16"/>
          <p:cNvSpPr>
            <a:spLocks noChangeShapeType="1"/>
          </p:cNvSpPr>
          <p:nvPr/>
        </p:nvSpPr>
        <p:spPr bwMode="auto">
          <a:xfrm>
            <a:off x="5287963" y="3090863"/>
            <a:ext cx="2743200" cy="0"/>
          </a:xfrm>
          <a:prstGeom prst="line">
            <a:avLst/>
          </a:prstGeom>
          <a:noFill/>
          <a:ln w="1905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409" name="Text Box 17"/>
          <p:cNvSpPr txBox="1">
            <a:spLocks noChangeArrowheads="1"/>
          </p:cNvSpPr>
          <p:nvPr/>
        </p:nvSpPr>
        <p:spPr bwMode="auto">
          <a:xfrm>
            <a:off x="8107363" y="2911475"/>
            <a:ext cx="3222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latin typeface="Tahoma" pitchFamily="34" charset="0"/>
              </a:rPr>
              <a:t>0</a:t>
            </a:r>
          </a:p>
        </p:txBody>
      </p:sp>
      <p:sp>
        <p:nvSpPr>
          <p:cNvPr id="59410" name="Text Box 18"/>
          <p:cNvSpPr txBox="1">
            <a:spLocks noChangeArrowheads="1"/>
          </p:cNvSpPr>
          <p:nvPr/>
        </p:nvSpPr>
        <p:spPr bwMode="auto">
          <a:xfrm>
            <a:off x="5400675" y="3471863"/>
            <a:ext cx="2667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a:latin typeface="Tahoma" pitchFamily="34" charset="0"/>
              </a:rPr>
              <a:t>0     1     0    0     1     0</a:t>
            </a:r>
          </a:p>
        </p:txBody>
      </p:sp>
    </p:spTree>
  </p:cSld>
  <p:clrMapOvr>
    <a:masterClrMapping/>
  </p:clrMapOvr>
  <p:transition spd="med">
    <p:random/>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Line 18"/>
          <p:cNvSpPr>
            <a:spLocks noChangeShapeType="1"/>
          </p:cNvSpPr>
          <p:nvPr/>
        </p:nvSpPr>
        <p:spPr bwMode="auto">
          <a:xfrm>
            <a:off x="4752975" y="4941888"/>
            <a:ext cx="0" cy="908050"/>
          </a:xfrm>
          <a:prstGeom prst="line">
            <a:avLst/>
          </a:prstGeom>
          <a:noFill/>
          <a:ln w="3175" cap="rnd">
            <a:solidFill>
              <a:schemeClr val="hlink"/>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419" name="Line 17"/>
          <p:cNvSpPr>
            <a:spLocks noChangeShapeType="1"/>
          </p:cNvSpPr>
          <p:nvPr/>
        </p:nvSpPr>
        <p:spPr bwMode="auto">
          <a:xfrm>
            <a:off x="3838575" y="4941888"/>
            <a:ext cx="0" cy="984250"/>
          </a:xfrm>
          <a:prstGeom prst="line">
            <a:avLst/>
          </a:prstGeom>
          <a:noFill/>
          <a:ln w="3175" cap="rnd">
            <a:solidFill>
              <a:schemeClr val="hlink"/>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420" name="Rectangle 2"/>
          <p:cNvSpPr>
            <a:spLocks noGrp="1" noChangeArrowheads="1"/>
          </p:cNvSpPr>
          <p:nvPr>
            <p:ph type="title"/>
          </p:nvPr>
        </p:nvSpPr>
        <p:spPr/>
        <p:txBody>
          <a:bodyPr/>
          <a:lstStyle/>
          <a:p>
            <a:pPr eaLnBrk="1" hangingPunct="1"/>
            <a:r>
              <a:rPr lang="zh-CN" altLang="en-US" sz="3200" dirty="0" smtClean="0"/>
              <a:t>极化编码</a:t>
            </a:r>
            <a:r>
              <a:rPr lang="en-US" altLang="zh-CN" sz="3200" dirty="0" smtClean="0"/>
              <a:t/>
            </a:r>
            <a:br>
              <a:rPr lang="en-US" altLang="zh-CN" sz="3200" dirty="0" smtClean="0"/>
            </a:br>
            <a:r>
              <a:rPr lang="en-US" altLang="zh-CN" sz="3200" dirty="0" smtClean="0">
                <a:latin typeface="Arial" charset="0"/>
                <a:cs typeface="Arial" charset="0"/>
              </a:rPr>
              <a:t>——</a:t>
            </a:r>
            <a:r>
              <a:rPr lang="zh-CN" altLang="en-US" sz="3200" dirty="0" smtClean="0"/>
              <a:t>不归零制码</a:t>
            </a:r>
            <a:r>
              <a:rPr lang="en-US" altLang="zh-CN" sz="3200" dirty="0" smtClean="0">
                <a:latin typeface="Arial" charset="0"/>
              </a:rPr>
              <a:t>(</a:t>
            </a:r>
            <a:r>
              <a:rPr lang="en-US" altLang="zh-CN" sz="3200" b="1" dirty="0" smtClean="0">
                <a:latin typeface="Arial" charset="0"/>
              </a:rPr>
              <a:t>NRZ: Non-Return to Zero</a:t>
            </a:r>
            <a:r>
              <a:rPr lang="en-US" altLang="zh-CN" sz="3200" dirty="0" smtClean="0">
                <a:latin typeface="Arial" charset="0"/>
              </a:rPr>
              <a:t>)</a:t>
            </a:r>
            <a:endParaRPr lang="en-US" altLang="zh-CN" sz="3200" dirty="0" smtClean="0"/>
          </a:p>
        </p:txBody>
      </p:sp>
      <p:sp>
        <p:nvSpPr>
          <p:cNvPr id="60421" name="Rectangle 3"/>
          <p:cNvSpPr>
            <a:spLocks noGrp="1" noChangeArrowheads="1"/>
          </p:cNvSpPr>
          <p:nvPr>
            <p:ph type="body" idx="1"/>
          </p:nvPr>
        </p:nvSpPr>
        <p:spPr>
          <a:xfrm>
            <a:off x="539750" y="1773238"/>
            <a:ext cx="8424863" cy="4114800"/>
          </a:xfrm>
        </p:spPr>
        <p:txBody>
          <a:bodyPr/>
          <a:lstStyle/>
          <a:p>
            <a:pPr eaLnBrk="1" hangingPunct="1">
              <a:lnSpc>
                <a:spcPct val="120000"/>
              </a:lnSpc>
              <a:buFont typeface="Wingdings" pitchFamily="2" charset="2"/>
              <a:buChar char="n"/>
            </a:pPr>
            <a:r>
              <a:rPr lang="zh-CN" altLang="en-US" sz="2800" smtClean="0"/>
              <a:t>不归零反相编码</a:t>
            </a:r>
          </a:p>
          <a:p>
            <a:pPr lvl="1" eaLnBrk="1" hangingPunct="1">
              <a:lnSpc>
                <a:spcPct val="120000"/>
              </a:lnSpc>
            </a:pPr>
            <a:r>
              <a:rPr lang="zh-CN" altLang="en-US" sz="2800" smtClean="0"/>
              <a:t>原理：信号电平的一次翻转代表比特1，无电平变化代表0</a:t>
            </a:r>
          </a:p>
          <a:p>
            <a:pPr lvl="1" eaLnBrk="1" hangingPunct="1">
              <a:lnSpc>
                <a:spcPct val="120000"/>
              </a:lnSpc>
            </a:pPr>
            <a:r>
              <a:rPr lang="zh-CN" altLang="en-US" sz="2800" smtClean="0"/>
              <a:t>不归零反相编码优于不归零电平编码：由于每次遇到</a:t>
            </a:r>
            <a:r>
              <a:rPr lang="zh-CN" altLang="en-US" sz="2800" smtClean="0">
                <a:latin typeface="Arial" charset="0"/>
              </a:rPr>
              <a:t>“</a:t>
            </a:r>
            <a:r>
              <a:rPr lang="zh-CN" altLang="en-US" sz="2800" smtClean="0"/>
              <a:t>1</a:t>
            </a:r>
            <a:r>
              <a:rPr lang="zh-CN" altLang="en-US" sz="2800" smtClean="0">
                <a:latin typeface="Arial" charset="0"/>
              </a:rPr>
              <a:t>”</a:t>
            </a:r>
            <a:r>
              <a:rPr lang="zh-CN" altLang="en-US" sz="2800" smtClean="0"/>
              <a:t>（或</a:t>
            </a:r>
            <a:r>
              <a:rPr lang="zh-CN" altLang="en-US" sz="2800" smtClean="0">
                <a:latin typeface="Arial" charset="0"/>
              </a:rPr>
              <a:t>“</a:t>
            </a:r>
            <a:r>
              <a:rPr lang="zh-CN" altLang="en-US" sz="2800" smtClean="0"/>
              <a:t>0</a:t>
            </a:r>
            <a:r>
              <a:rPr lang="zh-CN" altLang="en-US" sz="2800" smtClean="0">
                <a:latin typeface="Arial" charset="0"/>
              </a:rPr>
              <a:t>”</a:t>
            </a:r>
            <a:r>
              <a:rPr lang="zh-CN" altLang="en-US" sz="2800" smtClean="0"/>
              <a:t>）都要发生跃迁，因此可以根据电平跃迁进行有限的同步</a:t>
            </a:r>
          </a:p>
          <a:p>
            <a:pPr lvl="3" eaLnBrk="1" hangingPunct="1">
              <a:buFont typeface="Wingdings" pitchFamily="2" charset="2"/>
              <a:buChar char="§"/>
            </a:pPr>
            <a:endParaRPr lang="zh-CN" altLang="en-US" sz="2800" smtClean="0"/>
          </a:p>
        </p:txBody>
      </p:sp>
      <p:sp>
        <p:nvSpPr>
          <p:cNvPr id="60422" name="Line 4"/>
          <p:cNvSpPr>
            <a:spLocks noChangeShapeType="1"/>
          </p:cNvSpPr>
          <p:nvPr/>
        </p:nvSpPr>
        <p:spPr bwMode="auto">
          <a:xfrm>
            <a:off x="3381375" y="5018088"/>
            <a:ext cx="0" cy="762000"/>
          </a:xfrm>
          <a:prstGeom prst="line">
            <a:avLst/>
          </a:prstGeom>
          <a:noFill/>
          <a:ln w="22225">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423" name="Line 5"/>
          <p:cNvSpPr>
            <a:spLocks noChangeShapeType="1"/>
          </p:cNvSpPr>
          <p:nvPr/>
        </p:nvSpPr>
        <p:spPr bwMode="auto">
          <a:xfrm>
            <a:off x="5210175" y="5032375"/>
            <a:ext cx="0" cy="762000"/>
          </a:xfrm>
          <a:prstGeom prst="line">
            <a:avLst/>
          </a:prstGeom>
          <a:noFill/>
          <a:ln w="22225">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3494" name="Line 6"/>
          <p:cNvSpPr>
            <a:spLocks noChangeShapeType="1"/>
          </p:cNvSpPr>
          <p:nvPr/>
        </p:nvSpPr>
        <p:spPr bwMode="auto">
          <a:xfrm>
            <a:off x="3381375" y="5108575"/>
            <a:ext cx="457200" cy="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3495" name="Line 7"/>
          <p:cNvSpPr>
            <a:spLocks noChangeShapeType="1"/>
          </p:cNvSpPr>
          <p:nvPr/>
        </p:nvSpPr>
        <p:spPr bwMode="auto">
          <a:xfrm>
            <a:off x="3838575" y="5565775"/>
            <a:ext cx="457200" cy="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3496" name="Line 8"/>
          <p:cNvSpPr>
            <a:spLocks noChangeShapeType="1"/>
          </p:cNvSpPr>
          <p:nvPr/>
        </p:nvSpPr>
        <p:spPr bwMode="auto">
          <a:xfrm>
            <a:off x="4295775" y="5565775"/>
            <a:ext cx="457200" cy="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3497" name="Line 9"/>
          <p:cNvSpPr>
            <a:spLocks noChangeShapeType="1"/>
          </p:cNvSpPr>
          <p:nvPr/>
        </p:nvSpPr>
        <p:spPr bwMode="auto">
          <a:xfrm>
            <a:off x="4752975" y="5108575"/>
            <a:ext cx="457200" cy="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0428" name="Line 10"/>
          <p:cNvSpPr>
            <a:spLocks noChangeShapeType="1"/>
          </p:cNvSpPr>
          <p:nvPr/>
        </p:nvSpPr>
        <p:spPr bwMode="auto">
          <a:xfrm>
            <a:off x="3381375" y="5108575"/>
            <a:ext cx="0" cy="4572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3499" name="Line 11"/>
          <p:cNvSpPr>
            <a:spLocks noChangeShapeType="1"/>
          </p:cNvSpPr>
          <p:nvPr/>
        </p:nvSpPr>
        <p:spPr bwMode="auto">
          <a:xfrm>
            <a:off x="3838575" y="5108575"/>
            <a:ext cx="0" cy="45720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3500" name="Line 12"/>
          <p:cNvSpPr>
            <a:spLocks noChangeShapeType="1"/>
          </p:cNvSpPr>
          <p:nvPr/>
        </p:nvSpPr>
        <p:spPr bwMode="auto">
          <a:xfrm>
            <a:off x="4752975" y="5108575"/>
            <a:ext cx="0" cy="45720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0431" name="Line 13"/>
          <p:cNvSpPr>
            <a:spLocks noChangeShapeType="1"/>
          </p:cNvSpPr>
          <p:nvPr/>
        </p:nvSpPr>
        <p:spPr bwMode="auto">
          <a:xfrm>
            <a:off x="5210175" y="5108575"/>
            <a:ext cx="0" cy="4572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432" name="Line 14"/>
          <p:cNvSpPr>
            <a:spLocks noChangeShapeType="1"/>
          </p:cNvSpPr>
          <p:nvPr/>
        </p:nvSpPr>
        <p:spPr bwMode="auto">
          <a:xfrm>
            <a:off x="3381375" y="5322888"/>
            <a:ext cx="1841500" cy="19050"/>
          </a:xfrm>
          <a:prstGeom prst="line">
            <a:avLst/>
          </a:prstGeom>
          <a:noFill/>
          <a:ln w="1905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433" name="Text Box 15"/>
          <p:cNvSpPr txBox="1">
            <a:spLocks noChangeArrowheads="1"/>
          </p:cNvSpPr>
          <p:nvPr/>
        </p:nvSpPr>
        <p:spPr bwMode="auto">
          <a:xfrm>
            <a:off x="5286375" y="5246688"/>
            <a:ext cx="3222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latin typeface="Tahoma" pitchFamily="34" charset="0"/>
              </a:rPr>
              <a:t>0</a:t>
            </a:r>
          </a:p>
        </p:txBody>
      </p:sp>
      <p:sp>
        <p:nvSpPr>
          <p:cNvPr id="60434" name="Text Box 16"/>
          <p:cNvSpPr txBox="1">
            <a:spLocks noChangeArrowheads="1"/>
          </p:cNvSpPr>
          <p:nvPr/>
        </p:nvSpPr>
        <p:spPr bwMode="auto">
          <a:xfrm>
            <a:off x="2771775" y="5848350"/>
            <a:ext cx="2667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a:latin typeface="Tahoma" pitchFamily="34" charset="0"/>
              </a:rPr>
              <a:t>      1     1     0    1     1</a:t>
            </a:r>
          </a:p>
        </p:txBody>
      </p:sp>
      <p:sp>
        <p:nvSpPr>
          <p:cNvPr id="60435" name="Line 19"/>
          <p:cNvSpPr>
            <a:spLocks noChangeShapeType="1"/>
          </p:cNvSpPr>
          <p:nvPr/>
        </p:nvSpPr>
        <p:spPr bwMode="auto">
          <a:xfrm>
            <a:off x="4295775" y="4941888"/>
            <a:ext cx="0" cy="984250"/>
          </a:xfrm>
          <a:prstGeom prst="line">
            <a:avLst/>
          </a:prstGeom>
          <a:noFill/>
          <a:ln w="3175" cap="rnd">
            <a:solidFill>
              <a:schemeClr val="hlink"/>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p:transition spd="med">
    <p:random/>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Line 32"/>
          <p:cNvSpPr>
            <a:spLocks noChangeShapeType="1"/>
          </p:cNvSpPr>
          <p:nvPr/>
        </p:nvSpPr>
        <p:spPr bwMode="auto">
          <a:xfrm>
            <a:off x="3109913" y="4600575"/>
            <a:ext cx="0" cy="1060450"/>
          </a:xfrm>
          <a:prstGeom prst="line">
            <a:avLst/>
          </a:prstGeom>
          <a:noFill/>
          <a:ln w="3175" cap="rnd">
            <a:solidFill>
              <a:schemeClr val="hlink"/>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443" name="Line 33"/>
          <p:cNvSpPr>
            <a:spLocks noChangeShapeType="1"/>
          </p:cNvSpPr>
          <p:nvPr/>
        </p:nvSpPr>
        <p:spPr bwMode="auto">
          <a:xfrm>
            <a:off x="3690938" y="4624388"/>
            <a:ext cx="0" cy="1060450"/>
          </a:xfrm>
          <a:prstGeom prst="line">
            <a:avLst/>
          </a:prstGeom>
          <a:noFill/>
          <a:ln w="3175" cap="rnd">
            <a:solidFill>
              <a:schemeClr val="hlink"/>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444" name="Line 34"/>
          <p:cNvSpPr>
            <a:spLocks noChangeShapeType="1"/>
          </p:cNvSpPr>
          <p:nvPr/>
        </p:nvSpPr>
        <p:spPr bwMode="auto">
          <a:xfrm>
            <a:off x="4267200" y="4629150"/>
            <a:ext cx="0" cy="1060450"/>
          </a:xfrm>
          <a:prstGeom prst="line">
            <a:avLst/>
          </a:prstGeom>
          <a:noFill/>
          <a:ln w="3175" cap="rnd">
            <a:solidFill>
              <a:schemeClr val="hlink"/>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445" name="Line 35"/>
          <p:cNvSpPr>
            <a:spLocks noChangeShapeType="1"/>
          </p:cNvSpPr>
          <p:nvPr/>
        </p:nvSpPr>
        <p:spPr bwMode="auto">
          <a:xfrm>
            <a:off x="4876800" y="4635500"/>
            <a:ext cx="0" cy="1060450"/>
          </a:xfrm>
          <a:prstGeom prst="line">
            <a:avLst/>
          </a:prstGeom>
          <a:noFill/>
          <a:ln w="3175" cap="rnd">
            <a:solidFill>
              <a:schemeClr val="hlink"/>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446" name="Line 36"/>
          <p:cNvSpPr>
            <a:spLocks noChangeShapeType="1"/>
          </p:cNvSpPr>
          <p:nvPr/>
        </p:nvSpPr>
        <p:spPr bwMode="auto">
          <a:xfrm>
            <a:off x="5457825" y="4643438"/>
            <a:ext cx="0" cy="1060450"/>
          </a:xfrm>
          <a:prstGeom prst="line">
            <a:avLst/>
          </a:prstGeom>
          <a:noFill/>
          <a:ln w="3175" cap="rnd">
            <a:solidFill>
              <a:schemeClr val="hlink"/>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447" name="Rectangle 2"/>
          <p:cNvSpPr>
            <a:spLocks noGrp="1" noChangeArrowheads="1"/>
          </p:cNvSpPr>
          <p:nvPr>
            <p:ph type="title"/>
          </p:nvPr>
        </p:nvSpPr>
        <p:spPr/>
        <p:txBody>
          <a:bodyPr/>
          <a:lstStyle/>
          <a:p>
            <a:pPr eaLnBrk="1" hangingPunct="1"/>
            <a:r>
              <a:rPr lang="zh-CN" altLang="en-US" sz="3200" smtClean="0"/>
              <a:t>极化编码：</a:t>
            </a:r>
            <a:br>
              <a:rPr lang="zh-CN" altLang="en-US" sz="3200" smtClean="0"/>
            </a:br>
            <a:r>
              <a:rPr lang="en-US" altLang="zh-CN" sz="3200" smtClean="0">
                <a:latin typeface="Arial" charset="0"/>
                <a:cs typeface="Arial" charset="0"/>
              </a:rPr>
              <a:t>——</a:t>
            </a:r>
            <a:r>
              <a:rPr lang="zh-CN" altLang="en-US" sz="3200" smtClean="0">
                <a:latin typeface="Arial" charset="0"/>
                <a:cs typeface="Arial" charset="0"/>
              </a:rPr>
              <a:t>归零制码（</a:t>
            </a:r>
            <a:r>
              <a:rPr lang="en-US" altLang="zh-CN" sz="3200" b="1" smtClean="0">
                <a:latin typeface="Arial" charset="0"/>
                <a:cs typeface="Arial" charset="0"/>
              </a:rPr>
              <a:t>RZ: Return to Zero</a:t>
            </a:r>
            <a:r>
              <a:rPr lang="en-US" altLang="zh-CN" sz="3200" smtClean="0">
                <a:latin typeface="Arial" charset="0"/>
                <a:cs typeface="Arial" charset="0"/>
              </a:rPr>
              <a:t>）</a:t>
            </a:r>
          </a:p>
        </p:txBody>
      </p:sp>
      <p:sp>
        <p:nvSpPr>
          <p:cNvPr id="61448" name="Rectangle 3"/>
          <p:cNvSpPr>
            <a:spLocks noGrp="1" noChangeArrowheads="1"/>
          </p:cNvSpPr>
          <p:nvPr>
            <p:ph type="body" idx="1"/>
          </p:nvPr>
        </p:nvSpPr>
        <p:spPr>
          <a:xfrm>
            <a:off x="357188" y="1714500"/>
            <a:ext cx="8604250" cy="4114800"/>
          </a:xfrm>
        </p:spPr>
        <p:txBody>
          <a:bodyPr/>
          <a:lstStyle/>
          <a:p>
            <a:pPr eaLnBrk="1" hangingPunct="1">
              <a:buFont typeface="Wingdings" pitchFamily="2" charset="2"/>
              <a:buChar char="n"/>
            </a:pPr>
            <a:r>
              <a:rPr lang="zh-CN" altLang="en-US" sz="2800" smtClean="0"/>
              <a:t>原理：用负电平表示“0”，正电平表示“1”（或相反），比特中位跳变到零电平，从而提供同步</a:t>
            </a:r>
          </a:p>
          <a:p>
            <a:pPr eaLnBrk="1" hangingPunct="1">
              <a:buFont typeface="Wingdings" pitchFamily="2" charset="2"/>
              <a:buChar char="n"/>
            </a:pPr>
            <a:r>
              <a:rPr lang="zh-CN" altLang="en-US" sz="2800" smtClean="0"/>
              <a:t>优点：信号本身带有同步信息，经济性好，且不易出错</a:t>
            </a:r>
          </a:p>
          <a:p>
            <a:pPr eaLnBrk="1" hangingPunct="1">
              <a:buFont typeface="Wingdings" pitchFamily="2" charset="2"/>
              <a:buChar char="n"/>
            </a:pPr>
            <a:r>
              <a:rPr lang="zh-CN" altLang="en-US" sz="2800" smtClean="0"/>
              <a:t>缺点：需要采用三个不同电平，两次信号变化来编码1比特，因此增加了占用的带宽</a:t>
            </a:r>
          </a:p>
        </p:txBody>
      </p:sp>
      <p:sp>
        <p:nvSpPr>
          <p:cNvPr id="61449" name="Line 4"/>
          <p:cNvSpPr>
            <a:spLocks noChangeShapeType="1"/>
          </p:cNvSpPr>
          <p:nvPr/>
        </p:nvSpPr>
        <p:spPr bwMode="auto">
          <a:xfrm>
            <a:off x="2514600" y="4629150"/>
            <a:ext cx="0" cy="1060450"/>
          </a:xfrm>
          <a:prstGeom prst="line">
            <a:avLst/>
          </a:prstGeom>
          <a:noFill/>
          <a:ln w="22225">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450" name="Line 5"/>
          <p:cNvSpPr>
            <a:spLocks noChangeShapeType="1"/>
          </p:cNvSpPr>
          <p:nvPr/>
        </p:nvSpPr>
        <p:spPr bwMode="auto">
          <a:xfrm>
            <a:off x="6040438" y="4629150"/>
            <a:ext cx="0" cy="1060450"/>
          </a:xfrm>
          <a:prstGeom prst="line">
            <a:avLst/>
          </a:prstGeom>
          <a:noFill/>
          <a:ln w="22225">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4518" name="Line 6"/>
          <p:cNvSpPr>
            <a:spLocks noChangeShapeType="1"/>
          </p:cNvSpPr>
          <p:nvPr/>
        </p:nvSpPr>
        <p:spPr bwMode="auto">
          <a:xfrm flipV="1">
            <a:off x="2514600" y="5370513"/>
            <a:ext cx="293688" cy="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4519" name="Line 7"/>
          <p:cNvSpPr>
            <a:spLocks noChangeShapeType="1"/>
          </p:cNvSpPr>
          <p:nvPr/>
        </p:nvSpPr>
        <p:spPr bwMode="auto">
          <a:xfrm>
            <a:off x="3101975" y="4735513"/>
            <a:ext cx="293688" cy="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4520" name="Line 8"/>
          <p:cNvSpPr>
            <a:spLocks noChangeShapeType="1"/>
          </p:cNvSpPr>
          <p:nvPr/>
        </p:nvSpPr>
        <p:spPr bwMode="auto">
          <a:xfrm>
            <a:off x="3689350" y="5370513"/>
            <a:ext cx="295275" cy="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4521" name="Line 9"/>
          <p:cNvSpPr>
            <a:spLocks noChangeShapeType="1"/>
          </p:cNvSpPr>
          <p:nvPr/>
        </p:nvSpPr>
        <p:spPr bwMode="auto">
          <a:xfrm>
            <a:off x="4278313" y="5370513"/>
            <a:ext cx="293687" cy="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4522" name="Line 10"/>
          <p:cNvSpPr>
            <a:spLocks noChangeShapeType="1"/>
          </p:cNvSpPr>
          <p:nvPr/>
        </p:nvSpPr>
        <p:spPr bwMode="auto">
          <a:xfrm>
            <a:off x="4865688" y="4735513"/>
            <a:ext cx="293687" cy="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4523" name="Line 11"/>
          <p:cNvSpPr>
            <a:spLocks noChangeShapeType="1"/>
          </p:cNvSpPr>
          <p:nvPr/>
        </p:nvSpPr>
        <p:spPr bwMode="auto">
          <a:xfrm>
            <a:off x="5453063" y="5370513"/>
            <a:ext cx="293687" cy="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4524" name="Line 12"/>
          <p:cNvSpPr>
            <a:spLocks noChangeShapeType="1"/>
          </p:cNvSpPr>
          <p:nvPr/>
        </p:nvSpPr>
        <p:spPr bwMode="auto">
          <a:xfrm>
            <a:off x="3101975" y="4735513"/>
            <a:ext cx="0" cy="31750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4525" name="Line 13"/>
          <p:cNvSpPr>
            <a:spLocks noChangeShapeType="1"/>
          </p:cNvSpPr>
          <p:nvPr/>
        </p:nvSpPr>
        <p:spPr bwMode="auto">
          <a:xfrm>
            <a:off x="4865688" y="4735513"/>
            <a:ext cx="0" cy="31750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4526" name="Line 14"/>
          <p:cNvSpPr>
            <a:spLocks noChangeShapeType="1"/>
          </p:cNvSpPr>
          <p:nvPr/>
        </p:nvSpPr>
        <p:spPr bwMode="auto">
          <a:xfrm>
            <a:off x="5159375" y="4735513"/>
            <a:ext cx="0" cy="31750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1460" name="Line 15"/>
          <p:cNvSpPr>
            <a:spLocks noChangeShapeType="1"/>
          </p:cNvSpPr>
          <p:nvPr/>
        </p:nvSpPr>
        <p:spPr bwMode="auto">
          <a:xfrm>
            <a:off x="2514600" y="5053013"/>
            <a:ext cx="3525838" cy="0"/>
          </a:xfrm>
          <a:prstGeom prst="line">
            <a:avLst/>
          </a:prstGeom>
          <a:noFill/>
          <a:ln w="1905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461" name="Text Box 16"/>
          <p:cNvSpPr txBox="1">
            <a:spLocks noChangeArrowheads="1"/>
          </p:cNvSpPr>
          <p:nvPr/>
        </p:nvSpPr>
        <p:spPr bwMode="auto">
          <a:xfrm>
            <a:off x="6138863" y="4803775"/>
            <a:ext cx="3222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latin typeface="Tahoma" pitchFamily="34" charset="0"/>
              </a:rPr>
              <a:t>0</a:t>
            </a:r>
          </a:p>
        </p:txBody>
      </p:sp>
      <p:sp>
        <p:nvSpPr>
          <p:cNvPr id="61462" name="Text Box 17"/>
          <p:cNvSpPr txBox="1">
            <a:spLocks noChangeArrowheads="1"/>
          </p:cNvSpPr>
          <p:nvPr/>
        </p:nvSpPr>
        <p:spPr bwMode="auto">
          <a:xfrm>
            <a:off x="2362200" y="5634038"/>
            <a:ext cx="36020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a:latin typeface="Tahoma" pitchFamily="34" charset="0"/>
              </a:rPr>
              <a:t>0      1       0       0      1       0</a:t>
            </a:r>
          </a:p>
        </p:txBody>
      </p:sp>
      <p:sp>
        <p:nvSpPr>
          <p:cNvPr id="64530" name="Line 18"/>
          <p:cNvSpPr>
            <a:spLocks noChangeShapeType="1"/>
          </p:cNvSpPr>
          <p:nvPr/>
        </p:nvSpPr>
        <p:spPr bwMode="auto">
          <a:xfrm>
            <a:off x="2808288" y="5053013"/>
            <a:ext cx="0" cy="31750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4531" name="Line 19"/>
          <p:cNvSpPr>
            <a:spLocks noChangeShapeType="1"/>
          </p:cNvSpPr>
          <p:nvPr/>
        </p:nvSpPr>
        <p:spPr bwMode="auto">
          <a:xfrm>
            <a:off x="3395663" y="4735513"/>
            <a:ext cx="0" cy="31750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4532" name="Line 20"/>
          <p:cNvSpPr>
            <a:spLocks noChangeShapeType="1"/>
          </p:cNvSpPr>
          <p:nvPr/>
        </p:nvSpPr>
        <p:spPr bwMode="auto">
          <a:xfrm>
            <a:off x="3689350" y="5053013"/>
            <a:ext cx="0" cy="31750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4533" name="Line 21"/>
          <p:cNvSpPr>
            <a:spLocks noChangeShapeType="1"/>
          </p:cNvSpPr>
          <p:nvPr/>
        </p:nvSpPr>
        <p:spPr bwMode="auto">
          <a:xfrm>
            <a:off x="3984625" y="5053013"/>
            <a:ext cx="0" cy="31750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4534" name="Line 22"/>
          <p:cNvSpPr>
            <a:spLocks noChangeShapeType="1"/>
          </p:cNvSpPr>
          <p:nvPr/>
        </p:nvSpPr>
        <p:spPr bwMode="auto">
          <a:xfrm>
            <a:off x="4278313" y="5053013"/>
            <a:ext cx="0" cy="31750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4535" name="Line 23"/>
          <p:cNvSpPr>
            <a:spLocks noChangeShapeType="1"/>
          </p:cNvSpPr>
          <p:nvPr/>
        </p:nvSpPr>
        <p:spPr bwMode="auto">
          <a:xfrm>
            <a:off x="4572000" y="5053013"/>
            <a:ext cx="0" cy="31750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4536" name="Line 24"/>
          <p:cNvSpPr>
            <a:spLocks noChangeShapeType="1"/>
          </p:cNvSpPr>
          <p:nvPr/>
        </p:nvSpPr>
        <p:spPr bwMode="auto">
          <a:xfrm>
            <a:off x="5453063" y="5053013"/>
            <a:ext cx="0" cy="31750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4537" name="Line 25"/>
          <p:cNvSpPr>
            <a:spLocks noChangeShapeType="1"/>
          </p:cNvSpPr>
          <p:nvPr/>
        </p:nvSpPr>
        <p:spPr bwMode="auto">
          <a:xfrm>
            <a:off x="5746750" y="5053013"/>
            <a:ext cx="0" cy="31750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4538" name="Line 26"/>
          <p:cNvSpPr>
            <a:spLocks noChangeShapeType="1"/>
          </p:cNvSpPr>
          <p:nvPr/>
        </p:nvSpPr>
        <p:spPr bwMode="auto">
          <a:xfrm>
            <a:off x="2808288" y="5053013"/>
            <a:ext cx="293687" cy="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4539" name="Line 27"/>
          <p:cNvSpPr>
            <a:spLocks noChangeShapeType="1"/>
          </p:cNvSpPr>
          <p:nvPr/>
        </p:nvSpPr>
        <p:spPr bwMode="auto">
          <a:xfrm>
            <a:off x="3395663" y="5053013"/>
            <a:ext cx="293687" cy="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4540" name="Line 28"/>
          <p:cNvSpPr>
            <a:spLocks noChangeShapeType="1"/>
          </p:cNvSpPr>
          <p:nvPr/>
        </p:nvSpPr>
        <p:spPr bwMode="auto">
          <a:xfrm>
            <a:off x="3984625" y="5053013"/>
            <a:ext cx="293688" cy="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4541" name="Line 29"/>
          <p:cNvSpPr>
            <a:spLocks noChangeShapeType="1"/>
          </p:cNvSpPr>
          <p:nvPr/>
        </p:nvSpPr>
        <p:spPr bwMode="auto">
          <a:xfrm>
            <a:off x="4572000" y="5053013"/>
            <a:ext cx="293688" cy="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4542" name="Line 30"/>
          <p:cNvSpPr>
            <a:spLocks noChangeShapeType="1"/>
          </p:cNvSpPr>
          <p:nvPr/>
        </p:nvSpPr>
        <p:spPr bwMode="auto">
          <a:xfrm>
            <a:off x="5159375" y="5053013"/>
            <a:ext cx="293688" cy="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4543" name="Line 31"/>
          <p:cNvSpPr>
            <a:spLocks noChangeShapeType="1"/>
          </p:cNvSpPr>
          <p:nvPr/>
        </p:nvSpPr>
        <p:spPr bwMode="auto">
          <a:xfrm>
            <a:off x="5743575" y="5057775"/>
            <a:ext cx="250825" cy="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Tree>
  </p:cSld>
  <p:clrMapOvr>
    <a:masterClrMapping/>
  </p:clrMapOvr>
  <p:transition spd="med">
    <p:random/>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body" idx="1"/>
          </p:nvPr>
        </p:nvSpPr>
        <p:spPr>
          <a:xfrm>
            <a:off x="571500" y="1714500"/>
            <a:ext cx="8305800" cy="4114800"/>
          </a:xfrm>
        </p:spPr>
        <p:txBody>
          <a:bodyPr/>
          <a:lstStyle/>
          <a:p>
            <a:pPr eaLnBrk="1" hangingPunct="1">
              <a:lnSpc>
                <a:spcPct val="110000"/>
              </a:lnSpc>
              <a:buSzPct val="115000"/>
              <a:buFont typeface="Wingdings" pitchFamily="2" charset="2"/>
              <a:buChar char="n"/>
            </a:pPr>
            <a:r>
              <a:rPr lang="zh-CN" altLang="en-US" sz="2400" smtClean="0"/>
              <a:t>原理：每一位中间都有一个跳变，从低跳到高表示“0”，从高跳到低表示“1”</a:t>
            </a:r>
          </a:p>
          <a:p>
            <a:pPr lvl="1" eaLnBrk="1" hangingPunct="1">
              <a:lnSpc>
                <a:spcPct val="110000"/>
              </a:lnSpc>
              <a:buSzPct val="115000"/>
            </a:pPr>
            <a:r>
              <a:rPr lang="zh-CN" altLang="en-US" sz="2400" smtClean="0"/>
              <a:t>请思考：</a:t>
            </a:r>
            <a:r>
              <a:rPr lang="zh-CN" altLang="en-US" sz="2400" smtClean="0">
                <a:latin typeface="Arial" charset="0"/>
              </a:rPr>
              <a:t>“</a:t>
            </a:r>
            <a:r>
              <a:rPr lang="zh-CN" altLang="en-US" sz="2400" smtClean="0"/>
              <a:t>00</a:t>
            </a:r>
            <a:r>
              <a:rPr lang="zh-CN" altLang="en-US" sz="2400" smtClean="0">
                <a:latin typeface="Arial" charset="0"/>
              </a:rPr>
              <a:t>”</a:t>
            </a:r>
            <a:r>
              <a:rPr lang="zh-CN" altLang="en-US" sz="2400" smtClean="0"/>
              <a:t> </a:t>
            </a:r>
            <a:r>
              <a:rPr lang="zh-CN" altLang="en-US" sz="2400" smtClean="0">
                <a:latin typeface="Arial" charset="0"/>
              </a:rPr>
              <a:t>“</a:t>
            </a:r>
            <a:r>
              <a:rPr lang="zh-CN" altLang="en-US" sz="2400" smtClean="0"/>
              <a:t>01</a:t>
            </a:r>
            <a:r>
              <a:rPr lang="zh-CN" altLang="en-US" sz="2400" smtClean="0">
                <a:latin typeface="Arial" charset="0"/>
              </a:rPr>
              <a:t>”</a:t>
            </a:r>
            <a:r>
              <a:rPr lang="zh-CN" altLang="en-US" sz="2400" smtClean="0"/>
              <a:t>曼彻斯特编码下应怎样表示？ </a:t>
            </a:r>
          </a:p>
          <a:p>
            <a:pPr lvl="1" eaLnBrk="1" hangingPunct="1">
              <a:lnSpc>
                <a:spcPct val="110000"/>
              </a:lnSpc>
              <a:buSzPct val="115000"/>
            </a:pPr>
            <a:r>
              <a:rPr lang="zh-CN" altLang="en-US" sz="2400" smtClean="0"/>
              <a:t>优点：克服了</a:t>
            </a:r>
            <a:r>
              <a:rPr lang="en-US" altLang="zh-CN" sz="2400" smtClean="0"/>
              <a:t>NRZ</a:t>
            </a:r>
            <a:r>
              <a:rPr lang="zh-CN" altLang="en-US" sz="2400" smtClean="0"/>
              <a:t>码的不足。每位中间的跳变既可作为数据，又可作为时钟，能够自同步；同时只采用两个电平，跳变减少，比</a:t>
            </a:r>
            <a:r>
              <a:rPr lang="en-US" altLang="zh-CN" sz="2400" smtClean="0"/>
              <a:t>RZ</a:t>
            </a:r>
            <a:r>
              <a:rPr lang="zh-CN" altLang="en-US" sz="2400" smtClean="0"/>
              <a:t>码效率更高</a:t>
            </a:r>
          </a:p>
        </p:txBody>
      </p:sp>
      <p:sp>
        <p:nvSpPr>
          <p:cNvPr id="63491" name="Line 2"/>
          <p:cNvSpPr>
            <a:spLocks noChangeShapeType="1"/>
          </p:cNvSpPr>
          <p:nvPr/>
        </p:nvSpPr>
        <p:spPr bwMode="auto">
          <a:xfrm>
            <a:off x="5457825" y="4840288"/>
            <a:ext cx="0" cy="1060450"/>
          </a:xfrm>
          <a:prstGeom prst="line">
            <a:avLst/>
          </a:prstGeom>
          <a:ln>
            <a:headEnd/>
            <a:tailEnd/>
          </a:ln>
        </p:spPr>
        <p:style>
          <a:lnRef idx="2">
            <a:schemeClr val="accent2"/>
          </a:lnRef>
          <a:fillRef idx="0">
            <a:schemeClr val="accent2"/>
          </a:fillRef>
          <a:effectRef idx="1">
            <a:schemeClr val="accent2"/>
          </a:effectRef>
          <a:fontRef idx="minor">
            <a:schemeClr val="tx1"/>
          </a:fontRef>
        </p:style>
        <p:txBody>
          <a:bodyPr wrap="none"/>
          <a:lstStyle/>
          <a:p>
            <a:pPr>
              <a:defRPr/>
            </a:pPr>
            <a:endParaRPr lang="zh-CN" altLang="en-US"/>
          </a:p>
        </p:txBody>
      </p:sp>
      <p:sp>
        <p:nvSpPr>
          <p:cNvPr id="63492" name="Line 3"/>
          <p:cNvSpPr>
            <a:spLocks noChangeShapeType="1"/>
          </p:cNvSpPr>
          <p:nvPr/>
        </p:nvSpPr>
        <p:spPr bwMode="auto">
          <a:xfrm>
            <a:off x="4876800" y="4832350"/>
            <a:ext cx="0" cy="1060450"/>
          </a:xfrm>
          <a:prstGeom prst="line">
            <a:avLst/>
          </a:prstGeom>
          <a:ln>
            <a:headEnd/>
            <a:tailEnd/>
          </a:ln>
        </p:spPr>
        <p:style>
          <a:lnRef idx="2">
            <a:schemeClr val="accent2"/>
          </a:lnRef>
          <a:fillRef idx="0">
            <a:schemeClr val="accent2"/>
          </a:fillRef>
          <a:effectRef idx="1">
            <a:schemeClr val="accent2"/>
          </a:effectRef>
          <a:fontRef idx="minor">
            <a:schemeClr val="tx1"/>
          </a:fontRef>
        </p:style>
        <p:txBody>
          <a:bodyPr wrap="none"/>
          <a:lstStyle/>
          <a:p>
            <a:pPr>
              <a:defRPr/>
            </a:pPr>
            <a:endParaRPr lang="zh-CN" altLang="en-US"/>
          </a:p>
        </p:txBody>
      </p:sp>
      <p:sp>
        <p:nvSpPr>
          <p:cNvPr id="63493" name="Line 4"/>
          <p:cNvSpPr>
            <a:spLocks noChangeShapeType="1"/>
          </p:cNvSpPr>
          <p:nvPr/>
        </p:nvSpPr>
        <p:spPr bwMode="auto">
          <a:xfrm flipH="1">
            <a:off x="4267200" y="4786313"/>
            <a:ext cx="46038" cy="1119187"/>
          </a:xfrm>
          <a:prstGeom prst="line">
            <a:avLst/>
          </a:prstGeom>
          <a:ln>
            <a:headEnd/>
            <a:tailEnd/>
          </a:ln>
        </p:spPr>
        <p:style>
          <a:lnRef idx="2">
            <a:schemeClr val="accent2"/>
          </a:lnRef>
          <a:fillRef idx="0">
            <a:schemeClr val="accent2"/>
          </a:fillRef>
          <a:effectRef idx="1">
            <a:schemeClr val="accent2"/>
          </a:effectRef>
          <a:fontRef idx="minor">
            <a:schemeClr val="tx1"/>
          </a:fontRef>
        </p:style>
        <p:txBody>
          <a:bodyPr wrap="none"/>
          <a:lstStyle/>
          <a:p>
            <a:pPr>
              <a:defRPr/>
            </a:pPr>
            <a:endParaRPr lang="zh-CN" altLang="en-US"/>
          </a:p>
        </p:txBody>
      </p:sp>
      <p:sp>
        <p:nvSpPr>
          <p:cNvPr id="63494" name="Line 5"/>
          <p:cNvSpPr>
            <a:spLocks noChangeShapeType="1"/>
          </p:cNvSpPr>
          <p:nvPr/>
        </p:nvSpPr>
        <p:spPr bwMode="auto">
          <a:xfrm>
            <a:off x="3690938" y="4821238"/>
            <a:ext cx="0" cy="1060450"/>
          </a:xfrm>
          <a:prstGeom prst="line">
            <a:avLst/>
          </a:prstGeom>
          <a:ln>
            <a:headEnd/>
            <a:tailEnd/>
          </a:ln>
        </p:spPr>
        <p:style>
          <a:lnRef idx="2">
            <a:schemeClr val="accent2"/>
          </a:lnRef>
          <a:fillRef idx="0">
            <a:schemeClr val="accent2"/>
          </a:fillRef>
          <a:effectRef idx="1">
            <a:schemeClr val="accent2"/>
          </a:effectRef>
          <a:fontRef idx="minor">
            <a:schemeClr val="tx1"/>
          </a:fontRef>
        </p:style>
        <p:txBody>
          <a:bodyPr wrap="none"/>
          <a:lstStyle/>
          <a:p>
            <a:pPr>
              <a:defRPr/>
            </a:pPr>
            <a:endParaRPr lang="zh-CN" altLang="en-US"/>
          </a:p>
        </p:txBody>
      </p:sp>
      <p:sp>
        <p:nvSpPr>
          <p:cNvPr id="62471" name="Rectangle 6"/>
          <p:cNvSpPr>
            <a:spLocks noGrp="1" noChangeArrowheads="1"/>
          </p:cNvSpPr>
          <p:nvPr>
            <p:ph type="title"/>
          </p:nvPr>
        </p:nvSpPr>
        <p:spPr/>
        <p:txBody>
          <a:bodyPr/>
          <a:lstStyle/>
          <a:p>
            <a:pPr eaLnBrk="1" hangingPunct="1">
              <a:lnSpc>
                <a:spcPct val="110000"/>
              </a:lnSpc>
            </a:pPr>
            <a:r>
              <a:rPr lang="zh-CN" altLang="en-US" sz="3200" smtClean="0">
                <a:latin typeface="Arial" charset="0"/>
                <a:cs typeface="Arial" charset="0"/>
              </a:rPr>
              <a:t>极化编码：</a:t>
            </a:r>
            <a:br>
              <a:rPr lang="zh-CN" altLang="en-US" sz="3200" smtClean="0">
                <a:latin typeface="Arial" charset="0"/>
                <a:cs typeface="Arial" charset="0"/>
              </a:rPr>
            </a:br>
            <a:r>
              <a:rPr lang="en-US" altLang="zh-CN" sz="3200" smtClean="0">
                <a:latin typeface="Arial" charset="0"/>
                <a:cs typeface="Arial" charset="0"/>
              </a:rPr>
              <a:t>——</a:t>
            </a:r>
            <a:r>
              <a:rPr lang="zh-CN" altLang="en-US" sz="3200" smtClean="0">
                <a:latin typeface="Arial" charset="0"/>
                <a:cs typeface="Arial" charset="0"/>
              </a:rPr>
              <a:t>曼彻斯特码（</a:t>
            </a:r>
            <a:r>
              <a:rPr lang="en-US" altLang="zh-CN" sz="3200" smtClean="0">
                <a:latin typeface="Arial" charset="0"/>
                <a:cs typeface="Arial" charset="0"/>
              </a:rPr>
              <a:t>Manchester）</a:t>
            </a:r>
            <a:endParaRPr lang="zh-CN" altLang="en-US" sz="3200" smtClean="0">
              <a:latin typeface="Arial" charset="0"/>
              <a:cs typeface="Arial" charset="0"/>
            </a:endParaRPr>
          </a:p>
        </p:txBody>
      </p:sp>
      <p:sp>
        <p:nvSpPr>
          <p:cNvPr id="62472" name="Line 8"/>
          <p:cNvSpPr>
            <a:spLocks noChangeShapeType="1"/>
          </p:cNvSpPr>
          <p:nvPr/>
        </p:nvSpPr>
        <p:spPr bwMode="auto">
          <a:xfrm>
            <a:off x="2514600" y="4826000"/>
            <a:ext cx="0" cy="1060450"/>
          </a:xfrm>
          <a:prstGeom prst="line">
            <a:avLst/>
          </a:prstGeom>
          <a:noFill/>
          <a:ln w="22225">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2473" name="Line 9"/>
          <p:cNvSpPr>
            <a:spLocks noChangeShapeType="1"/>
          </p:cNvSpPr>
          <p:nvPr/>
        </p:nvSpPr>
        <p:spPr bwMode="auto">
          <a:xfrm>
            <a:off x="6072188" y="4826000"/>
            <a:ext cx="0" cy="1060450"/>
          </a:xfrm>
          <a:prstGeom prst="line">
            <a:avLst/>
          </a:prstGeom>
          <a:noFill/>
          <a:ln w="22225">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5546" name="Line 10"/>
          <p:cNvSpPr>
            <a:spLocks noChangeShapeType="1"/>
          </p:cNvSpPr>
          <p:nvPr/>
        </p:nvSpPr>
        <p:spPr bwMode="auto">
          <a:xfrm flipV="1">
            <a:off x="2514600" y="5567363"/>
            <a:ext cx="293688" cy="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2475" name="Text Box 15"/>
          <p:cNvSpPr txBox="1">
            <a:spLocks noChangeArrowheads="1"/>
          </p:cNvSpPr>
          <p:nvPr/>
        </p:nvSpPr>
        <p:spPr bwMode="auto">
          <a:xfrm>
            <a:off x="6138863" y="5000625"/>
            <a:ext cx="3222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latin typeface="Tahoma" pitchFamily="34" charset="0"/>
              </a:rPr>
              <a:t>0</a:t>
            </a:r>
          </a:p>
        </p:txBody>
      </p:sp>
      <p:sp>
        <p:nvSpPr>
          <p:cNvPr id="62476" name="Text Box 16"/>
          <p:cNvSpPr txBox="1">
            <a:spLocks noChangeArrowheads="1"/>
          </p:cNvSpPr>
          <p:nvPr/>
        </p:nvSpPr>
        <p:spPr bwMode="auto">
          <a:xfrm>
            <a:off x="2362200" y="5830888"/>
            <a:ext cx="36020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dirty="0">
                <a:latin typeface="Tahoma" pitchFamily="34" charset="0"/>
              </a:rPr>
              <a:t>0      1       0       </a:t>
            </a:r>
            <a:r>
              <a:rPr kumimoji="1" lang="en-US" altLang="zh-CN" dirty="0" smtClean="0">
                <a:latin typeface="Tahoma" pitchFamily="34" charset="0"/>
              </a:rPr>
              <a:t>1</a:t>
            </a:r>
            <a:r>
              <a:rPr kumimoji="1" lang="zh-CN" altLang="en-US" dirty="0" smtClean="0">
                <a:latin typeface="Tahoma" pitchFamily="34" charset="0"/>
              </a:rPr>
              <a:t>      </a:t>
            </a:r>
            <a:r>
              <a:rPr kumimoji="1" lang="zh-CN" altLang="en-US" dirty="0">
                <a:latin typeface="Tahoma" pitchFamily="34" charset="0"/>
              </a:rPr>
              <a:t>1      0</a:t>
            </a:r>
          </a:p>
        </p:txBody>
      </p:sp>
      <p:sp>
        <p:nvSpPr>
          <p:cNvPr id="65553" name="Line 17"/>
          <p:cNvSpPr>
            <a:spLocks noChangeShapeType="1"/>
          </p:cNvSpPr>
          <p:nvPr/>
        </p:nvSpPr>
        <p:spPr bwMode="auto">
          <a:xfrm flipH="1">
            <a:off x="2808288" y="4902200"/>
            <a:ext cx="11112" cy="665163"/>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5554" name="Line 18"/>
          <p:cNvSpPr>
            <a:spLocks noChangeShapeType="1"/>
          </p:cNvSpPr>
          <p:nvPr/>
        </p:nvSpPr>
        <p:spPr bwMode="auto">
          <a:xfrm flipH="1">
            <a:off x="3990975" y="4902200"/>
            <a:ext cx="0" cy="665163"/>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5555" name="Line 19"/>
          <p:cNvSpPr>
            <a:spLocks noChangeShapeType="1"/>
          </p:cNvSpPr>
          <p:nvPr/>
        </p:nvSpPr>
        <p:spPr bwMode="auto">
          <a:xfrm>
            <a:off x="3984625" y="4892675"/>
            <a:ext cx="293688" cy="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3504" name="Line 20"/>
          <p:cNvSpPr>
            <a:spLocks noChangeShapeType="1"/>
          </p:cNvSpPr>
          <p:nvPr/>
        </p:nvSpPr>
        <p:spPr bwMode="auto">
          <a:xfrm>
            <a:off x="3109913" y="4797425"/>
            <a:ext cx="0" cy="1060450"/>
          </a:xfrm>
          <a:prstGeom prst="line">
            <a:avLst/>
          </a:prstGeom>
          <a:ln>
            <a:headEnd/>
            <a:tailEnd/>
          </a:ln>
        </p:spPr>
        <p:style>
          <a:lnRef idx="2">
            <a:schemeClr val="accent2"/>
          </a:lnRef>
          <a:fillRef idx="0">
            <a:schemeClr val="accent2"/>
          </a:fillRef>
          <a:effectRef idx="1">
            <a:schemeClr val="accent2"/>
          </a:effectRef>
          <a:fontRef idx="minor">
            <a:schemeClr val="tx1"/>
          </a:fontRef>
        </p:style>
        <p:txBody>
          <a:bodyPr wrap="none"/>
          <a:lstStyle/>
          <a:p>
            <a:pPr>
              <a:defRPr/>
            </a:pPr>
            <a:endParaRPr lang="zh-CN" altLang="en-US"/>
          </a:p>
        </p:txBody>
      </p:sp>
      <p:sp>
        <p:nvSpPr>
          <p:cNvPr id="65558" name="Line 22"/>
          <p:cNvSpPr>
            <a:spLocks noChangeShapeType="1"/>
          </p:cNvSpPr>
          <p:nvPr/>
        </p:nvSpPr>
        <p:spPr bwMode="auto">
          <a:xfrm flipH="1">
            <a:off x="3394075" y="4897438"/>
            <a:ext cx="6350" cy="674687"/>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sp>
        <p:nvSpPr>
          <p:cNvPr id="65562" name="Line 26"/>
          <p:cNvSpPr>
            <a:spLocks noChangeShapeType="1"/>
          </p:cNvSpPr>
          <p:nvPr/>
        </p:nvSpPr>
        <p:spPr bwMode="auto">
          <a:xfrm>
            <a:off x="4565650" y="4902200"/>
            <a:ext cx="582613" cy="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a:p>
        </p:txBody>
      </p:sp>
      <p:cxnSp>
        <p:nvCxnSpPr>
          <p:cNvPr id="31" name="直接连接符 30"/>
          <p:cNvCxnSpPr/>
          <p:nvPr/>
        </p:nvCxnSpPr>
        <p:spPr bwMode="auto">
          <a:xfrm rot="5400000">
            <a:off x="5393532" y="5247481"/>
            <a:ext cx="646112" cy="317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3" name="直接连接符 32"/>
          <p:cNvCxnSpPr>
            <a:stCxn id="65553" idx="0"/>
            <a:endCxn id="65558" idx="0"/>
          </p:cNvCxnSpPr>
          <p:nvPr/>
        </p:nvCxnSpPr>
        <p:spPr bwMode="auto">
          <a:xfrm rot="5400000" flipH="1" flipV="1">
            <a:off x="3107532" y="4609306"/>
            <a:ext cx="4762" cy="58102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6" name="直接连接符 35"/>
          <p:cNvCxnSpPr>
            <a:stCxn id="65558" idx="1"/>
            <a:endCxn id="65554" idx="1"/>
          </p:cNvCxnSpPr>
          <p:nvPr/>
        </p:nvCxnSpPr>
        <p:spPr bwMode="auto">
          <a:xfrm rot="5400000" flipH="1" flipV="1">
            <a:off x="3690144" y="5271294"/>
            <a:ext cx="4762" cy="5969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6" name="直接连接符 45"/>
          <p:cNvCxnSpPr>
            <a:stCxn id="65562" idx="1"/>
          </p:cNvCxnSpPr>
          <p:nvPr/>
        </p:nvCxnSpPr>
        <p:spPr bwMode="auto">
          <a:xfrm rot="16200000" flipH="1" flipV="1">
            <a:off x="4810919" y="5234781"/>
            <a:ext cx="669925" cy="476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8" name="直接连接符 47"/>
          <p:cNvCxnSpPr/>
          <p:nvPr/>
        </p:nvCxnSpPr>
        <p:spPr bwMode="auto">
          <a:xfrm>
            <a:off x="5143500" y="5572125"/>
            <a:ext cx="571500"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1" name="直接连接符 50"/>
          <p:cNvCxnSpPr/>
          <p:nvPr/>
        </p:nvCxnSpPr>
        <p:spPr bwMode="auto">
          <a:xfrm>
            <a:off x="5715000" y="4929188"/>
            <a:ext cx="357188"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6" name="直接连接符 55"/>
          <p:cNvCxnSpPr>
            <a:stCxn id="65555" idx="1"/>
          </p:cNvCxnSpPr>
          <p:nvPr/>
        </p:nvCxnSpPr>
        <p:spPr bwMode="auto">
          <a:xfrm rot="16200000" flipH="1">
            <a:off x="3942557" y="5228431"/>
            <a:ext cx="679450" cy="7937"/>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59" name="直接连接符 58"/>
          <p:cNvCxnSpPr>
            <a:stCxn id="65562" idx="0"/>
          </p:cNvCxnSpPr>
          <p:nvPr/>
        </p:nvCxnSpPr>
        <p:spPr bwMode="auto">
          <a:xfrm rot="16200000" flipH="1">
            <a:off x="4233862" y="5233988"/>
            <a:ext cx="669925" cy="635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1" name="直接连接符 60"/>
          <p:cNvCxnSpPr/>
          <p:nvPr/>
        </p:nvCxnSpPr>
        <p:spPr bwMode="auto">
          <a:xfrm>
            <a:off x="4286250" y="5572125"/>
            <a:ext cx="285750"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81" name="直接连接符 80"/>
          <p:cNvCxnSpPr/>
          <p:nvPr/>
        </p:nvCxnSpPr>
        <p:spPr bwMode="auto">
          <a:xfrm>
            <a:off x="2500313" y="5284788"/>
            <a:ext cx="3571875" cy="1587"/>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Tree>
  </p:cSld>
  <p:clrMapOvr>
    <a:masterClrMapping/>
  </p:clrMapOvr>
  <p:transition spd="med">
    <p:random/>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574675" y="304800"/>
            <a:ext cx="8569325" cy="1216025"/>
          </a:xfrm>
        </p:spPr>
        <p:txBody>
          <a:bodyPr/>
          <a:lstStyle/>
          <a:p>
            <a:pPr eaLnBrk="1" hangingPunct="1">
              <a:lnSpc>
                <a:spcPct val="130000"/>
              </a:lnSpc>
            </a:pPr>
            <a:r>
              <a:rPr lang="zh-CN" altLang="en-US" sz="3200" dirty="0" smtClean="0">
                <a:latin typeface="Arial" charset="0"/>
                <a:cs typeface="Arial" charset="0"/>
              </a:rPr>
              <a:t>极化编码：</a:t>
            </a:r>
            <a:br>
              <a:rPr lang="zh-CN" altLang="en-US" sz="3200" dirty="0" smtClean="0">
                <a:latin typeface="Arial" charset="0"/>
                <a:cs typeface="Arial" charset="0"/>
              </a:rPr>
            </a:br>
            <a:r>
              <a:rPr lang="en-US" altLang="zh-CN" sz="3200" dirty="0" smtClean="0">
                <a:latin typeface="Arial" charset="0"/>
                <a:cs typeface="Arial" charset="0"/>
              </a:rPr>
              <a:t>——</a:t>
            </a:r>
            <a:r>
              <a:rPr lang="zh-CN" altLang="en-US" sz="3200" dirty="0" smtClean="0">
                <a:latin typeface="Arial" charset="0"/>
                <a:cs typeface="Arial" charset="0"/>
              </a:rPr>
              <a:t>差分曼彻斯特码（</a:t>
            </a:r>
            <a:r>
              <a:rPr lang="en-US" altLang="zh-CN" sz="3200" dirty="0" smtClean="0">
                <a:latin typeface="Arial" charset="0"/>
                <a:cs typeface="Arial" charset="0"/>
              </a:rPr>
              <a:t>Differential Manchester）</a:t>
            </a:r>
          </a:p>
        </p:txBody>
      </p:sp>
      <p:sp>
        <p:nvSpPr>
          <p:cNvPr id="63491" name="Rectangle 3"/>
          <p:cNvSpPr>
            <a:spLocks noGrp="1" noChangeArrowheads="1"/>
          </p:cNvSpPr>
          <p:nvPr>
            <p:ph type="body" idx="1"/>
          </p:nvPr>
        </p:nvSpPr>
        <p:spPr>
          <a:xfrm>
            <a:off x="611188" y="1773238"/>
            <a:ext cx="7772400" cy="4114800"/>
          </a:xfrm>
        </p:spPr>
        <p:txBody>
          <a:bodyPr/>
          <a:lstStyle/>
          <a:p>
            <a:pPr eaLnBrk="1" hangingPunct="1">
              <a:lnSpc>
                <a:spcPct val="130000"/>
              </a:lnSpc>
              <a:buFont typeface="Wingdings" pitchFamily="2" charset="2"/>
              <a:buChar char="n"/>
            </a:pPr>
            <a:r>
              <a:rPr lang="zh-CN" altLang="en-US" smtClean="0"/>
              <a:t>原理：</a:t>
            </a:r>
          </a:p>
          <a:p>
            <a:pPr lvl="1" eaLnBrk="1" hangingPunct="1">
              <a:lnSpc>
                <a:spcPct val="130000"/>
              </a:lnSpc>
            </a:pPr>
            <a:r>
              <a:rPr lang="zh-CN" altLang="en-US" sz="3000" smtClean="0"/>
              <a:t>每一位中间跳变：表示时钟</a:t>
            </a:r>
          </a:p>
          <a:p>
            <a:pPr lvl="1" eaLnBrk="1" hangingPunct="1">
              <a:lnSpc>
                <a:spcPct val="130000"/>
              </a:lnSpc>
            </a:pPr>
            <a:r>
              <a:rPr lang="zh-CN" altLang="en-US" sz="3000" smtClean="0"/>
              <a:t>每一位位前跳变：表示数据</a:t>
            </a:r>
            <a:endParaRPr lang="en-US" altLang="zh-CN" sz="3000" smtClean="0"/>
          </a:p>
          <a:p>
            <a:pPr lvl="2" eaLnBrk="1" hangingPunct="1">
              <a:lnSpc>
                <a:spcPct val="130000"/>
              </a:lnSpc>
              <a:buFont typeface="Wingdings" pitchFamily="2" charset="2"/>
              <a:buChar char="n"/>
            </a:pPr>
            <a:r>
              <a:rPr lang="zh-CN" altLang="en-US" sz="2700" smtClean="0"/>
              <a:t>有跳变表示“0”，无跳变表示“1”</a:t>
            </a:r>
          </a:p>
          <a:p>
            <a:pPr eaLnBrk="1" hangingPunct="1">
              <a:lnSpc>
                <a:spcPct val="130000"/>
              </a:lnSpc>
              <a:buFont typeface="Wingdings" pitchFamily="2" charset="2"/>
              <a:buChar char="n"/>
            </a:pPr>
            <a:r>
              <a:rPr lang="zh-CN" altLang="en-US" smtClean="0"/>
              <a:t>优点：时钟、数据分离，便于提取</a:t>
            </a:r>
          </a:p>
        </p:txBody>
      </p:sp>
    </p:spTree>
  </p:cSld>
  <p:clrMapOvr>
    <a:masterClrMapping/>
  </p:clrMapOvr>
  <p:transition spd="med">
    <p:rand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0690" name="Rectangle 2"/>
          <p:cNvSpPr>
            <a:spLocks noGrp="1" noChangeArrowheads="1"/>
          </p:cNvSpPr>
          <p:nvPr>
            <p:ph type="title"/>
          </p:nvPr>
        </p:nvSpPr>
        <p:spPr>
          <a:xfrm>
            <a:off x="611188" y="404813"/>
            <a:ext cx="7793037" cy="1143000"/>
          </a:xfrm>
        </p:spPr>
        <p:txBody>
          <a:bodyPr/>
          <a:lstStyle/>
          <a:p>
            <a:pPr eaLnBrk="1" hangingPunct="1"/>
            <a:r>
              <a:rPr lang="en-US" altLang="zh-CN" smtClean="0"/>
              <a:t>LAN Media</a:t>
            </a:r>
          </a:p>
        </p:txBody>
      </p:sp>
      <p:sp>
        <p:nvSpPr>
          <p:cNvPr id="370691" name="Rectangle 3"/>
          <p:cNvSpPr>
            <a:spLocks noGrp="1" noChangeArrowheads="1"/>
          </p:cNvSpPr>
          <p:nvPr>
            <p:ph type="body" idx="1"/>
          </p:nvPr>
        </p:nvSpPr>
        <p:spPr>
          <a:xfrm>
            <a:off x="142875" y="1785938"/>
            <a:ext cx="3214688" cy="4167187"/>
          </a:xfrm>
        </p:spPr>
        <p:txBody>
          <a:bodyPr/>
          <a:lstStyle/>
          <a:p>
            <a:pPr eaLnBrk="1" hangingPunct="1">
              <a:lnSpc>
                <a:spcPct val="90000"/>
              </a:lnSpc>
              <a:buFont typeface="Wingdings" pitchFamily="2" charset="2"/>
              <a:buChar char="p"/>
            </a:pPr>
            <a:r>
              <a:rPr lang="en-US" altLang="zh-CN" sz="2800" smtClean="0"/>
              <a:t>Function is to transmit data</a:t>
            </a:r>
          </a:p>
          <a:p>
            <a:pPr eaLnBrk="1" hangingPunct="1">
              <a:lnSpc>
                <a:spcPct val="90000"/>
              </a:lnSpc>
              <a:buFont typeface="Wingdings" pitchFamily="2" charset="2"/>
              <a:buChar char="p"/>
            </a:pPr>
            <a:r>
              <a:rPr lang="en-US" altLang="zh-CN" sz="2800" smtClean="0"/>
              <a:t>Transmission process is referred to as </a:t>
            </a:r>
            <a:r>
              <a:rPr lang="en-US" altLang="zh-CN" sz="2800" i="1" smtClean="0"/>
              <a:t>encoding</a:t>
            </a:r>
          </a:p>
          <a:p>
            <a:pPr eaLnBrk="1" hangingPunct="1">
              <a:lnSpc>
                <a:spcPct val="90000"/>
              </a:lnSpc>
              <a:buFont typeface="Wingdings" pitchFamily="2" charset="2"/>
              <a:buChar char="p"/>
            </a:pPr>
            <a:r>
              <a:rPr lang="en-US" altLang="zh-CN" sz="2800" smtClean="0"/>
              <a:t>Cable types include STP, UTP, coaxial, fiber-optics</a:t>
            </a:r>
          </a:p>
        </p:txBody>
      </p:sp>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4688" y="1714500"/>
            <a:ext cx="5749925" cy="442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370690"/>
                                        </p:tgtEl>
                                        <p:attrNameLst>
                                          <p:attrName>style.visibility</p:attrName>
                                        </p:attrNameLst>
                                      </p:cBhvr>
                                      <p:to>
                                        <p:strVal val="visible"/>
                                      </p:to>
                                    </p:set>
                                    <p:animEffect transition="in" filter="checkerboard(across)">
                                      <p:cBhvr>
                                        <p:cTn id="7" dur="500"/>
                                        <p:tgtEl>
                                          <p:spTgt spid="3706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5" fill="hold" grpId="0" nodeType="clickEffect">
                                  <p:stCondLst>
                                    <p:cond delay="0"/>
                                  </p:stCondLst>
                                  <p:childTnLst>
                                    <p:set>
                                      <p:cBhvr>
                                        <p:cTn id="11" dur="1" fill="hold">
                                          <p:stCondLst>
                                            <p:cond delay="0"/>
                                          </p:stCondLst>
                                        </p:cTn>
                                        <p:tgtEl>
                                          <p:spTgt spid="370691">
                                            <p:txEl>
                                              <p:pRg st="0" end="0"/>
                                            </p:txEl>
                                          </p:spTgt>
                                        </p:tgtEl>
                                        <p:attrNameLst>
                                          <p:attrName>style.visibility</p:attrName>
                                        </p:attrNameLst>
                                      </p:cBhvr>
                                      <p:to>
                                        <p:strVal val="visible"/>
                                      </p:to>
                                    </p:set>
                                    <p:animEffect transition="in" filter="checkerboard(down)">
                                      <p:cBhvr>
                                        <p:cTn id="12" dur="500"/>
                                        <p:tgtEl>
                                          <p:spTgt spid="37069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5" fill="hold" grpId="0" nodeType="clickEffect">
                                  <p:stCondLst>
                                    <p:cond delay="0"/>
                                  </p:stCondLst>
                                  <p:childTnLst>
                                    <p:set>
                                      <p:cBhvr>
                                        <p:cTn id="16" dur="1" fill="hold">
                                          <p:stCondLst>
                                            <p:cond delay="0"/>
                                          </p:stCondLst>
                                        </p:cTn>
                                        <p:tgtEl>
                                          <p:spTgt spid="370691">
                                            <p:txEl>
                                              <p:pRg st="1" end="1"/>
                                            </p:txEl>
                                          </p:spTgt>
                                        </p:tgtEl>
                                        <p:attrNameLst>
                                          <p:attrName>style.visibility</p:attrName>
                                        </p:attrNameLst>
                                      </p:cBhvr>
                                      <p:to>
                                        <p:strVal val="visible"/>
                                      </p:to>
                                    </p:set>
                                    <p:animEffect transition="in" filter="checkerboard(down)">
                                      <p:cBhvr>
                                        <p:cTn id="17" dur="500"/>
                                        <p:tgtEl>
                                          <p:spTgt spid="37069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5" fill="hold" grpId="0" nodeType="clickEffect">
                                  <p:stCondLst>
                                    <p:cond delay="0"/>
                                  </p:stCondLst>
                                  <p:childTnLst>
                                    <p:set>
                                      <p:cBhvr>
                                        <p:cTn id="21" dur="1" fill="hold">
                                          <p:stCondLst>
                                            <p:cond delay="0"/>
                                          </p:stCondLst>
                                        </p:cTn>
                                        <p:tgtEl>
                                          <p:spTgt spid="370691">
                                            <p:txEl>
                                              <p:pRg st="2" end="2"/>
                                            </p:txEl>
                                          </p:spTgt>
                                        </p:tgtEl>
                                        <p:attrNameLst>
                                          <p:attrName>style.visibility</p:attrName>
                                        </p:attrNameLst>
                                      </p:cBhvr>
                                      <p:to>
                                        <p:strVal val="visible"/>
                                      </p:to>
                                    </p:set>
                                    <p:animEffect transition="in" filter="checkerboard(down)">
                                      <p:cBhvr>
                                        <p:cTn id="22" dur="500"/>
                                        <p:tgtEl>
                                          <p:spTgt spid="37069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690" grpId="0" autoUpdateAnimBg="0"/>
      <p:bldP spid="370691" grpId="0" build="p" bldLvl="2"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4514" name="直接连接符 3"/>
          <p:cNvCxnSpPr>
            <a:cxnSpLocks noChangeShapeType="1"/>
          </p:cNvCxnSpPr>
          <p:nvPr/>
        </p:nvCxnSpPr>
        <p:spPr bwMode="auto">
          <a:xfrm rot="5400000">
            <a:off x="-1428750" y="3786188"/>
            <a:ext cx="3857625" cy="0"/>
          </a:xfrm>
          <a:prstGeom prst="line">
            <a:avLst/>
          </a:prstGeom>
          <a:noFill/>
          <a:ln w="15875" algn="ctr">
            <a:solidFill>
              <a:srgbClr val="002060"/>
            </a:solidFill>
            <a:miter lim="800000"/>
            <a:headEnd/>
            <a:tailEnd/>
          </a:ln>
          <a:extLst>
            <a:ext uri="{909E8E84-426E-40DD-AFC4-6F175D3DCCD1}">
              <a14:hiddenFill xmlns:a14="http://schemas.microsoft.com/office/drawing/2010/main">
                <a:noFill/>
              </a14:hiddenFill>
            </a:ext>
          </a:extLst>
        </p:spPr>
      </p:cxnSp>
      <p:cxnSp>
        <p:nvCxnSpPr>
          <p:cNvPr id="64515" name="直接连接符 5"/>
          <p:cNvCxnSpPr>
            <a:cxnSpLocks noChangeShapeType="1"/>
          </p:cNvCxnSpPr>
          <p:nvPr/>
        </p:nvCxnSpPr>
        <p:spPr bwMode="auto">
          <a:xfrm rot="5400000">
            <a:off x="-214313" y="3786188"/>
            <a:ext cx="3857625" cy="0"/>
          </a:xfrm>
          <a:prstGeom prst="line">
            <a:avLst/>
          </a:prstGeom>
          <a:noFill/>
          <a:ln w="15875" algn="ctr">
            <a:solidFill>
              <a:srgbClr val="002060"/>
            </a:solidFill>
            <a:miter lim="800000"/>
            <a:headEnd/>
            <a:tailEnd/>
          </a:ln>
          <a:extLst>
            <a:ext uri="{909E8E84-426E-40DD-AFC4-6F175D3DCCD1}">
              <a14:hiddenFill xmlns:a14="http://schemas.microsoft.com/office/drawing/2010/main">
                <a:noFill/>
              </a14:hiddenFill>
            </a:ext>
          </a:extLst>
        </p:spPr>
      </p:cxnSp>
      <p:cxnSp>
        <p:nvCxnSpPr>
          <p:cNvPr id="64516" name="直接连接符 11"/>
          <p:cNvCxnSpPr>
            <a:cxnSpLocks noChangeShapeType="1"/>
          </p:cNvCxnSpPr>
          <p:nvPr/>
        </p:nvCxnSpPr>
        <p:spPr bwMode="auto">
          <a:xfrm rot="5400000">
            <a:off x="928687" y="3786188"/>
            <a:ext cx="3857625" cy="0"/>
          </a:xfrm>
          <a:prstGeom prst="line">
            <a:avLst/>
          </a:prstGeom>
          <a:noFill/>
          <a:ln w="15875" algn="ctr">
            <a:solidFill>
              <a:srgbClr val="002060"/>
            </a:solidFill>
            <a:miter lim="800000"/>
            <a:headEnd/>
            <a:tailEnd/>
          </a:ln>
          <a:extLst>
            <a:ext uri="{909E8E84-426E-40DD-AFC4-6F175D3DCCD1}">
              <a14:hiddenFill xmlns:a14="http://schemas.microsoft.com/office/drawing/2010/main">
                <a:noFill/>
              </a14:hiddenFill>
            </a:ext>
          </a:extLst>
        </p:spPr>
      </p:cxnSp>
      <p:cxnSp>
        <p:nvCxnSpPr>
          <p:cNvPr id="64517" name="直接连接符 12"/>
          <p:cNvCxnSpPr>
            <a:cxnSpLocks noChangeShapeType="1"/>
          </p:cNvCxnSpPr>
          <p:nvPr/>
        </p:nvCxnSpPr>
        <p:spPr bwMode="auto">
          <a:xfrm rot="5400000">
            <a:off x="2143125" y="3786188"/>
            <a:ext cx="3857625" cy="0"/>
          </a:xfrm>
          <a:prstGeom prst="line">
            <a:avLst/>
          </a:prstGeom>
          <a:noFill/>
          <a:ln w="15875" algn="ctr">
            <a:solidFill>
              <a:srgbClr val="002060"/>
            </a:solidFill>
            <a:miter lim="800000"/>
            <a:headEnd/>
            <a:tailEnd/>
          </a:ln>
          <a:extLst>
            <a:ext uri="{909E8E84-426E-40DD-AFC4-6F175D3DCCD1}">
              <a14:hiddenFill xmlns:a14="http://schemas.microsoft.com/office/drawing/2010/main">
                <a:noFill/>
              </a14:hiddenFill>
            </a:ext>
          </a:extLst>
        </p:spPr>
      </p:cxnSp>
      <p:cxnSp>
        <p:nvCxnSpPr>
          <p:cNvPr id="64518" name="直接连接符 14"/>
          <p:cNvCxnSpPr>
            <a:cxnSpLocks noChangeShapeType="1"/>
          </p:cNvCxnSpPr>
          <p:nvPr/>
        </p:nvCxnSpPr>
        <p:spPr bwMode="auto">
          <a:xfrm rot="5400000">
            <a:off x="3358356" y="3785394"/>
            <a:ext cx="3857625" cy="1588"/>
          </a:xfrm>
          <a:prstGeom prst="line">
            <a:avLst/>
          </a:prstGeom>
          <a:noFill/>
          <a:ln w="15875" algn="ctr">
            <a:solidFill>
              <a:srgbClr val="002060"/>
            </a:solidFill>
            <a:miter lim="800000"/>
            <a:headEnd/>
            <a:tailEnd/>
          </a:ln>
          <a:extLst>
            <a:ext uri="{909E8E84-426E-40DD-AFC4-6F175D3DCCD1}">
              <a14:hiddenFill xmlns:a14="http://schemas.microsoft.com/office/drawing/2010/main">
                <a:noFill/>
              </a14:hiddenFill>
            </a:ext>
          </a:extLst>
        </p:spPr>
      </p:cxnSp>
      <p:cxnSp>
        <p:nvCxnSpPr>
          <p:cNvPr id="64519" name="直接连接符 15"/>
          <p:cNvCxnSpPr>
            <a:cxnSpLocks noChangeShapeType="1"/>
          </p:cNvCxnSpPr>
          <p:nvPr/>
        </p:nvCxnSpPr>
        <p:spPr bwMode="auto">
          <a:xfrm rot="5400000">
            <a:off x="4501356" y="3785394"/>
            <a:ext cx="3857625" cy="1588"/>
          </a:xfrm>
          <a:prstGeom prst="line">
            <a:avLst/>
          </a:prstGeom>
          <a:noFill/>
          <a:ln w="15875" algn="ctr">
            <a:solidFill>
              <a:srgbClr val="002060"/>
            </a:solidFill>
            <a:miter lim="800000"/>
            <a:headEnd/>
            <a:tailEnd/>
          </a:ln>
          <a:extLst>
            <a:ext uri="{909E8E84-426E-40DD-AFC4-6F175D3DCCD1}">
              <a14:hiddenFill xmlns:a14="http://schemas.microsoft.com/office/drawing/2010/main">
                <a:noFill/>
              </a14:hiddenFill>
            </a:ext>
          </a:extLst>
        </p:spPr>
      </p:cxnSp>
      <p:cxnSp>
        <p:nvCxnSpPr>
          <p:cNvPr id="64520" name="直接连接符 16"/>
          <p:cNvCxnSpPr>
            <a:cxnSpLocks noChangeShapeType="1"/>
          </p:cNvCxnSpPr>
          <p:nvPr/>
        </p:nvCxnSpPr>
        <p:spPr bwMode="auto">
          <a:xfrm rot="5400000">
            <a:off x="5715794" y="3785394"/>
            <a:ext cx="3857625" cy="1587"/>
          </a:xfrm>
          <a:prstGeom prst="line">
            <a:avLst/>
          </a:prstGeom>
          <a:noFill/>
          <a:ln w="15875" algn="ctr">
            <a:solidFill>
              <a:srgbClr val="002060"/>
            </a:solidFill>
            <a:miter lim="800000"/>
            <a:headEnd/>
            <a:tailEnd/>
          </a:ln>
          <a:extLst>
            <a:ext uri="{909E8E84-426E-40DD-AFC4-6F175D3DCCD1}">
              <a14:hiddenFill xmlns:a14="http://schemas.microsoft.com/office/drawing/2010/main">
                <a:noFill/>
              </a14:hiddenFill>
            </a:ext>
          </a:extLst>
        </p:spPr>
      </p:cxnSp>
      <p:sp>
        <p:nvSpPr>
          <p:cNvPr id="64521" name="TextBox 19"/>
          <p:cNvSpPr txBox="1">
            <a:spLocks noChangeArrowheads="1"/>
          </p:cNvSpPr>
          <p:nvPr/>
        </p:nvSpPr>
        <p:spPr bwMode="auto">
          <a:xfrm>
            <a:off x="954088" y="1701800"/>
            <a:ext cx="3317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a:t>0</a:t>
            </a:r>
            <a:endParaRPr lang="zh-CN" altLang="en-US"/>
          </a:p>
        </p:txBody>
      </p:sp>
      <p:sp>
        <p:nvSpPr>
          <p:cNvPr id="64522" name="TextBox 20"/>
          <p:cNvSpPr txBox="1">
            <a:spLocks noChangeArrowheads="1"/>
          </p:cNvSpPr>
          <p:nvPr/>
        </p:nvSpPr>
        <p:spPr bwMode="auto">
          <a:xfrm>
            <a:off x="2097088" y="1714500"/>
            <a:ext cx="3317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a:t>0</a:t>
            </a:r>
            <a:endParaRPr lang="zh-CN" altLang="en-US"/>
          </a:p>
        </p:txBody>
      </p:sp>
      <p:sp>
        <p:nvSpPr>
          <p:cNvPr id="64523" name="TextBox 21"/>
          <p:cNvSpPr txBox="1">
            <a:spLocks noChangeArrowheads="1"/>
          </p:cNvSpPr>
          <p:nvPr/>
        </p:nvSpPr>
        <p:spPr bwMode="auto">
          <a:xfrm>
            <a:off x="3286125" y="1714500"/>
            <a:ext cx="3317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a:t>1</a:t>
            </a:r>
            <a:endParaRPr lang="zh-CN" altLang="en-US"/>
          </a:p>
        </p:txBody>
      </p:sp>
      <p:sp>
        <p:nvSpPr>
          <p:cNvPr id="64524" name="TextBox 22"/>
          <p:cNvSpPr txBox="1">
            <a:spLocks noChangeArrowheads="1"/>
          </p:cNvSpPr>
          <p:nvPr/>
        </p:nvSpPr>
        <p:spPr bwMode="auto">
          <a:xfrm>
            <a:off x="4429125" y="1727200"/>
            <a:ext cx="3317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a:t>1</a:t>
            </a:r>
            <a:endParaRPr lang="zh-CN" altLang="en-US"/>
          </a:p>
        </p:txBody>
      </p:sp>
      <p:sp>
        <p:nvSpPr>
          <p:cNvPr id="64525" name="TextBox 23"/>
          <p:cNvSpPr txBox="1">
            <a:spLocks noChangeArrowheads="1"/>
          </p:cNvSpPr>
          <p:nvPr/>
        </p:nvSpPr>
        <p:spPr bwMode="auto">
          <a:xfrm>
            <a:off x="5715000" y="1714500"/>
            <a:ext cx="3317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a:t>0</a:t>
            </a:r>
            <a:endParaRPr lang="zh-CN" altLang="en-US"/>
          </a:p>
        </p:txBody>
      </p:sp>
      <p:sp>
        <p:nvSpPr>
          <p:cNvPr id="64526" name="TextBox 24"/>
          <p:cNvSpPr txBox="1">
            <a:spLocks noChangeArrowheads="1"/>
          </p:cNvSpPr>
          <p:nvPr/>
        </p:nvSpPr>
        <p:spPr bwMode="auto">
          <a:xfrm>
            <a:off x="6858000" y="1727200"/>
            <a:ext cx="3317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a:t>1</a:t>
            </a:r>
            <a:endParaRPr lang="zh-CN" altLang="en-US"/>
          </a:p>
        </p:txBody>
      </p:sp>
      <p:sp>
        <p:nvSpPr>
          <p:cNvPr id="64527" name="TextBox 25"/>
          <p:cNvSpPr txBox="1">
            <a:spLocks noChangeArrowheads="1"/>
          </p:cNvSpPr>
          <p:nvPr/>
        </p:nvSpPr>
        <p:spPr bwMode="auto">
          <a:xfrm>
            <a:off x="7786688" y="2286000"/>
            <a:ext cx="6762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a:t>NRZ</a:t>
            </a:r>
            <a:endParaRPr lang="zh-CN" altLang="en-US"/>
          </a:p>
        </p:txBody>
      </p:sp>
      <p:sp>
        <p:nvSpPr>
          <p:cNvPr id="64528" name="TextBox 26"/>
          <p:cNvSpPr txBox="1">
            <a:spLocks noChangeArrowheads="1"/>
          </p:cNvSpPr>
          <p:nvPr/>
        </p:nvSpPr>
        <p:spPr bwMode="auto">
          <a:xfrm>
            <a:off x="7715250" y="3357563"/>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zh-CN" altLang="en-US"/>
              <a:t>曼彻斯特</a:t>
            </a:r>
          </a:p>
        </p:txBody>
      </p:sp>
      <p:sp>
        <p:nvSpPr>
          <p:cNvPr id="64529" name="TextBox 27"/>
          <p:cNvSpPr txBox="1">
            <a:spLocks noChangeArrowheads="1"/>
          </p:cNvSpPr>
          <p:nvPr/>
        </p:nvSpPr>
        <p:spPr bwMode="auto">
          <a:xfrm>
            <a:off x="7715250" y="4500563"/>
            <a:ext cx="11080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r>
              <a:rPr lang="zh-CN" altLang="en-US"/>
              <a:t>差分</a:t>
            </a:r>
            <a:endParaRPr lang="en-US" altLang="zh-CN"/>
          </a:p>
          <a:p>
            <a:pPr algn="ctr" eaLnBrk="1" hangingPunct="1"/>
            <a:r>
              <a:rPr lang="zh-CN" altLang="en-US"/>
              <a:t>曼彻斯特</a:t>
            </a:r>
          </a:p>
        </p:txBody>
      </p:sp>
      <p:cxnSp>
        <p:nvCxnSpPr>
          <p:cNvPr id="30" name="直接连接符 29"/>
          <p:cNvCxnSpPr/>
          <p:nvPr/>
        </p:nvCxnSpPr>
        <p:spPr bwMode="auto">
          <a:xfrm>
            <a:off x="500063" y="2714625"/>
            <a:ext cx="2357437"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2" name="直接连接符 31"/>
          <p:cNvCxnSpPr/>
          <p:nvPr/>
        </p:nvCxnSpPr>
        <p:spPr bwMode="auto">
          <a:xfrm rot="5400000">
            <a:off x="2606676" y="2463800"/>
            <a:ext cx="500062"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4" name="直接连接符 33"/>
          <p:cNvCxnSpPr/>
          <p:nvPr/>
        </p:nvCxnSpPr>
        <p:spPr bwMode="auto">
          <a:xfrm>
            <a:off x="2857500" y="2214563"/>
            <a:ext cx="2428875"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6" name="直接连接符 35"/>
          <p:cNvCxnSpPr/>
          <p:nvPr/>
        </p:nvCxnSpPr>
        <p:spPr bwMode="auto">
          <a:xfrm rot="5400000">
            <a:off x="5037138" y="2463800"/>
            <a:ext cx="500062"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8" name="直接连接符 37"/>
          <p:cNvCxnSpPr/>
          <p:nvPr/>
        </p:nvCxnSpPr>
        <p:spPr bwMode="auto">
          <a:xfrm>
            <a:off x="5286375" y="2714625"/>
            <a:ext cx="1143000"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0" name="直接连接符 39"/>
          <p:cNvCxnSpPr/>
          <p:nvPr/>
        </p:nvCxnSpPr>
        <p:spPr bwMode="auto">
          <a:xfrm rot="5400000">
            <a:off x="6180138" y="2463800"/>
            <a:ext cx="500062"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2" name="直接连接符 41"/>
          <p:cNvCxnSpPr/>
          <p:nvPr/>
        </p:nvCxnSpPr>
        <p:spPr bwMode="auto">
          <a:xfrm>
            <a:off x="6429375" y="2214563"/>
            <a:ext cx="1214438"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5" name="直接连接符 44"/>
          <p:cNvCxnSpPr/>
          <p:nvPr/>
        </p:nvCxnSpPr>
        <p:spPr bwMode="auto">
          <a:xfrm>
            <a:off x="500063" y="3714750"/>
            <a:ext cx="571500"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7" name="直接连接符 46"/>
          <p:cNvCxnSpPr/>
          <p:nvPr/>
        </p:nvCxnSpPr>
        <p:spPr bwMode="auto">
          <a:xfrm rot="5400000">
            <a:off x="821532" y="3464719"/>
            <a:ext cx="500062"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9" name="直接连接符 48"/>
          <p:cNvCxnSpPr/>
          <p:nvPr/>
        </p:nvCxnSpPr>
        <p:spPr bwMode="auto">
          <a:xfrm>
            <a:off x="1071563" y="3214688"/>
            <a:ext cx="642937"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2" name="直接连接符 51"/>
          <p:cNvCxnSpPr/>
          <p:nvPr/>
        </p:nvCxnSpPr>
        <p:spPr bwMode="auto">
          <a:xfrm rot="5400000">
            <a:off x="1462882" y="3464719"/>
            <a:ext cx="501650"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4" name="直接连接符 53"/>
          <p:cNvCxnSpPr/>
          <p:nvPr/>
        </p:nvCxnSpPr>
        <p:spPr bwMode="auto">
          <a:xfrm>
            <a:off x="1714500" y="3714750"/>
            <a:ext cx="571500"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7" name="直接连接符 56"/>
          <p:cNvCxnSpPr/>
          <p:nvPr/>
        </p:nvCxnSpPr>
        <p:spPr bwMode="auto">
          <a:xfrm rot="5400000">
            <a:off x="2035176" y="3463925"/>
            <a:ext cx="500062"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0" name="直接连接符 59"/>
          <p:cNvCxnSpPr/>
          <p:nvPr/>
        </p:nvCxnSpPr>
        <p:spPr bwMode="auto">
          <a:xfrm>
            <a:off x="2286000" y="3214688"/>
            <a:ext cx="1214438"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2" name="直接连接符 61"/>
          <p:cNvCxnSpPr/>
          <p:nvPr/>
        </p:nvCxnSpPr>
        <p:spPr bwMode="auto">
          <a:xfrm rot="5400000">
            <a:off x="3250407" y="3464719"/>
            <a:ext cx="500062"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6" name="直接连接符 65"/>
          <p:cNvCxnSpPr/>
          <p:nvPr/>
        </p:nvCxnSpPr>
        <p:spPr bwMode="auto">
          <a:xfrm>
            <a:off x="3500438" y="3714750"/>
            <a:ext cx="571500"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9" name="直接连接符 68"/>
          <p:cNvCxnSpPr/>
          <p:nvPr/>
        </p:nvCxnSpPr>
        <p:spPr bwMode="auto">
          <a:xfrm rot="5400000">
            <a:off x="3820319" y="3464719"/>
            <a:ext cx="501650"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4" name="直接连接符 73"/>
          <p:cNvCxnSpPr/>
          <p:nvPr/>
        </p:nvCxnSpPr>
        <p:spPr bwMode="auto">
          <a:xfrm>
            <a:off x="4071938" y="3214688"/>
            <a:ext cx="571500"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6" name="直接连接符 75"/>
          <p:cNvCxnSpPr/>
          <p:nvPr/>
        </p:nvCxnSpPr>
        <p:spPr bwMode="auto">
          <a:xfrm rot="5400000">
            <a:off x="4393407" y="3464719"/>
            <a:ext cx="501650"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8" name="直接连接符 77"/>
          <p:cNvCxnSpPr/>
          <p:nvPr/>
        </p:nvCxnSpPr>
        <p:spPr bwMode="auto">
          <a:xfrm>
            <a:off x="4643438" y="3714750"/>
            <a:ext cx="1214437"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81" name="直接连接符 80"/>
          <p:cNvCxnSpPr/>
          <p:nvPr/>
        </p:nvCxnSpPr>
        <p:spPr bwMode="auto">
          <a:xfrm rot="5400000">
            <a:off x="5607844" y="3464719"/>
            <a:ext cx="501650"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83" name="直接连接符 82"/>
          <p:cNvCxnSpPr/>
          <p:nvPr/>
        </p:nvCxnSpPr>
        <p:spPr bwMode="auto">
          <a:xfrm>
            <a:off x="5857875" y="3214688"/>
            <a:ext cx="1214438"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85" name="直接连接符 84"/>
          <p:cNvCxnSpPr/>
          <p:nvPr/>
        </p:nvCxnSpPr>
        <p:spPr bwMode="auto">
          <a:xfrm rot="5400000">
            <a:off x="6823076" y="3463925"/>
            <a:ext cx="500062"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89" name="直接连接符 88"/>
          <p:cNvCxnSpPr/>
          <p:nvPr/>
        </p:nvCxnSpPr>
        <p:spPr bwMode="auto">
          <a:xfrm>
            <a:off x="7072313" y="3714750"/>
            <a:ext cx="571500"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92" name="直接连接符 91"/>
          <p:cNvCxnSpPr/>
          <p:nvPr/>
        </p:nvCxnSpPr>
        <p:spPr bwMode="auto">
          <a:xfrm rot="5400000">
            <a:off x="249238" y="4537075"/>
            <a:ext cx="500062"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95" name="直接连接符 94"/>
          <p:cNvCxnSpPr/>
          <p:nvPr/>
        </p:nvCxnSpPr>
        <p:spPr bwMode="auto">
          <a:xfrm>
            <a:off x="500063" y="4786313"/>
            <a:ext cx="571500"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96" name="直接连接符 95"/>
          <p:cNvCxnSpPr/>
          <p:nvPr/>
        </p:nvCxnSpPr>
        <p:spPr bwMode="auto">
          <a:xfrm rot="5400000">
            <a:off x="823119" y="4536282"/>
            <a:ext cx="498475"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97" name="直接连接符 96"/>
          <p:cNvCxnSpPr/>
          <p:nvPr/>
        </p:nvCxnSpPr>
        <p:spPr bwMode="auto">
          <a:xfrm>
            <a:off x="1071563" y="4286250"/>
            <a:ext cx="642937"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98" name="直接连接符 97"/>
          <p:cNvCxnSpPr/>
          <p:nvPr/>
        </p:nvCxnSpPr>
        <p:spPr bwMode="auto">
          <a:xfrm rot="5400000">
            <a:off x="1465263" y="4537075"/>
            <a:ext cx="500062"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99" name="直接连接符 98"/>
          <p:cNvCxnSpPr/>
          <p:nvPr/>
        </p:nvCxnSpPr>
        <p:spPr bwMode="auto">
          <a:xfrm>
            <a:off x="1714500" y="4786313"/>
            <a:ext cx="571500"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00" name="直接连接符 99"/>
          <p:cNvCxnSpPr/>
          <p:nvPr/>
        </p:nvCxnSpPr>
        <p:spPr bwMode="auto">
          <a:xfrm rot="5400000">
            <a:off x="2035968" y="4536282"/>
            <a:ext cx="500063"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01" name="直接连接符 100"/>
          <p:cNvCxnSpPr/>
          <p:nvPr/>
        </p:nvCxnSpPr>
        <p:spPr bwMode="auto">
          <a:xfrm>
            <a:off x="2286000" y="4286250"/>
            <a:ext cx="1214438"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02" name="直接连接符 101"/>
          <p:cNvCxnSpPr/>
          <p:nvPr/>
        </p:nvCxnSpPr>
        <p:spPr bwMode="auto">
          <a:xfrm rot="5400000">
            <a:off x="3251200" y="4535488"/>
            <a:ext cx="500063"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03" name="直接连接符 102"/>
          <p:cNvCxnSpPr/>
          <p:nvPr/>
        </p:nvCxnSpPr>
        <p:spPr bwMode="auto">
          <a:xfrm>
            <a:off x="3500438" y="4786313"/>
            <a:ext cx="1143000"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04" name="直接连接符 103"/>
          <p:cNvCxnSpPr/>
          <p:nvPr/>
        </p:nvCxnSpPr>
        <p:spPr bwMode="auto">
          <a:xfrm rot="5400000">
            <a:off x="4392613" y="4537075"/>
            <a:ext cx="501650"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07" name="直接连接符 106"/>
          <p:cNvCxnSpPr/>
          <p:nvPr/>
        </p:nvCxnSpPr>
        <p:spPr bwMode="auto">
          <a:xfrm>
            <a:off x="4643438" y="4286250"/>
            <a:ext cx="642937"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09" name="直接连接符 108"/>
          <p:cNvCxnSpPr/>
          <p:nvPr/>
        </p:nvCxnSpPr>
        <p:spPr bwMode="auto">
          <a:xfrm rot="5400000">
            <a:off x="5037138" y="4537075"/>
            <a:ext cx="500062"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1" name="直接连接符 110"/>
          <p:cNvCxnSpPr/>
          <p:nvPr/>
        </p:nvCxnSpPr>
        <p:spPr bwMode="auto">
          <a:xfrm>
            <a:off x="5286375" y="4786313"/>
            <a:ext cx="571500"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3" name="直接连接符 112"/>
          <p:cNvCxnSpPr/>
          <p:nvPr/>
        </p:nvCxnSpPr>
        <p:spPr bwMode="auto">
          <a:xfrm rot="5400000">
            <a:off x="5608637" y="4535488"/>
            <a:ext cx="500063"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4" name="直接连接符 113"/>
          <p:cNvCxnSpPr/>
          <p:nvPr/>
        </p:nvCxnSpPr>
        <p:spPr bwMode="auto">
          <a:xfrm>
            <a:off x="5859463" y="4284663"/>
            <a:ext cx="1214437"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5" name="直接连接符 114"/>
          <p:cNvCxnSpPr/>
          <p:nvPr/>
        </p:nvCxnSpPr>
        <p:spPr bwMode="auto">
          <a:xfrm rot="5400000">
            <a:off x="6824663" y="4533900"/>
            <a:ext cx="500062"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6" name="直接连接符 115"/>
          <p:cNvCxnSpPr/>
          <p:nvPr/>
        </p:nvCxnSpPr>
        <p:spPr bwMode="auto">
          <a:xfrm>
            <a:off x="7073900" y="4784725"/>
            <a:ext cx="571500"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7" name="直接连接符 116"/>
          <p:cNvCxnSpPr/>
          <p:nvPr/>
        </p:nvCxnSpPr>
        <p:spPr bwMode="auto">
          <a:xfrm rot="5400000">
            <a:off x="250032" y="5322094"/>
            <a:ext cx="500062"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8" name="直接连接符 117"/>
          <p:cNvCxnSpPr/>
          <p:nvPr/>
        </p:nvCxnSpPr>
        <p:spPr bwMode="auto">
          <a:xfrm>
            <a:off x="500063" y="5072063"/>
            <a:ext cx="571500"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9" name="直接连接符 118"/>
          <p:cNvCxnSpPr/>
          <p:nvPr/>
        </p:nvCxnSpPr>
        <p:spPr bwMode="auto">
          <a:xfrm rot="5400000">
            <a:off x="823119" y="5320507"/>
            <a:ext cx="498475"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20" name="直接连接符 119"/>
          <p:cNvCxnSpPr/>
          <p:nvPr/>
        </p:nvCxnSpPr>
        <p:spPr bwMode="auto">
          <a:xfrm>
            <a:off x="1071563" y="5570538"/>
            <a:ext cx="642937"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21" name="直接连接符 120"/>
          <p:cNvCxnSpPr/>
          <p:nvPr/>
        </p:nvCxnSpPr>
        <p:spPr bwMode="auto">
          <a:xfrm rot="5400000">
            <a:off x="1465263" y="5321300"/>
            <a:ext cx="500062"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22" name="直接连接符 121"/>
          <p:cNvCxnSpPr/>
          <p:nvPr/>
        </p:nvCxnSpPr>
        <p:spPr bwMode="auto">
          <a:xfrm>
            <a:off x="1714500" y="5072063"/>
            <a:ext cx="571500"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23" name="直接连接符 122"/>
          <p:cNvCxnSpPr/>
          <p:nvPr/>
        </p:nvCxnSpPr>
        <p:spPr bwMode="auto">
          <a:xfrm rot="5400000">
            <a:off x="2035968" y="5320507"/>
            <a:ext cx="500063"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24" name="直接连接符 123"/>
          <p:cNvCxnSpPr/>
          <p:nvPr/>
        </p:nvCxnSpPr>
        <p:spPr bwMode="auto">
          <a:xfrm>
            <a:off x="2286000" y="5572125"/>
            <a:ext cx="1214438"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25" name="直接连接符 124"/>
          <p:cNvCxnSpPr/>
          <p:nvPr/>
        </p:nvCxnSpPr>
        <p:spPr bwMode="auto">
          <a:xfrm rot="5400000">
            <a:off x="3251200" y="5319713"/>
            <a:ext cx="500063"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26" name="直接连接符 125"/>
          <p:cNvCxnSpPr/>
          <p:nvPr/>
        </p:nvCxnSpPr>
        <p:spPr bwMode="auto">
          <a:xfrm>
            <a:off x="3500438" y="5072063"/>
            <a:ext cx="1143000"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27" name="直接连接符 126"/>
          <p:cNvCxnSpPr/>
          <p:nvPr/>
        </p:nvCxnSpPr>
        <p:spPr bwMode="auto">
          <a:xfrm rot="5400000">
            <a:off x="4392613" y="5321300"/>
            <a:ext cx="501650"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28" name="直接连接符 127"/>
          <p:cNvCxnSpPr/>
          <p:nvPr/>
        </p:nvCxnSpPr>
        <p:spPr bwMode="auto">
          <a:xfrm>
            <a:off x="4643438" y="5570538"/>
            <a:ext cx="642937"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29" name="直接连接符 128"/>
          <p:cNvCxnSpPr/>
          <p:nvPr/>
        </p:nvCxnSpPr>
        <p:spPr bwMode="auto">
          <a:xfrm rot="5400000">
            <a:off x="5037138" y="5321300"/>
            <a:ext cx="500062"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30" name="直接连接符 129"/>
          <p:cNvCxnSpPr/>
          <p:nvPr/>
        </p:nvCxnSpPr>
        <p:spPr bwMode="auto">
          <a:xfrm>
            <a:off x="5286375" y="5072063"/>
            <a:ext cx="571500"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31" name="直接连接符 130"/>
          <p:cNvCxnSpPr/>
          <p:nvPr/>
        </p:nvCxnSpPr>
        <p:spPr bwMode="auto">
          <a:xfrm rot="5400000">
            <a:off x="5608637" y="5319713"/>
            <a:ext cx="500063"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32" name="直接连接符 131"/>
          <p:cNvCxnSpPr/>
          <p:nvPr/>
        </p:nvCxnSpPr>
        <p:spPr bwMode="auto">
          <a:xfrm>
            <a:off x="5859463" y="5570538"/>
            <a:ext cx="1214437"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33" name="直接连接符 132"/>
          <p:cNvCxnSpPr/>
          <p:nvPr/>
        </p:nvCxnSpPr>
        <p:spPr bwMode="auto">
          <a:xfrm rot="5400000">
            <a:off x="6824663" y="5318125"/>
            <a:ext cx="500062"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34" name="直接连接符 133"/>
          <p:cNvCxnSpPr/>
          <p:nvPr/>
        </p:nvCxnSpPr>
        <p:spPr bwMode="auto">
          <a:xfrm>
            <a:off x="7073900" y="5072063"/>
            <a:ext cx="571500"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38" name="Rectangle 2"/>
          <p:cNvSpPr txBox="1">
            <a:spLocks noChangeArrowheads="1"/>
          </p:cNvSpPr>
          <p:nvPr/>
        </p:nvSpPr>
        <p:spPr>
          <a:xfrm>
            <a:off x="574675" y="304800"/>
            <a:ext cx="8569325" cy="1216025"/>
          </a:xfrm>
          <a:prstGeom prst="rect">
            <a:avLst/>
          </a:prstGeom>
        </p:spPr>
        <p:txBody>
          <a:bodyPr/>
          <a:lstStyle/>
          <a:p>
            <a:pPr>
              <a:lnSpc>
                <a:spcPct val="130000"/>
              </a:lnSpc>
              <a:defRPr/>
            </a:pPr>
            <a:r>
              <a:rPr lang="zh-CN" altLang="en-US" sz="3200" kern="0">
                <a:solidFill>
                  <a:schemeClr val="tx2"/>
                </a:solidFill>
                <a:latin typeface="Arial" pitchFamily="34" charset="0"/>
                <a:ea typeface="+mj-ea"/>
                <a:cs typeface="Arial" pitchFamily="34" charset="0"/>
              </a:rPr>
              <a:t>极化编码：</a:t>
            </a:r>
            <a:br>
              <a:rPr lang="zh-CN" altLang="en-US" sz="3200" kern="0">
                <a:solidFill>
                  <a:schemeClr val="tx2"/>
                </a:solidFill>
                <a:latin typeface="Arial" pitchFamily="34" charset="0"/>
                <a:ea typeface="+mj-ea"/>
                <a:cs typeface="Arial" pitchFamily="34" charset="0"/>
              </a:rPr>
            </a:br>
            <a:r>
              <a:rPr lang="en-US" altLang="zh-CN" sz="3200" kern="0">
                <a:solidFill>
                  <a:schemeClr val="tx2"/>
                </a:solidFill>
                <a:latin typeface="Arial" pitchFamily="34" charset="0"/>
                <a:ea typeface="+mj-ea"/>
                <a:cs typeface="Arial" pitchFamily="34" charset="0"/>
              </a:rPr>
              <a:t>——</a:t>
            </a:r>
            <a:r>
              <a:rPr lang="zh-CN" altLang="en-US" sz="3200" kern="0">
                <a:solidFill>
                  <a:schemeClr val="tx2"/>
                </a:solidFill>
                <a:latin typeface="Arial" pitchFamily="34" charset="0"/>
                <a:ea typeface="+mj-ea"/>
                <a:cs typeface="Arial" pitchFamily="34" charset="0"/>
              </a:rPr>
              <a:t>差分曼彻斯特码（</a:t>
            </a:r>
            <a:r>
              <a:rPr lang="en-US" altLang="zh-CN" sz="3200" kern="0">
                <a:solidFill>
                  <a:schemeClr val="tx2"/>
                </a:solidFill>
                <a:latin typeface="Arial" pitchFamily="34" charset="0"/>
                <a:ea typeface="+mj-ea"/>
                <a:cs typeface="Arial" pitchFamily="34" charset="0"/>
              </a:rPr>
              <a:t>Differential Manchester）</a:t>
            </a:r>
            <a:endParaRPr lang="en-US" altLang="zh-CN" sz="3200" kern="0" dirty="0">
              <a:solidFill>
                <a:schemeClr val="tx2"/>
              </a:solidFill>
              <a:latin typeface="Arial" pitchFamily="34" charset="0"/>
              <a:ea typeface="+mj-ea"/>
              <a:cs typeface="Arial" pitchFamily="34" charset="0"/>
            </a:endParaRPr>
          </a:p>
        </p:txBody>
      </p:sp>
    </p:spTree>
  </p:cSld>
  <p:clrMapOvr>
    <a:masterClrMapping/>
  </p:clrMapOvr>
  <p:transition spd="med">
    <p:random/>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Line 2"/>
          <p:cNvSpPr>
            <a:spLocks noChangeShapeType="1"/>
          </p:cNvSpPr>
          <p:nvPr/>
        </p:nvSpPr>
        <p:spPr bwMode="auto">
          <a:xfrm>
            <a:off x="4300538" y="4564063"/>
            <a:ext cx="0" cy="1060450"/>
          </a:xfrm>
          <a:prstGeom prst="line">
            <a:avLst/>
          </a:prstGeom>
          <a:noFill/>
          <a:ln w="3175" cap="rnd">
            <a:solidFill>
              <a:schemeClr val="hlink"/>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5539" name="Line 3"/>
          <p:cNvSpPr>
            <a:spLocks noChangeShapeType="1"/>
          </p:cNvSpPr>
          <p:nvPr/>
        </p:nvSpPr>
        <p:spPr bwMode="auto">
          <a:xfrm>
            <a:off x="4881563" y="4572000"/>
            <a:ext cx="0" cy="1060450"/>
          </a:xfrm>
          <a:prstGeom prst="line">
            <a:avLst/>
          </a:prstGeom>
          <a:noFill/>
          <a:ln w="3175" cap="rnd">
            <a:solidFill>
              <a:schemeClr val="hlink"/>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5540" name="Line 4"/>
          <p:cNvSpPr>
            <a:spLocks noChangeShapeType="1"/>
          </p:cNvSpPr>
          <p:nvPr/>
        </p:nvSpPr>
        <p:spPr bwMode="auto">
          <a:xfrm>
            <a:off x="3690938" y="4557713"/>
            <a:ext cx="0" cy="1060450"/>
          </a:xfrm>
          <a:prstGeom prst="line">
            <a:avLst/>
          </a:prstGeom>
          <a:noFill/>
          <a:ln w="3175" cap="rnd">
            <a:solidFill>
              <a:schemeClr val="hlink"/>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5541" name="Line 5"/>
          <p:cNvSpPr>
            <a:spLocks noChangeShapeType="1"/>
          </p:cNvSpPr>
          <p:nvPr/>
        </p:nvSpPr>
        <p:spPr bwMode="auto">
          <a:xfrm>
            <a:off x="3114675" y="4552950"/>
            <a:ext cx="0" cy="1060450"/>
          </a:xfrm>
          <a:prstGeom prst="line">
            <a:avLst/>
          </a:prstGeom>
          <a:noFill/>
          <a:ln w="3175" cap="rnd">
            <a:solidFill>
              <a:schemeClr val="hlink"/>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5542" name="Line 18"/>
          <p:cNvSpPr>
            <a:spLocks noChangeShapeType="1"/>
          </p:cNvSpPr>
          <p:nvPr/>
        </p:nvSpPr>
        <p:spPr bwMode="auto">
          <a:xfrm>
            <a:off x="2533650" y="4529138"/>
            <a:ext cx="0" cy="1060450"/>
          </a:xfrm>
          <a:prstGeom prst="line">
            <a:avLst/>
          </a:prstGeom>
          <a:noFill/>
          <a:ln w="3175" cap="rnd">
            <a:solidFill>
              <a:schemeClr val="hlink"/>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5543" name="Rectangle 2"/>
          <p:cNvSpPr>
            <a:spLocks noGrp="1" noChangeArrowheads="1"/>
          </p:cNvSpPr>
          <p:nvPr>
            <p:ph type="title"/>
          </p:nvPr>
        </p:nvSpPr>
        <p:spPr/>
        <p:txBody>
          <a:bodyPr/>
          <a:lstStyle/>
          <a:p>
            <a:pPr eaLnBrk="1" hangingPunct="1">
              <a:lnSpc>
                <a:spcPct val="120000"/>
              </a:lnSpc>
            </a:pPr>
            <a:r>
              <a:rPr lang="zh-CN" altLang="en-US" sz="3200" dirty="0" smtClean="0">
                <a:latin typeface="Arial" charset="0"/>
                <a:cs typeface="Arial" charset="0"/>
              </a:rPr>
              <a:t>双极性编码：</a:t>
            </a:r>
            <a:br>
              <a:rPr lang="zh-CN" altLang="en-US" sz="3200" dirty="0" smtClean="0">
                <a:latin typeface="Arial" charset="0"/>
                <a:cs typeface="Arial" charset="0"/>
              </a:rPr>
            </a:br>
            <a:r>
              <a:rPr lang="en-US" altLang="zh-CN" sz="3200" dirty="0" smtClean="0">
                <a:latin typeface="Arial" charset="0"/>
                <a:cs typeface="Arial" charset="0"/>
              </a:rPr>
              <a:t>——</a:t>
            </a:r>
            <a:r>
              <a:rPr lang="zh-CN" altLang="en-US" sz="3200" dirty="0" smtClean="0">
                <a:latin typeface="Arial" charset="0"/>
                <a:cs typeface="Arial" charset="0"/>
              </a:rPr>
              <a:t>双极性传号交替反转码（</a:t>
            </a:r>
            <a:r>
              <a:rPr lang="en-US" altLang="zh-CN" sz="3200" dirty="0" smtClean="0">
                <a:latin typeface="Arial" charset="0"/>
                <a:cs typeface="Arial" charset="0"/>
              </a:rPr>
              <a:t>AMI）</a:t>
            </a:r>
          </a:p>
        </p:txBody>
      </p:sp>
      <p:sp>
        <p:nvSpPr>
          <p:cNvPr id="65544" name="Rectangle 3"/>
          <p:cNvSpPr>
            <a:spLocks noGrp="1" noChangeArrowheads="1"/>
          </p:cNvSpPr>
          <p:nvPr>
            <p:ph type="body" idx="1"/>
          </p:nvPr>
        </p:nvSpPr>
        <p:spPr>
          <a:xfrm>
            <a:off x="285750" y="1785938"/>
            <a:ext cx="8858250" cy="2643187"/>
          </a:xfrm>
        </p:spPr>
        <p:txBody>
          <a:bodyPr/>
          <a:lstStyle/>
          <a:p>
            <a:pPr eaLnBrk="1" hangingPunct="1">
              <a:buFont typeface="Wingdings" pitchFamily="2" charset="2"/>
              <a:buChar char="n"/>
            </a:pPr>
            <a:r>
              <a:rPr lang="zh-CN" altLang="en-US" sz="2400" smtClean="0"/>
              <a:t>与</a:t>
            </a:r>
            <a:r>
              <a:rPr lang="en-US" altLang="zh-CN" sz="2400" smtClean="0"/>
              <a:t>RZ</a:t>
            </a:r>
            <a:r>
              <a:rPr lang="zh-CN" altLang="en-US" sz="2400" smtClean="0"/>
              <a:t>相同的是</a:t>
            </a:r>
            <a:r>
              <a:rPr lang="en-US" altLang="zh-CN" sz="2400" smtClean="0"/>
              <a:t>: </a:t>
            </a:r>
            <a:r>
              <a:rPr lang="zh-CN" altLang="en-US" sz="2400" smtClean="0"/>
              <a:t>采用三个电平：正、负与零</a:t>
            </a:r>
            <a:endParaRPr lang="en-US" altLang="zh-CN" sz="2400" smtClean="0"/>
          </a:p>
          <a:p>
            <a:pPr eaLnBrk="1" hangingPunct="1">
              <a:buFont typeface="Wingdings" pitchFamily="2" charset="2"/>
              <a:buChar char="n"/>
            </a:pPr>
            <a:r>
              <a:rPr lang="zh-CN" altLang="en-US" sz="2400" smtClean="0"/>
              <a:t>与</a:t>
            </a:r>
            <a:r>
              <a:rPr lang="en-US" altLang="zh-CN" sz="2400" smtClean="0"/>
              <a:t>RZ</a:t>
            </a:r>
            <a:r>
              <a:rPr lang="zh-CN" altLang="en-US" sz="2400" smtClean="0"/>
              <a:t>不同的是</a:t>
            </a:r>
            <a:r>
              <a:rPr lang="en-US" altLang="zh-CN" sz="2400" smtClean="0"/>
              <a:t>: </a:t>
            </a:r>
            <a:r>
              <a:rPr lang="zh-CN" altLang="en-US" sz="2400" smtClean="0"/>
              <a:t>零电平表示</a:t>
            </a:r>
            <a:r>
              <a:rPr lang="zh-CN" altLang="en-US" sz="2400" smtClean="0">
                <a:latin typeface="Arial" charset="0"/>
              </a:rPr>
              <a:t>“</a:t>
            </a:r>
            <a:r>
              <a:rPr lang="zh-CN" altLang="en-US" sz="2400" smtClean="0"/>
              <a:t>0</a:t>
            </a:r>
            <a:r>
              <a:rPr lang="zh-CN" altLang="en-US" sz="2400" smtClean="0">
                <a:latin typeface="Arial" charset="0"/>
              </a:rPr>
              <a:t>”</a:t>
            </a:r>
            <a:r>
              <a:rPr lang="zh-CN" altLang="en-US" sz="2400" smtClean="0"/>
              <a:t>，正负电平的跃迁表示</a:t>
            </a:r>
            <a:r>
              <a:rPr lang="zh-CN" altLang="en-US" sz="2400" smtClean="0">
                <a:latin typeface="Arial" charset="0"/>
              </a:rPr>
              <a:t>“</a:t>
            </a:r>
            <a:r>
              <a:rPr lang="zh-CN" altLang="en-US" sz="2400" smtClean="0"/>
              <a:t>1</a:t>
            </a:r>
            <a:r>
              <a:rPr lang="zh-CN" altLang="en-US" sz="2400" smtClean="0">
                <a:latin typeface="Arial" charset="0"/>
              </a:rPr>
              <a:t>”</a:t>
            </a:r>
            <a:r>
              <a:rPr lang="zh-CN" altLang="en-US" sz="2400" smtClean="0"/>
              <a:t>，实现对</a:t>
            </a:r>
            <a:r>
              <a:rPr lang="zh-CN" altLang="en-US" sz="2400" smtClean="0">
                <a:latin typeface="Arial" charset="0"/>
              </a:rPr>
              <a:t>“</a:t>
            </a:r>
            <a:r>
              <a:rPr lang="zh-CN" altLang="en-US" sz="2400" smtClean="0"/>
              <a:t>1</a:t>
            </a:r>
            <a:r>
              <a:rPr lang="zh-CN" altLang="en-US" sz="2400" smtClean="0">
                <a:latin typeface="Arial" charset="0"/>
              </a:rPr>
              <a:t>”</a:t>
            </a:r>
            <a:r>
              <a:rPr lang="zh-CN" altLang="en-US" sz="2400" smtClean="0"/>
              <a:t>电平的交替反转。</a:t>
            </a:r>
            <a:endParaRPr lang="en-US" altLang="zh-CN" sz="2400" smtClean="0"/>
          </a:p>
          <a:p>
            <a:pPr eaLnBrk="1" hangingPunct="1">
              <a:buFont typeface="Wingdings" pitchFamily="2" charset="2"/>
              <a:buChar char="n"/>
            </a:pPr>
            <a:r>
              <a:rPr lang="zh-CN" altLang="en-US" sz="2400" smtClean="0"/>
              <a:t>优点：</a:t>
            </a:r>
          </a:p>
          <a:p>
            <a:pPr lvl="2" eaLnBrk="1" hangingPunct="1">
              <a:buFont typeface="Wingdings" pitchFamily="2" charset="2"/>
              <a:buChar char="n"/>
            </a:pPr>
            <a:r>
              <a:rPr lang="zh-CN" altLang="en-US" sz="2400" smtClean="0"/>
              <a:t>对每次出现的</a:t>
            </a:r>
            <a:r>
              <a:rPr lang="zh-CN" altLang="en-US" sz="2400" smtClean="0">
                <a:latin typeface="Arial" charset="0"/>
              </a:rPr>
              <a:t>“</a:t>
            </a:r>
            <a:r>
              <a:rPr lang="zh-CN" altLang="en-US" sz="2400" smtClean="0"/>
              <a:t>1</a:t>
            </a:r>
            <a:r>
              <a:rPr lang="zh-CN" altLang="en-US" sz="2400" smtClean="0">
                <a:latin typeface="Arial" charset="0"/>
              </a:rPr>
              <a:t>”</a:t>
            </a:r>
            <a:r>
              <a:rPr lang="zh-CN" altLang="en-US" sz="2400" smtClean="0"/>
              <a:t>交替反转，使直流分量为0</a:t>
            </a:r>
          </a:p>
          <a:p>
            <a:pPr lvl="2" eaLnBrk="1" hangingPunct="1">
              <a:buFont typeface="Wingdings" pitchFamily="2" charset="2"/>
              <a:buChar char="n"/>
            </a:pPr>
            <a:r>
              <a:rPr lang="zh-CN" altLang="en-US" sz="2400" smtClean="0"/>
              <a:t>尽管连续</a:t>
            </a:r>
            <a:r>
              <a:rPr lang="zh-CN" altLang="en-US" sz="2400" smtClean="0">
                <a:latin typeface="Arial" charset="0"/>
              </a:rPr>
              <a:t>“</a:t>
            </a:r>
            <a:r>
              <a:rPr lang="zh-CN" altLang="en-US" sz="2400" smtClean="0"/>
              <a:t>0</a:t>
            </a:r>
            <a:r>
              <a:rPr lang="zh-CN" altLang="en-US" sz="2400" smtClean="0">
                <a:latin typeface="Arial" charset="0"/>
              </a:rPr>
              <a:t>”</a:t>
            </a:r>
            <a:r>
              <a:rPr lang="zh-CN" altLang="en-US" sz="2400" smtClean="0"/>
              <a:t>不能同步，但连续</a:t>
            </a:r>
            <a:r>
              <a:rPr lang="zh-CN" altLang="en-US" sz="2400" smtClean="0">
                <a:latin typeface="Arial" charset="0"/>
              </a:rPr>
              <a:t>“</a:t>
            </a:r>
            <a:r>
              <a:rPr lang="zh-CN" altLang="en-US" sz="2400" smtClean="0"/>
              <a:t>1</a:t>
            </a:r>
            <a:r>
              <a:rPr lang="zh-CN" altLang="en-US" sz="2400" smtClean="0">
                <a:latin typeface="Arial" charset="0"/>
              </a:rPr>
              <a:t>”</a:t>
            </a:r>
            <a:r>
              <a:rPr lang="zh-CN" altLang="en-US" sz="2400" smtClean="0"/>
              <a:t>可以同步</a:t>
            </a:r>
          </a:p>
        </p:txBody>
      </p:sp>
      <p:sp>
        <p:nvSpPr>
          <p:cNvPr id="65545" name="Line 7"/>
          <p:cNvSpPr>
            <a:spLocks noChangeShapeType="1"/>
          </p:cNvSpPr>
          <p:nvPr/>
        </p:nvSpPr>
        <p:spPr bwMode="auto">
          <a:xfrm>
            <a:off x="1938338" y="4557713"/>
            <a:ext cx="0" cy="1060450"/>
          </a:xfrm>
          <a:prstGeom prst="line">
            <a:avLst/>
          </a:prstGeom>
          <a:noFill/>
          <a:ln w="22225">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5546" name="Line 8"/>
          <p:cNvSpPr>
            <a:spLocks noChangeShapeType="1"/>
          </p:cNvSpPr>
          <p:nvPr/>
        </p:nvSpPr>
        <p:spPr bwMode="auto">
          <a:xfrm>
            <a:off x="5429250" y="4557713"/>
            <a:ext cx="0" cy="1060450"/>
          </a:xfrm>
          <a:prstGeom prst="line">
            <a:avLst/>
          </a:prstGeom>
          <a:noFill/>
          <a:ln w="22225">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5547" name="Text Box 13"/>
          <p:cNvSpPr txBox="1">
            <a:spLocks noChangeArrowheads="1"/>
          </p:cNvSpPr>
          <p:nvPr/>
        </p:nvSpPr>
        <p:spPr bwMode="auto">
          <a:xfrm>
            <a:off x="5562600" y="4732338"/>
            <a:ext cx="3222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latin typeface="Tahoma" pitchFamily="34" charset="0"/>
              </a:rPr>
              <a:t>0</a:t>
            </a:r>
          </a:p>
        </p:txBody>
      </p:sp>
      <p:sp>
        <p:nvSpPr>
          <p:cNvPr id="65548" name="Text Box 14"/>
          <p:cNvSpPr txBox="1">
            <a:spLocks noChangeArrowheads="1"/>
          </p:cNvSpPr>
          <p:nvPr/>
        </p:nvSpPr>
        <p:spPr bwMode="auto">
          <a:xfrm>
            <a:off x="1785938" y="5562600"/>
            <a:ext cx="36020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a:latin typeface="Tahoma" pitchFamily="34" charset="0"/>
              </a:rPr>
              <a:t>0      1       0       0     1       0</a:t>
            </a:r>
          </a:p>
        </p:txBody>
      </p:sp>
      <p:cxnSp>
        <p:nvCxnSpPr>
          <p:cNvPr id="26" name="直接连接符 25"/>
          <p:cNvCxnSpPr/>
          <p:nvPr/>
        </p:nvCxnSpPr>
        <p:spPr bwMode="auto">
          <a:xfrm rot="5400000">
            <a:off x="4715669" y="5142706"/>
            <a:ext cx="285750"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8" name="直接连接符 27"/>
          <p:cNvCxnSpPr/>
          <p:nvPr/>
        </p:nvCxnSpPr>
        <p:spPr bwMode="auto">
          <a:xfrm>
            <a:off x="4857750" y="5000625"/>
            <a:ext cx="571500"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2" name="直接连接符 31"/>
          <p:cNvCxnSpPr/>
          <p:nvPr/>
        </p:nvCxnSpPr>
        <p:spPr bwMode="auto">
          <a:xfrm>
            <a:off x="3143250" y="5000625"/>
            <a:ext cx="1143000"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4" name="直接连接符 33"/>
          <p:cNvCxnSpPr/>
          <p:nvPr/>
        </p:nvCxnSpPr>
        <p:spPr bwMode="auto">
          <a:xfrm rot="5400000">
            <a:off x="4142582" y="5144294"/>
            <a:ext cx="285750"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6" name="直接连接符 35"/>
          <p:cNvCxnSpPr/>
          <p:nvPr/>
        </p:nvCxnSpPr>
        <p:spPr bwMode="auto">
          <a:xfrm>
            <a:off x="4286250" y="5286375"/>
            <a:ext cx="571500"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5" name="直接连接符 44"/>
          <p:cNvCxnSpPr/>
          <p:nvPr/>
        </p:nvCxnSpPr>
        <p:spPr bwMode="auto">
          <a:xfrm rot="5400000">
            <a:off x="2963069" y="4822032"/>
            <a:ext cx="358775"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1" name="直接连接符 50"/>
          <p:cNvCxnSpPr/>
          <p:nvPr/>
        </p:nvCxnSpPr>
        <p:spPr bwMode="auto">
          <a:xfrm>
            <a:off x="1928813" y="5000625"/>
            <a:ext cx="571500"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3" name="直接连接符 52"/>
          <p:cNvCxnSpPr/>
          <p:nvPr/>
        </p:nvCxnSpPr>
        <p:spPr bwMode="auto">
          <a:xfrm rot="5400000">
            <a:off x="2322513" y="4821238"/>
            <a:ext cx="357187"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5" name="直接连接符 54"/>
          <p:cNvCxnSpPr/>
          <p:nvPr/>
        </p:nvCxnSpPr>
        <p:spPr bwMode="auto">
          <a:xfrm>
            <a:off x="2500313" y="4643438"/>
            <a:ext cx="642937"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0" name="直接连接符 59"/>
          <p:cNvCxnSpPr/>
          <p:nvPr/>
        </p:nvCxnSpPr>
        <p:spPr bwMode="auto">
          <a:xfrm>
            <a:off x="2000250" y="5000625"/>
            <a:ext cx="3429000" cy="1588"/>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cSld>
  <p:clrMapOvr>
    <a:masterClrMapping/>
  </p:clrMapOvr>
  <p:transition spd="med">
    <p:random/>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574675" y="863600"/>
            <a:ext cx="8001000" cy="657225"/>
          </a:xfrm>
        </p:spPr>
        <p:txBody>
          <a:bodyPr/>
          <a:lstStyle/>
          <a:p>
            <a:pPr eaLnBrk="1" hangingPunct="1"/>
            <a:r>
              <a:rPr lang="zh-CN" altLang="en-US" smtClean="0"/>
              <a:t>数据通信技术：多路复用</a:t>
            </a:r>
          </a:p>
        </p:txBody>
      </p:sp>
      <p:sp>
        <p:nvSpPr>
          <p:cNvPr id="66563" name="Rectangle 3"/>
          <p:cNvSpPr>
            <a:spLocks noGrp="1" noChangeArrowheads="1"/>
          </p:cNvSpPr>
          <p:nvPr>
            <p:ph type="body" idx="1"/>
          </p:nvPr>
        </p:nvSpPr>
        <p:spPr>
          <a:xfrm>
            <a:off x="468313" y="1773238"/>
            <a:ext cx="8458200" cy="4535487"/>
          </a:xfrm>
        </p:spPr>
        <p:txBody>
          <a:bodyPr/>
          <a:lstStyle/>
          <a:p>
            <a:pPr eaLnBrk="1" hangingPunct="1">
              <a:buClr>
                <a:schemeClr val="folHlink"/>
              </a:buClr>
              <a:buFont typeface="Wingdings" pitchFamily="2" charset="2"/>
              <a:buChar char="n"/>
            </a:pPr>
            <a:r>
              <a:rPr lang="zh-CN" altLang="en-US" sz="2400" smtClean="0">
                <a:latin typeface="Times New Roman" pitchFamily="18" charset="0"/>
              </a:rPr>
              <a:t>多路复用技术</a:t>
            </a:r>
          </a:p>
          <a:p>
            <a:pPr lvl="1" eaLnBrk="1" hangingPunct="1">
              <a:lnSpc>
                <a:spcPct val="120000"/>
              </a:lnSpc>
              <a:buSzPct val="85000"/>
            </a:pPr>
            <a:r>
              <a:rPr lang="zh-CN" altLang="en-US" sz="2400" smtClean="0">
                <a:latin typeface="Times New Roman" pitchFamily="18" charset="0"/>
              </a:rPr>
              <a:t>由于一条传输线路的能力远远超过传输一个用户信号所需的能力，为了提高线路利用率，经常让多个信号共用一条物理线路</a:t>
            </a:r>
          </a:p>
        </p:txBody>
      </p:sp>
      <p:sp>
        <p:nvSpPr>
          <p:cNvPr id="66564" name="Text Box 4"/>
          <p:cNvSpPr txBox="1">
            <a:spLocks noChangeArrowheads="1"/>
          </p:cNvSpPr>
          <p:nvPr/>
        </p:nvSpPr>
        <p:spPr bwMode="auto">
          <a:xfrm>
            <a:off x="4556125" y="5678488"/>
            <a:ext cx="184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endParaRPr kumimoji="1" lang="zh-CN" altLang="en-US" sz="4000">
              <a:latin typeface="Tahoma" pitchFamily="34" charset="0"/>
            </a:endParaRPr>
          </a:p>
        </p:txBody>
      </p:sp>
      <p:sp>
        <p:nvSpPr>
          <p:cNvPr id="66565" name="Text Box 5"/>
          <p:cNvSpPr txBox="1">
            <a:spLocks noChangeArrowheads="1"/>
          </p:cNvSpPr>
          <p:nvPr/>
        </p:nvSpPr>
        <p:spPr bwMode="auto">
          <a:xfrm>
            <a:off x="1905000" y="3886200"/>
            <a:ext cx="1371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latin typeface="Tahoma" pitchFamily="34" charset="0"/>
              </a:rPr>
              <a:t>物理链路</a:t>
            </a:r>
          </a:p>
        </p:txBody>
      </p:sp>
      <p:sp>
        <p:nvSpPr>
          <p:cNvPr id="66566" name="Line 9"/>
          <p:cNvSpPr>
            <a:spLocks noChangeShapeType="1"/>
          </p:cNvSpPr>
          <p:nvPr/>
        </p:nvSpPr>
        <p:spPr bwMode="auto">
          <a:xfrm>
            <a:off x="1600200" y="4114800"/>
            <a:ext cx="457200" cy="3048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6567" name="Line 10"/>
          <p:cNvSpPr>
            <a:spLocks noChangeShapeType="1"/>
          </p:cNvSpPr>
          <p:nvPr/>
        </p:nvSpPr>
        <p:spPr bwMode="auto">
          <a:xfrm>
            <a:off x="1600200" y="4114800"/>
            <a:ext cx="0" cy="19050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6568" name="Line 11"/>
          <p:cNvSpPr>
            <a:spLocks noChangeShapeType="1"/>
          </p:cNvSpPr>
          <p:nvPr/>
        </p:nvSpPr>
        <p:spPr bwMode="auto">
          <a:xfrm>
            <a:off x="2057400" y="4419600"/>
            <a:ext cx="0" cy="12954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6569" name="Line 12"/>
          <p:cNvSpPr>
            <a:spLocks noChangeShapeType="1"/>
          </p:cNvSpPr>
          <p:nvPr/>
        </p:nvSpPr>
        <p:spPr bwMode="auto">
          <a:xfrm flipV="1">
            <a:off x="1600200" y="5715000"/>
            <a:ext cx="457200" cy="3048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6570" name="Line 13"/>
          <p:cNvSpPr>
            <a:spLocks noChangeShapeType="1"/>
          </p:cNvSpPr>
          <p:nvPr/>
        </p:nvSpPr>
        <p:spPr bwMode="auto">
          <a:xfrm>
            <a:off x="533400" y="4419600"/>
            <a:ext cx="1066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6571" name="Line 14"/>
          <p:cNvSpPr>
            <a:spLocks noChangeShapeType="1"/>
          </p:cNvSpPr>
          <p:nvPr/>
        </p:nvSpPr>
        <p:spPr bwMode="auto">
          <a:xfrm>
            <a:off x="533400" y="5029200"/>
            <a:ext cx="1066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6572" name="Line 15"/>
          <p:cNvSpPr>
            <a:spLocks noChangeShapeType="1"/>
          </p:cNvSpPr>
          <p:nvPr/>
        </p:nvSpPr>
        <p:spPr bwMode="auto">
          <a:xfrm>
            <a:off x="533400" y="5638800"/>
            <a:ext cx="1066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6573" name="Text Box 16"/>
          <p:cNvSpPr txBox="1">
            <a:spLocks noChangeArrowheads="1"/>
          </p:cNvSpPr>
          <p:nvPr/>
        </p:nvSpPr>
        <p:spPr bwMode="auto">
          <a:xfrm>
            <a:off x="1600200" y="4572000"/>
            <a:ext cx="24447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latin typeface="Tahoma" pitchFamily="34" charset="0"/>
              </a:rPr>
              <a:t>复用器</a:t>
            </a:r>
          </a:p>
        </p:txBody>
      </p:sp>
      <p:sp>
        <p:nvSpPr>
          <p:cNvPr id="69686" name="Line 17"/>
          <p:cNvSpPr>
            <a:spLocks noChangeShapeType="1"/>
          </p:cNvSpPr>
          <p:nvPr/>
        </p:nvSpPr>
        <p:spPr bwMode="auto">
          <a:xfrm>
            <a:off x="2057400" y="5029200"/>
            <a:ext cx="914400" cy="0"/>
          </a:xfrm>
          <a:prstGeom prst="line">
            <a:avLst/>
          </a:prstGeom>
          <a:ln>
            <a:solidFill>
              <a:srgbClr val="006600"/>
            </a:solidFill>
            <a:headEnd/>
            <a:tailEnd/>
          </a:ln>
        </p:spPr>
        <p:style>
          <a:lnRef idx="3">
            <a:schemeClr val="accent6"/>
          </a:lnRef>
          <a:fillRef idx="0">
            <a:schemeClr val="accent6"/>
          </a:fillRef>
          <a:effectRef idx="2">
            <a:schemeClr val="accent6"/>
          </a:effectRef>
          <a:fontRef idx="minor">
            <a:schemeClr val="tx1"/>
          </a:fontRef>
        </p:style>
        <p:txBody>
          <a:bodyPr wrap="none"/>
          <a:lstStyle/>
          <a:p>
            <a:pPr>
              <a:defRPr/>
            </a:pPr>
            <a:endParaRPr lang="zh-CN" altLang="en-US"/>
          </a:p>
        </p:txBody>
      </p:sp>
      <p:sp>
        <p:nvSpPr>
          <p:cNvPr id="66575" name="Line 19"/>
          <p:cNvSpPr>
            <a:spLocks noChangeShapeType="1"/>
          </p:cNvSpPr>
          <p:nvPr/>
        </p:nvSpPr>
        <p:spPr bwMode="auto">
          <a:xfrm>
            <a:off x="2971800" y="5638800"/>
            <a:ext cx="457200" cy="3048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6576" name="Line 20"/>
          <p:cNvSpPr>
            <a:spLocks noChangeShapeType="1"/>
          </p:cNvSpPr>
          <p:nvPr/>
        </p:nvSpPr>
        <p:spPr bwMode="auto">
          <a:xfrm>
            <a:off x="3429000" y="4038600"/>
            <a:ext cx="0" cy="19050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6577" name="Line 21"/>
          <p:cNvSpPr>
            <a:spLocks noChangeShapeType="1"/>
          </p:cNvSpPr>
          <p:nvPr/>
        </p:nvSpPr>
        <p:spPr bwMode="auto">
          <a:xfrm flipV="1">
            <a:off x="2971800" y="4038600"/>
            <a:ext cx="457200" cy="3048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66578" name="Group 22"/>
          <p:cNvGrpSpPr>
            <a:grpSpLocks/>
          </p:cNvGrpSpPr>
          <p:nvPr/>
        </p:nvGrpSpPr>
        <p:grpSpPr bwMode="auto">
          <a:xfrm>
            <a:off x="2971800" y="4343400"/>
            <a:ext cx="1524000" cy="1295400"/>
            <a:chOff x="2832" y="2832"/>
            <a:chExt cx="960" cy="816"/>
          </a:xfrm>
        </p:grpSpPr>
        <p:sp>
          <p:nvSpPr>
            <p:cNvPr id="66605" name="Line 23"/>
            <p:cNvSpPr>
              <a:spLocks noChangeShapeType="1"/>
            </p:cNvSpPr>
            <p:nvPr/>
          </p:nvSpPr>
          <p:spPr bwMode="auto">
            <a:xfrm>
              <a:off x="2832" y="2832"/>
              <a:ext cx="0" cy="816"/>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6606" name="Line 24"/>
            <p:cNvSpPr>
              <a:spLocks noChangeShapeType="1"/>
            </p:cNvSpPr>
            <p:nvPr/>
          </p:nvSpPr>
          <p:spPr bwMode="auto">
            <a:xfrm>
              <a:off x="3120" y="2880"/>
              <a:ext cx="672"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6607" name="Line 25"/>
            <p:cNvSpPr>
              <a:spLocks noChangeShapeType="1"/>
            </p:cNvSpPr>
            <p:nvPr/>
          </p:nvSpPr>
          <p:spPr bwMode="auto">
            <a:xfrm>
              <a:off x="3120" y="3216"/>
              <a:ext cx="672"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6608" name="Line 26"/>
            <p:cNvSpPr>
              <a:spLocks noChangeShapeType="1"/>
            </p:cNvSpPr>
            <p:nvPr/>
          </p:nvSpPr>
          <p:spPr bwMode="auto">
            <a:xfrm>
              <a:off x="3120" y="3552"/>
              <a:ext cx="672"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6609" name="Text Box 27"/>
            <p:cNvSpPr txBox="1">
              <a:spLocks noChangeArrowheads="1"/>
            </p:cNvSpPr>
            <p:nvPr/>
          </p:nvSpPr>
          <p:spPr bwMode="auto">
            <a:xfrm>
              <a:off x="2880" y="2928"/>
              <a:ext cx="154"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latin typeface="Tahoma" pitchFamily="34" charset="0"/>
                </a:rPr>
                <a:t>分解器</a:t>
              </a:r>
            </a:p>
          </p:txBody>
        </p:sp>
      </p:grpSp>
      <p:sp>
        <p:nvSpPr>
          <p:cNvPr id="66579" name="Text Box 28"/>
          <p:cNvSpPr txBox="1">
            <a:spLocks noChangeArrowheads="1"/>
          </p:cNvSpPr>
          <p:nvPr/>
        </p:nvSpPr>
        <p:spPr bwMode="auto">
          <a:xfrm>
            <a:off x="609600" y="5791200"/>
            <a:ext cx="76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latin typeface="Tahoma" pitchFamily="34" charset="0"/>
              </a:rPr>
              <a:t>信号</a:t>
            </a:r>
          </a:p>
        </p:txBody>
      </p:sp>
      <p:sp>
        <p:nvSpPr>
          <p:cNvPr id="66580" name="Text Box 29"/>
          <p:cNvSpPr txBox="1">
            <a:spLocks noChangeArrowheads="1"/>
          </p:cNvSpPr>
          <p:nvPr/>
        </p:nvSpPr>
        <p:spPr bwMode="auto">
          <a:xfrm>
            <a:off x="3581400" y="5715000"/>
            <a:ext cx="76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latin typeface="Tahoma" pitchFamily="34" charset="0"/>
              </a:rPr>
              <a:t>信号</a:t>
            </a:r>
          </a:p>
        </p:txBody>
      </p:sp>
      <p:sp>
        <p:nvSpPr>
          <p:cNvPr id="66581" name="Line 31"/>
          <p:cNvSpPr>
            <a:spLocks noChangeShapeType="1"/>
          </p:cNvSpPr>
          <p:nvPr/>
        </p:nvSpPr>
        <p:spPr bwMode="auto">
          <a:xfrm>
            <a:off x="5867400" y="4038600"/>
            <a:ext cx="457200" cy="3048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6582" name="Line 32"/>
          <p:cNvSpPr>
            <a:spLocks noChangeShapeType="1"/>
          </p:cNvSpPr>
          <p:nvPr/>
        </p:nvSpPr>
        <p:spPr bwMode="auto">
          <a:xfrm>
            <a:off x="5867400" y="4038600"/>
            <a:ext cx="0" cy="19050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6583" name="Line 33"/>
          <p:cNvSpPr>
            <a:spLocks noChangeShapeType="1"/>
          </p:cNvSpPr>
          <p:nvPr/>
        </p:nvSpPr>
        <p:spPr bwMode="auto">
          <a:xfrm>
            <a:off x="6324600" y="4343400"/>
            <a:ext cx="0" cy="12954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6584" name="Line 34"/>
          <p:cNvSpPr>
            <a:spLocks noChangeShapeType="1"/>
          </p:cNvSpPr>
          <p:nvPr/>
        </p:nvSpPr>
        <p:spPr bwMode="auto">
          <a:xfrm flipV="1">
            <a:off x="5867400" y="5638800"/>
            <a:ext cx="457200" cy="3048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6585" name="Line 35"/>
          <p:cNvSpPr>
            <a:spLocks noChangeShapeType="1"/>
          </p:cNvSpPr>
          <p:nvPr/>
        </p:nvSpPr>
        <p:spPr bwMode="auto">
          <a:xfrm>
            <a:off x="4800600" y="4343400"/>
            <a:ext cx="1066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6586" name="Line 36"/>
          <p:cNvSpPr>
            <a:spLocks noChangeShapeType="1"/>
          </p:cNvSpPr>
          <p:nvPr/>
        </p:nvSpPr>
        <p:spPr bwMode="auto">
          <a:xfrm>
            <a:off x="4800600" y="4953000"/>
            <a:ext cx="1066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6587" name="Line 37"/>
          <p:cNvSpPr>
            <a:spLocks noChangeShapeType="1"/>
          </p:cNvSpPr>
          <p:nvPr/>
        </p:nvSpPr>
        <p:spPr bwMode="auto">
          <a:xfrm>
            <a:off x="4800600" y="5562600"/>
            <a:ext cx="1066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6588" name="Text Box 38"/>
          <p:cNvSpPr txBox="1">
            <a:spLocks noChangeArrowheads="1"/>
          </p:cNvSpPr>
          <p:nvPr/>
        </p:nvSpPr>
        <p:spPr bwMode="auto">
          <a:xfrm>
            <a:off x="5867400" y="4495800"/>
            <a:ext cx="24447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latin typeface="Tahoma" pitchFamily="34" charset="0"/>
              </a:rPr>
              <a:t>复用器</a:t>
            </a:r>
          </a:p>
        </p:txBody>
      </p:sp>
      <p:sp>
        <p:nvSpPr>
          <p:cNvPr id="69648" name="Line 39"/>
          <p:cNvSpPr>
            <a:spLocks noChangeShapeType="1"/>
          </p:cNvSpPr>
          <p:nvPr/>
        </p:nvSpPr>
        <p:spPr bwMode="auto">
          <a:xfrm>
            <a:off x="6324600" y="4495800"/>
            <a:ext cx="914400" cy="0"/>
          </a:xfrm>
          <a:prstGeom prst="line">
            <a:avLst/>
          </a:prstGeom>
          <a:ln>
            <a:solidFill>
              <a:srgbClr val="006600"/>
            </a:solidFill>
            <a:prstDash val="sysDash"/>
            <a:headEnd/>
            <a:tailEnd/>
          </a:ln>
        </p:spPr>
        <p:style>
          <a:lnRef idx="3">
            <a:schemeClr val="accent6"/>
          </a:lnRef>
          <a:fillRef idx="0">
            <a:schemeClr val="accent6"/>
          </a:fillRef>
          <a:effectRef idx="2">
            <a:schemeClr val="accent6"/>
          </a:effectRef>
          <a:fontRef idx="minor">
            <a:schemeClr val="tx1"/>
          </a:fontRef>
        </p:style>
        <p:txBody>
          <a:bodyPr wrap="none"/>
          <a:lstStyle/>
          <a:p>
            <a:pPr>
              <a:defRPr/>
            </a:pPr>
            <a:endParaRPr lang="zh-CN" altLang="en-US"/>
          </a:p>
        </p:txBody>
      </p:sp>
      <p:grpSp>
        <p:nvGrpSpPr>
          <p:cNvPr id="66590" name="Group 40"/>
          <p:cNvGrpSpPr>
            <a:grpSpLocks/>
          </p:cNvGrpSpPr>
          <p:nvPr/>
        </p:nvGrpSpPr>
        <p:grpSpPr bwMode="auto">
          <a:xfrm>
            <a:off x="7239000" y="3962400"/>
            <a:ext cx="1524000" cy="1905000"/>
            <a:chOff x="2832" y="2640"/>
            <a:chExt cx="960" cy="1200"/>
          </a:xfrm>
        </p:grpSpPr>
        <p:sp>
          <p:nvSpPr>
            <p:cNvPr id="66596" name="Line 41"/>
            <p:cNvSpPr>
              <a:spLocks noChangeShapeType="1"/>
            </p:cNvSpPr>
            <p:nvPr/>
          </p:nvSpPr>
          <p:spPr bwMode="auto">
            <a:xfrm>
              <a:off x="2832" y="3648"/>
              <a:ext cx="288" cy="19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6597" name="Line 42"/>
            <p:cNvSpPr>
              <a:spLocks noChangeShapeType="1"/>
            </p:cNvSpPr>
            <p:nvPr/>
          </p:nvSpPr>
          <p:spPr bwMode="auto">
            <a:xfrm>
              <a:off x="3120" y="2640"/>
              <a:ext cx="0" cy="12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6598" name="Line 43"/>
            <p:cNvSpPr>
              <a:spLocks noChangeShapeType="1"/>
            </p:cNvSpPr>
            <p:nvPr/>
          </p:nvSpPr>
          <p:spPr bwMode="auto">
            <a:xfrm flipV="1">
              <a:off x="2832" y="2640"/>
              <a:ext cx="288" cy="19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66599" name="Group 44"/>
            <p:cNvGrpSpPr>
              <a:grpSpLocks/>
            </p:cNvGrpSpPr>
            <p:nvPr/>
          </p:nvGrpSpPr>
          <p:grpSpPr bwMode="auto">
            <a:xfrm>
              <a:off x="2832" y="2832"/>
              <a:ext cx="960" cy="816"/>
              <a:chOff x="2832" y="2832"/>
              <a:chExt cx="960" cy="816"/>
            </a:xfrm>
          </p:grpSpPr>
          <p:sp>
            <p:nvSpPr>
              <p:cNvPr id="66600" name="Line 45"/>
              <p:cNvSpPr>
                <a:spLocks noChangeShapeType="1"/>
              </p:cNvSpPr>
              <p:nvPr/>
            </p:nvSpPr>
            <p:spPr bwMode="auto">
              <a:xfrm>
                <a:off x="2832" y="2832"/>
                <a:ext cx="0" cy="816"/>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6601" name="Line 46"/>
              <p:cNvSpPr>
                <a:spLocks noChangeShapeType="1"/>
              </p:cNvSpPr>
              <p:nvPr/>
            </p:nvSpPr>
            <p:spPr bwMode="auto">
              <a:xfrm>
                <a:off x="3120" y="2880"/>
                <a:ext cx="672"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6602" name="Line 47"/>
              <p:cNvSpPr>
                <a:spLocks noChangeShapeType="1"/>
              </p:cNvSpPr>
              <p:nvPr/>
            </p:nvSpPr>
            <p:spPr bwMode="auto">
              <a:xfrm>
                <a:off x="3120" y="3216"/>
                <a:ext cx="672"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6603" name="Line 48"/>
              <p:cNvSpPr>
                <a:spLocks noChangeShapeType="1"/>
              </p:cNvSpPr>
              <p:nvPr/>
            </p:nvSpPr>
            <p:spPr bwMode="auto">
              <a:xfrm>
                <a:off x="3120" y="3552"/>
                <a:ext cx="672"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6604" name="Text Box 49"/>
              <p:cNvSpPr txBox="1">
                <a:spLocks noChangeArrowheads="1"/>
              </p:cNvSpPr>
              <p:nvPr/>
            </p:nvSpPr>
            <p:spPr bwMode="auto">
              <a:xfrm>
                <a:off x="2880" y="2928"/>
                <a:ext cx="154"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latin typeface="Tahoma" pitchFamily="34" charset="0"/>
                  </a:rPr>
                  <a:t>分解器</a:t>
                </a:r>
              </a:p>
            </p:txBody>
          </p:sp>
        </p:grpSp>
      </p:grpSp>
      <p:sp>
        <p:nvSpPr>
          <p:cNvPr id="66591" name="Text Box 50"/>
          <p:cNvSpPr txBox="1">
            <a:spLocks noChangeArrowheads="1"/>
          </p:cNvSpPr>
          <p:nvPr/>
        </p:nvSpPr>
        <p:spPr bwMode="auto">
          <a:xfrm>
            <a:off x="4876800" y="5715000"/>
            <a:ext cx="76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latin typeface="Tahoma" pitchFamily="34" charset="0"/>
              </a:rPr>
              <a:t>信号</a:t>
            </a:r>
          </a:p>
        </p:txBody>
      </p:sp>
      <p:sp>
        <p:nvSpPr>
          <p:cNvPr id="66592" name="Text Box 51"/>
          <p:cNvSpPr txBox="1">
            <a:spLocks noChangeArrowheads="1"/>
          </p:cNvSpPr>
          <p:nvPr/>
        </p:nvSpPr>
        <p:spPr bwMode="auto">
          <a:xfrm>
            <a:off x="7848600" y="5638800"/>
            <a:ext cx="76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latin typeface="Tahoma" pitchFamily="34" charset="0"/>
              </a:rPr>
              <a:t>信号</a:t>
            </a:r>
          </a:p>
        </p:txBody>
      </p:sp>
      <p:sp>
        <p:nvSpPr>
          <p:cNvPr id="69652" name="Line 52"/>
          <p:cNvSpPr>
            <a:spLocks noChangeShapeType="1"/>
          </p:cNvSpPr>
          <p:nvPr/>
        </p:nvSpPr>
        <p:spPr bwMode="auto">
          <a:xfrm>
            <a:off x="6324600" y="4876800"/>
            <a:ext cx="914400" cy="0"/>
          </a:xfrm>
          <a:prstGeom prst="line">
            <a:avLst/>
          </a:prstGeom>
          <a:ln>
            <a:solidFill>
              <a:srgbClr val="006600"/>
            </a:solidFill>
            <a:prstDash val="sysDash"/>
            <a:headEnd/>
            <a:tailEnd/>
          </a:ln>
        </p:spPr>
        <p:style>
          <a:lnRef idx="3">
            <a:schemeClr val="accent6"/>
          </a:lnRef>
          <a:fillRef idx="0">
            <a:schemeClr val="accent6"/>
          </a:fillRef>
          <a:effectRef idx="2">
            <a:schemeClr val="accent6"/>
          </a:effectRef>
          <a:fontRef idx="minor">
            <a:schemeClr val="tx1"/>
          </a:fontRef>
        </p:style>
        <p:txBody>
          <a:bodyPr wrap="none"/>
          <a:lstStyle/>
          <a:p>
            <a:pPr>
              <a:defRPr/>
            </a:pPr>
            <a:endParaRPr lang="zh-CN" altLang="en-US"/>
          </a:p>
        </p:txBody>
      </p:sp>
      <p:sp>
        <p:nvSpPr>
          <p:cNvPr id="69653" name="Line 53"/>
          <p:cNvSpPr>
            <a:spLocks noChangeShapeType="1"/>
          </p:cNvSpPr>
          <p:nvPr/>
        </p:nvSpPr>
        <p:spPr bwMode="auto">
          <a:xfrm>
            <a:off x="6324600" y="5257800"/>
            <a:ext cx="914400" cy="0"/>
          </a:xfrm>
          <a:prstGeom prst="line">
            <a:avLst/>
          </a:prstGeom>
          <a:ln>
            <a:solidFill>
              <a:srgbClr val="006600"/>
            </a:solidFill>
            <a:prstDash val="sysDash"/>
            <a:headEnd/>
            <a:tailEnd/>
          </a:ln>
        </p:spPr>
        <p:style>
          <a:lnRef idx="3">
            <a:schemeClr val="accent6"/>
          </a:lnRef>
          <a:fillRef idx="0">
            <a:schemeClr val="accent6"/>
          </a:fillRef>
          <a:effectRef idx="2">
            <a:schemeClr val="accent6"/>
          </a:effectRef>
          <a:fontRef idx="minor">
            <a:schemeClr val="tx1"/>
          </a:fontRef>
        </p:style>
        <p:txBody>
          <a:bodyPr wrap="none"/>
          <a:lstStyle/>
          <a:p>
            <a:pPr>
              <a:defRPr/>
            </a:pPr>
            <a:endParaRPr lang="zh-CN" altLang="en-US"/>
          </a:p>
        </p:txBody>
      </p:sp>
      <p:sp>
        <p:nvSpPr>
          <p:cNvPr id="66595" name="Text Box 54"/>
          <p:cNvSpPr txBox="1">
            <a:spLocks noChangeArrowheads="1"/>
          </p:cNvSpPr>
          <p:nvPr/>
        </p:nvSpPr>
        <p:spPr bwMode="auto">
          <a:xfrm>
            <a:off x="6324600" y="381000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latin typeface="Tahoma" pitchFamily="34" charset="0"/>
              </a:rPr>
              <a:t>信道</a:t>
            </a:r>
          </a:p>
        </p:txBody>
      </p:sp>
    </p:spTree>
  </p:cSld>
  <p:clrMapOvr>
    <a:masterClrMapping/>
  </p:clrMapOvr>
  <p:transition spd="med">
    <p:random/>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zh-CN" altLang="en-US" smtClean="0"/>
              <a:t>多路复用</a:t>
            </a:r>
          </a:p>
        </p:txBody>
      </p:sp>
      <p:sp>
        <p:nvSpPr>
          <p:cNvPr id="67587" name="内容占位符 5"/>
          <p:cNvSpPr>
            <a:spLocks noGrp="1"/>
          </p:cNvSpPr>
          <p:nvPr>
            <p:ph idx="1"/>
          </p:nvPr>
        </p:nvSpPr>
        <p:spPr/>
        <p:txBody>
          <a:bodyPr/>
          <a:lstStyle/>
          <a:p>
            <a:endParaRPr lang="zh-CN" altLang="en-US" smtClean="0"/>
          </a:p>
        </p:txBody>
      </p:sp>
      <p:graphicFrame>
        <p:nvGraphicFramePr>
          <p:cNvPr id="4" name="图示 3"/>
          <p:cNvGraphicFramePr/>
          <p:nvPr/>
        </p:nvGraphicFramePr>
        <p:xfrm>
          <a:off x="395288" y="1844675"/>
          <a:ext cx="8748712"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random/>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zh-CN" altLang="en-US" sz="3400" smtClean="0"/>
              <a:t>时分复用</a:t>
            </a:r>
            <a:r>
              <a:rPr lang="en-US" altLang="zh-CN" sz="3400" smtClean="0"/>
              <a:t>TDM</a:t>
            </a:r>
            <a:br>
              <a:rPr lang="en-US" altLang="zh-CN" sz="3400" smtClean="0"/>
            </a:br>
            <a:r>
              <a:rPr lang="en-US" altLang="zh-CN" sz="3400" smtClean="0"/>
              <a:t>(Time Division Multiplexing)</a:t>
            </a:r>
            <a:endParaRPr lang="zh-CN" altLang="en-US" sz="3400" smtClean="0"/>
          </a:p>
        </p:txBody>
      </p:sp>
      <p:sp>
        <p:nvSpPr>
          <p:cNvPr id="68611" name="Rectangle 3"/>
          <p:cNvSpPr>
            <a:spLocks noGrp="1" noChangeArrowheads="1"/>
          </p:cNvSpPr>
          <p:nvPr>
            <p:ph type="body" idx="1"/>
          </p:nvPr>
        </p:nvSpPr>
        <p:spPr>
          <a:xfrm>
            <a:off x="323850" y="1773238"/>
            <a:ext cx="8820150" cy="4114800"/>
          </a:xfrm>
        </p:spPr>
        <p:txBody>
          <a:bodyPr/>
          <a:lstStyle/>
          <a:p>
            <a:pPr eaLnBrk="1" hangingPunct="1">
              <a:lnSpc>
                <a:spcPct val="90000"/>
              </a:lnSpc>
            </a:pPr>
            <a:r>
              <a:rPr lang="zh-CN" altLang="en-US" sz="2400" smtClean="0">
                <a:solidFill>
                  <a:schemeClr val="hlink"/>
                </a:solidFill>
              </a:rPr>
              <a:t>时分复用</a:t>
            </a:r>
            <a:r>
              <a:rPr lang="zh-CN" altLang="en-US" sz="2400" smtClean="0"/>
              <a:t>是将时间划分为一段段等长的</a:t>
            </a:r>
            <a:r>
              <a:rPr lang="zh-CN" altLang="en-US" sz="2400" smtClean="0">
                <a:solidFill>
                  <a:schemeClr val="hlink"/>
                </a:solidFill>
              </a:rPr>
              <a:t>时分复用</a:t>
            </a:r>
            <a:r>
              <a:rPr lang="zh-CN" altLang="en-US" sz="2400" smtClean="0"/>
              <a:t>（</a:t>
            </a:r>
            <a:r>
              <a:rPr lang="en-US" altLang="zh-CN" sz="2400" smtClean="0"/>
              <a:t>TDM </a:t>
            </a:r>
            <a:r>
              <a:rPr lang="zh-CN" altLang="en-US" sz="2400" smtClean="0"/>
              <a:t>）</a:t>
            </a:r>
            <a:r>
              <a:rPr lang="zh-CN" altLang="en-US" sz="2400" smtClean="0">
                <a:solidFill>
                  <a:schemeClr val="hlink"/>
                </a:solidFill>
              </a:rPr>
              <a:t>帧，</a:t>
            </a:r>
            <a:r>
              <a:rPr lang="zh-CN" altLang="en-US" sz="2400" smtClean="0"/>
              <a:t>每个时分复用的用户在每个 </a:t>
            </a:r>
            <a:r>
              <a:rPr lang="en-US" altLang="zh-CN" sz="2400" smtClean="0"/>
              <a:t>TDM </a:t>
            </a:r>
            <a:r>
              <a:rPr lang="zh-CN" altLang="en-US" sz="2400" smtClean="0"/>
              <a:t>帧中占用固定序号的时隙。</a:t>
            </a:r>
          </a:p>
          <a:p>
            <a:pPr eaLnBrk="1" hangingPunct="1">
              <a:lnSpc>
                <a:spcPct val="90000"/>
              </a:lnSpc>
            </a:pPr>
            <a:r>
              <a:rPr lang="zh-CN" altLang="en-US" sz="2400" smtClean="0"/>
              <a:t>每一个用户所占用的时隙是</a:t>
            </a:r>
            <a:r>
              <a:rPr lang="zh-CN" altLang="en-US" sz="2400" smtClean="0">
                <a:solidFill>
                  <a:schemeClr val="hlink"/>
                </a:solidFill>
              </a:rPr>
              <a:t>周期性地出现</a:t>
            </a:r>
            <a:endParaRPr lang="zh-CN" altLang="en-US" sz="2400" smtClean="0"/>
          </a:p>
          <a:p>
            <a:pPr eaLnBrk="1" hangingPunct="1">
              <a:lnSpc>
                <a:spcPct val="90000"/>
              </a:lnSpc>
            </a:pPr>
            <a:r>
              <a:rPr lang="en-US" altLang="zh-CN" sz="2400" smtClean="0"/>
              <a:t>TDM </a:t>
            </a:r>
            <a:r>
              <a:rPr lang="zh-CN" altLang="en-US" sz="2400" smtClean="0"/>
              <a:t>信号也称为</a:t>
            </a:r>
            <a:r>
              <a:rPr lang="zh-CN" altLang="en-US" sz="2400" smtClean="0">
                <a:solidFill>
                  <a:schemeClr val="hlink"/>
                </a:solidFill>
              </a:rPr>
              <a:t>等时</a:t>
            </a:r>
            <a:r>
              <a:rPr lang="en-US" altLang="zh-CN" sz="2400" smtClean="0"/>
              <a:t>(isochronous)</a:t>
            </a:r>
            <a:r>
              <a:rPr lang="zh-CN" altLang="en-US" sz="2400" smtClean="0"/>
              <a:t>信号。</a:t>
            </a:r>
          </a:p>
          <a:p>
            <a:pPr eaLnBrk="1" hangingPunct="1">
              <a:lnSpc>
                <a:spcPct val="90000"/>
              </a:lnSpc>
            </a:pPr>
            <a:r>
              <a:rPr lang="zh-CN" altLang="en-US" sz="2400" smtClean="0"/>
              <a:t>时分复用的所有用户在不同的时间占用</a:t>
            </a:r>
            <a:r>
              <a:rPr lang="zh-CN" altLang="en-US" sz="2400" smtClean="0">
                <a:solidFill>
                  <a:schemeClr val="hlink"/>
                </a:solidFill>
              </a:rPr>
              <a:t>同样的</a:t>
            </a:r>
            <a:r>
              <a:rPr lang="zh-CN" altLang="en-US" sz="2400" smtClean="0"/>
              <a:t>频带宽度</a:t>
            </a:r>
            <a:endParaRPr lang="zh-CN" altLang="en-US" sz="2400" smtClean="0">
              <a:latin typeface="Times New Roman" pitchFamily="18" charset="0"/>
            </a:endParaRPr>
          </a:p>
          <a:p>
            <a:pPr eaLnBrk="1" hangingPunct="1">
              <a:lnSpc>
                <a:spcPct val="90000"/>
              </a:lnSpc>
              <a:buFont typeface="Wingdings" pitchFamily="2" charset="2"/>
              <a:buNone/>
            </a:pPr>
            <a:endParaRPr lang="zh-CN" altLang="en-US" sz="2400" smtClean="0"/>
          </a:p>
        </p:txBody>
      </p:sp>
      <p:sp>
        <p:nvSpPr>
          <p:cNvPr id="68612" name="Line 4"/>
          <p:cNvSpPr>
            <a:spLocks noChangeShapeType="1"/>
          </p:cNvSpPr>
          <p:nvPr/>
        </p:nvSpPr>
        <p:spPr bwMode="auto">
          <a:xfrm>
            <a:off x="2590800" y="4149725"/>
            <a:ext cx="457200" cy="3048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8613" name="Line 5"/>
          <p:cNvSpPr>
            <a:spLocks noChangeShapeType="1"/>
          </p:cNvSpPr>
          <p:nvPr/>
        </p:nvSpPr>
        <p:spPr bwMode="auto">
          <a:xfrm>
            <a:off x="2590800" y="4149725"/>
            <a:ext cx="0" cy="19050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8614" name="Line 6"/>
          <p:cNvSpPr>
            <a:spLocks noChangeShapeType="1"/>
          </p:cNvSpPr>
          <p:nvPr/>
        </p:nvSpPr>
        <p:spPr bwMode="auto">
          <a:xfrm>
            <a:off x="3048000" y="4454525"/>
            <a:ext cx="0" cy="12954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8615" name="Line 7"/>
          <p:cNvSpPr>
            <a:spLocks noChangeShapeType="1"/>
          </p:cNvSpPr>
          <p:nvPr/>
        </p:nvSpPr>
        <p:spPr bwMode="auto">
          <a:xfrm flipV="1">
            <a:off x="2590800" y="5749925"/>
            <a:ext cx="457200" cy="3048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8616" name="Line 8"/>
          <p:cNvSpPr>
            <a:spLocks noChangeShapeType="1"/>
          </p:cNvSpPr>
          <p:nvPr/>
        </p:nvSpPr>
        <p:spPr bwMode="auto">
          <a:xfrm>
            <a:off x="1524000" y="4454525"/>
            <a:ext cx="1066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8617" name="Line 9"/>
          <p:cNvSpPr>
            <a:spLocks noChangeShapeType="1"/>
          </p:cNvSpPr>
          <p:nvPr/>
        </p:nvSpPr>
        <p:spPr bwMode="auto">
          <a:xfrm>
            <a:off x="1524000" y="5013325"/>
            <a:ext cx="1066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8618" name="Line 10"/>
          <p:cNvSpPr>
            <a:spLocks noChangeShapeType="1"/>
          </p:cNvSpPr>
          <p:nvPr/>
        </p:nvSpPr>
        <p:spPr bwMode="auto">
          <a:xfrm>
            <a:off x="1524000" y="5589588"/>
            <a:ext cx="1066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8619" name="Text Box 11"/>
          <p:cNvSpPr txBox="1">
            <a:spLocks noChangeArrowheads="1"/>
          </p:cNvSpPr>
          <p:nvPr/>
        </p:nvSpPr>
        <p:spPr bwMode="auto">
          <a:xfrm>
            <a:off x="2590800" y="4606925"/>
            <a:ext cx="24447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latin typeface="Tahoma" pitchFamily="34" charset="0"/>
              </a:rPr>
              <a:t>复用器</a:t>
            </a:r>
          </a:p>
        </p:txBody>
      </p:sp>
      <p:grpSp>
        <p:nvGrpSpPr>
          <p:cNvPr id="68620" name="Group 12"/>
          <p:cNvGrpSpPr>
            <a:grpSpLocks/>
          </p:cNvGrpSpPr>
          <p:nvPr/>
        </p:nvGrpSpPr>
        <p:grpSpPr bwMode="auto">
          <a:xfrm>
            <a:off x="4876800" y="4073525"/>
            <a:ext cx="1524000" cy="1905000"/>
            <a:chOff x="2832" y="2640"/>
            <a:chExt cx="960" cy="1200"/>
          </a:xfrm>
        </p:grpSpPr>
        <p:sp>
          <p:nvSpPr>
            <p:cNvPr id="68636" name="Line 13"/>
            <p:cNvSpPr>
              <a:spLocks noChangeShapeType="1"/>
            </p:cNvSpPr>
            <p:nvPr/>
          </p:nvSpPr>
          <p:spPr bwMode="auto">
            <a:xfrm>
              <a:off x="2832" y="3648"/>
              <a:ext cx="288" cy="19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8637" name="Line 14"/>
            <p:cNvSpPr>
              <a:spLocks noChangeShapeType="1"/>
            </p:cNvSpPr>
            <p:nvPr/>
          </p:nvSpPr>
          <p:spPr bwMode="auto">
            <a:xfrm>
              <a:off x="3120" y="2640"/>
              <a:ext cx="0" cy="12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8638" name="Line 15"/>
            <p:cNvSpPr>
              <a:spLocks noChangeShapeType="1"/>
            </p:cNvSpPr>
            <p:nvPr/>
          </p:nvSpPr>
          <p:spPr bwMode="auto">
            <a:xfrm flipV="1">
              <a:off x="2832" y="2640"/>
              <a:ext cx="288" cy="19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68639" name="Group 16"/>
            <p:cNvGrpSpPr>
              <a:grpSpLocks/>
            </p:cNvGrpSpPr>
            <p:nvPr/>
          </p:nvGrpSpPr>
          <p:grpSpPr bwMode="auto">
            <a:xfrm>
              <a:off x="2832" y="2832"/>
              <a:ext cx="960" cy="816"/>
              <a:chOff x="2832" y="2832"/>
              <a:chExt cx="960" cy="816"/>
            </a:xfrm>
          </p:grpSpPr>
          <p:sp>
            <p:nvSpPr>
              <p:cNvPr id="68640" name="Line 17"/>
              <p:cNvSpPr>
                <a:spLocks noChangeShapeType="1"/>
              </p:cNvSpPr>
              <p:nvPr/>
            </p:nvSpPr>
            <p:spPr bwMode="auto">
              <a:xfrm>
                <a:off x="2832" y="2832"/>
                <a:ext cx="0" cy="816"/>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8641" name="Line 18"/>
              <p:cNvSpPr>
                <a:spLocks noChangeShapeType="1"/>
              </p:cNvSpPr>
              <p:nvPr/>
            </p:nvSpPr>
            <p:spPr bwMode="auto">
              <a:xfrm>
                <a:off x="3120" y="2880"/>
                <a:ext cx="672"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8642" name="Line 19"/>
              <p:cNvSpPr>
                <a:spLocks noChangeShapeType="1"/>
              </p:cNvSpPr>
              <p:nvPr/>
            </p:nvSpPr>
            <p:spPr bwMode="auto">
              <a:xfrm>
                <a:off x="3120" y="3216"/>
                <a:ext cx="672"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8643" name="Line 20"/>
              <p:cNvSpPr>
                <a:spLocks noChangeShapeType="1"/>
              </p:cNvSpPr>
              <p:nvPr/>
            </p:nvSpPr>
            <p:spPr bwMode="auto">
              <a:xfrm>
                <a:off x="3120" y="3552"/>
                <a:ext cx="672"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8644" name="Text Box 21"/>
              <p:cNvSpPr txBox="1">
                <a:spLocks noChangeArrowheads="1"/>
              </p:cNvSpPr>
              <p:nvPr/>
            </p:nvSpPr>
            <p:spPr bwMode="auto">
              <a:xfrm>
                <a:off x="2880" y="2928"/>
                <a:ext cx="154"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latin typeface="Tahoma" pitchFamily="34" charset="0"/>
                  </a:rPr>
                  <a:t>分解器</a:t>
                </a:r>
              </a:p>
            </p:txBody>
          </p:sp>
        </p:grpSp>
      </p:grpSp>
      <p:sp>
        <p:nvSpPr>
          <p:cNvPr id="68621" name="Text Box 22"/>
          <p:cNvSpPr txBox="1">
            <a:spLocks noChangeArrowheads="1"/>
          </p:cNvSpPr>
          <p:nvPr/>
        </p:nvSpPr>
        <p:spPr bwMode="auto">
          <a:xfrm>
            <a:off x="1600200" y="5661025"/>
            <a:ext cx="76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latin typeface="Tahoma" pitchFamily="34" charset="0"/>
              </a:rPr>
              <a:t>信号</a:t>
            </a:r>
          </a:p>
        </p:txBody>
      </p:sp>
      <p:sp>
        <p:nvSpPr>
          <p:cNvPr id="68622" name="Text Box 23"/>
          <p:cNvSpPr txBox="1">
            <a:spLocks noChangeArrowheads="1"/>
          </p:cNvSpPr>
          <p:nvPr/>
        </p:nvSpPr>
        <p:spPr bwMode="auto">
          <a:xfrm>
            <a:off x="5580063" y="5661025"/>
            <a:ext cx="76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latin typeface="Tahoma" pitchFamily="34" charset="0"/>
              </a:rPr>
              <a:t>信号</a:t>
            </a:r>
          </a:p>
        </p:txBody>
      </p:sp>
      <p:sp>
        <p:nvSpPr>
          <p:cNvPr id="68623" name="Line 24"/>
          <p:cNvSpPr>
            <a:spLocks noChangeShapeType="1"/>
          </p:cNvSpPr>
          <p:nvPr/>
        </p:nvSpPr>
        <p:spPr bwMode="auto">
          <a:xfrm>
            <a:off x="3048000" y="4530725"/>
            <a:ext cx="18288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8624" name="Line 25"/>
          <p:cNvSpPr>
            <a:spLocks noChangeShapeType="1"/>
          </p:cNvSpPr>
          <p:nvPr/>
        </p:nvSpPr>
        <p:spPr bwMode="auto">
          <a:xfrm>
            <a:off x="3048000" y="5521325"/>
            <a:ext cx="18288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8625" name="Line 26"/>
          <p:cNvSpPr>
            <a:spLocks noChangeShapeType="1"/>
          </p:cNvSpPr>
          <p:nvPr/>
        </p:nvSpPr>
        <p:spPr bwMode="auto">
          <a:xfrm>
            <a:off x="3657600" y="4530725"/>
            <a:ext cx="0" cy="9906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8626" name="Line 27"/>
          <p:cNvSpPr>
            <a:spLocks noChangeShapeType="1"/>
          </p:cNvSpPr>
          <p:nvPr/>
        </p:nvSpPr>
        <p:spPr bwMode="auto">
          <a:xfrm>
            <a:off x="4267200" y="4530725"/>
            <a:ext cx="0" cy="9906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8627" name="Text Box 28"/>
          <p:cNvSpPr txBox="1">
            <a:spLocks noChangeArrowheads="1"/>
          </p:cNvSpPr>
          <p:nvPr/>
        </p:nvSpPr>
        <p:spPr bwMode="auto">
          <a:xfrm>
            <a:off x="1905000" y="3894138"/>
            <a:ext cx="3222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latin typeface="Tahoma" pitchFamily="34" charset="0"/>
              </a:rPr>
              <a:t>1</a:t>
            </a:r>
          </a:p>
        </p:txBody>
      </p:sp>
      <p:sp>
        <p:nvSpPr>
          <p:cNvPr id="68628" name="Text Box 29"/>
          <p:cNvSpPr txBox="1">
            <a:spLocks noChangeArrowheads="1"/>
          </p:cNvSpPr>
          <p:nvPr/>
        </p:nvSpPr>
        <p:spPr bwMode="auto">
          <a:xfrm>
            <a:off x="1905000" y="4606925"/>
            <a:ext cx="3222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latin typeface="Tahoma" pitchFamily="34" charset="0"/>
              </a:rPr>
              <a:t>2</a:t>
            </a:r>
          </a:p>
        </p:txBody>
      </p:sp>
      <p:sp>
        <p:nvSpPr>
          <p:cNvPr id="68629" name="Text Box 30"/>
          <p:cNvSpPr txBox="1">
            <a:spLocks noChangeArrowheads="1"/>
          </p:cNvSpPr>
          <p:nvPr/>
        </p:nvSpPr>
        <p:spPr bwMode="auto">
          <a:xfrm>
            <a:off x="1905000" y="5216525"/>
            <a:ext cx="3222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latin typeface="Tahoma" pitchFamily="34" charset="0"/>
              </a:rPr>
              <a:t>3</a:t>
            </a:r>
          </a:p>
        </p:txBody>
      </p:sp>
      <p:sp>
        <p:nvSpPr>
          <p:cNvPr id="68630" name="Text Box 31"/>
          <p:cNvSpPr txBox="1">
            <a:spLocks noChangeArrowheads="1"/>
          </p:cNvSpPr>
          <p:nvPr/>
        </p:nvSpPr>
        <p:spPr bwMode="auto">
          <a:xfrm>
            <a:off x="3810000" y="4835525"/>
            <a:ext cx="3222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latin typeface="Tahoma" pitchFamily="34" charset="0"/>
              </a:rPr>
              <a:t>2</a:t>
            </a:r>
          </a:p>
        </p:txBody>
      </p:sp>
      <p:sp>
        <p:nvSpPr>
          <p:cNvPr id="68631" name="Text Box 32"/>
          <p:cNvSpPr txBox="1">
            <a:spLocks noChangeArrowheads="1"/>
          </p:cNvSpPr>
          <p:nvPr/>
        </p:nvSpPr>
        <p:spPr bwMode="auto">
          <a:xfrm>
            <a:off x="4419600" y="4835525"/>
            <a:ext cx="3222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latin typeface="Tahoma" pitchFamily="34" charset="0"/>
              </a:rPr>
              <a:t>3</a:t>
            </a:r>
          </a:p>
        </p:txBody>
      </p:sp>
      <p:sp>
        <p:nvSpPr>
          <p:cNvPr id="68632" name="Text Box 33"/>
          <p:cNvSpPr txBox="1">
            <a:spLocks noChangeArrowheads="1"/>
          </p:cNvSpPr>
          <p:nvPr/>
        </p:nvSpPr>
        <p:spPr bwMode="auto">
          <a:xfrm>
            <a:off x="3182938" y="4835525"/>
            <a:ext cx="3222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latin typeface="Tahoma" pitchFamily="34" charset="0"/>
              </a:rPr>
              <a:t>1</a:t>
            </a:r>
          </a:p>
        </p:txBody>
      </p:sp>
      <p:sp>
        <p:nvSpPr>
          <p:cNvPr id="68633" name="Text Box 34"/>
          <p:cNvSpPr txBox="1">
            <a:spLocks noChangeArrowheads="1"/>
          </p:cNvSpPr>
          <p:nvPr/>
        </p:nvSpPr>
        <p:spPr bwMode="auto">
          <a:xfrm>
            <a:off x="5715000" y="3921125"/>
            <a:ext cx="3222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latin typeface="Tahoma" pitchFamily="34" charset="0"/>
              </a:rPr>
              <a:t>1</a:t>
            </a:r>
          </a:p>
        </p:txBody>
      </p:sp>
      <p:sp>
        <p:nvSpPr>
          <p:cNvPr id="68634" name="Text Box 35"/>
          <p:cNvSpPr txBox="1">
            <a:spLocks noChangeArrowheads="1"/>
          </p:cNvSpPr>
          <p:nvPr/>
        </p:nvSpPr>
        <p:spPr bwMode="auto">
          <a:xfrm>
            <a:off x="5715000" y="4530725"/>
            <a:ext cx="3222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latin typeface="Tahoma" pitchFamily="34" charset="0"/>
              </a:rPr>
              <a:t>2</a:t>
            </a:r>
          </a:p>
        </p:txBody>
      </p:sp>
      <p:sp>
        <p:nvSpPr>
          <p:cNvPr id="68635" name="Text Box 36"/>
          <p:cNvSpPr txBox="1">
            <a:spLocks noChangeArrowheads="1"/>
          </p:cNvSpPr>
          <p:nvPr/>
        </p:nvSpPr>
        <p:spPr bwMode="auto">
          <a:xfrm>
            <a:off x="5715000" y="5064125"/>
            <a:ext cx="3222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latin typeface="Tahoma" pitchFamily="34" charset="0"/>
              </a:rPr>
              <a:t>3</a:t>
            </a:r>
          </a:p>
        </p:txBody>
      </p:sp>
    </p:spTree>
  </p:cSld>
  <p:clrMapOvr>
    <a:masterClrMapping/>
  </p:clrMapOvr>
  <p:transition spd="med">
    <p:random/>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zh-CN" altLang="en-US" smtClean="0"/>
              <a:t>时分复用可能会造成线路资源的浪费 </a:t>
            </a:r>
          </a:p>
        </p:txBody>
      </p:sp>
      <p:sp>
        <p:nvSpPr>
          <p:cNvPr id="69635" name="Freeform 3"/>
          <p:cNvSpPr>
            <a:spLocks/>
          </p:cNvSpPr>
          <p:nvPr/>
        </p:nvSpPr>
        <p:spPr bwMode="auto">
          <a:xfrm>
            <a:off x="6011863" y="4505325"/>
            <a:ext cx="241300" cy="374650"/>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CCECFF"/>
          </a:solidFill>
          <a:ln w="9525">
            <a:solidFill>
              <a:schemeClr val="tx1"/>
            </a:solidFill>
            <a:round/>
            <a:headEnd/>
            <a:tailEnd/>
          </a:ln>
        </p:spPr>
        <p:txBody>
          <a:bodyPr/>
          <a:lstStyle/>
          <a:p>
            <a:endParaRPr lang="zh-CN" altLang="en-US"/>
          </a:p>
        </p:txBody>
      </p:sp>
      <p:sp>
        <p:nvSpPr>
          <p:cNvPr id="69636" name="Freeform 4"/>
          <p:cNvSpPr>
            <a:spLocks/>
          </p:cNvSpPr>
          <p:nvPr/>
        </p:nvSpPr>
        <p:spPr bwMode="auto">
          <a:xfrm>
            <a:off x="6975475" y="4505325"/>
            <a:ext cx="239713" cy="374650"/>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CCECFF"/>
          </a:solidFill>
          <a:ln w="9525">
            <a:solidFill>
              <a:schemeClr val="tx1"/>
            </a:solidFill>
            <a:round/>
            <a:headEnd/>
            <a:tailEnd/>
          </a:ln>
        </p:spPr>
        <p:txBody>
          <a:bodyPr/>
          <a:lstStyle/>
          <a:p>
            <a:endParaRPr lang="zh-CN" altLang="en-US"/>
          </a:p>
        </p:txBody>
      </p:sp>
      <p:sp>
        <p:nvSpPr>
          <p:cNvPr id="69637" name="Freeform 5"/>
          <p:cNvSpPr>
            <a:spLocks/>
          </p:cNvSpPr>
          <p:nvPr/>
        </p:nvSpPr>
        <p:spPr bwMode="auto">
          <a:xfrm>
            <a:off x="7456488" y="4505325"/>
            <a:ext cx="241300" cy="374650"/>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FFCCFF"/>
          </a:solidFill>
          <a:ln w="9525">
            <a:solidFill>
              <a:schemeClr val="tx1"/>
            </a:solidFill>
            <a:round/>
            <a:headEnd/>
            <a:tailEnd/>
          </a:ln>
        </p:spPr>
        <p:txBody>
          <a:bodyPr/>
          <a:lstStyle/>
          <a:p>
            <a:endParaRPr lang="zh-CN" altLang="en-US"/>
          </a:p>
        </p:txBody>
      </p:sp>
      <p:sp>
        <p:nvSpPr>
          <p:cNvPr id="69638" name="Freeform 6"/>
          <p:cNvSpPr>
            <a:spLocks/>
          </p:cNvSpPr>
          <p:nvPr/>
        </p:nvSpPr>
        <p:spPr bwMode="auto">
          <a:xfrm>
            <a:off x="8178800" y="4505325"/>
            <a:ext cx="239713" cy="374650"/>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CCCC00"/>
          </a:solidFill>
          <a:ln w="9525">
            <a:solidFill>
              <a:schemeClr val="tx1"/>
            </a:solidFill>
            <a:round/>
            <a:headEnd/>
            <a:tailEnd/>
          </a:ln>
        </p:spPr>
        <p:txBody>
          <a:bodyPr/>
          <a:lstStyle/>
          <a:p>
            <a:endParaRPr lang="zh-CN" altLang="en-US"/>
          </a:p>
        </p:txBody>
      </p:sp>
      <p:sp>
        <p:nvSpPr>
          <p:cNvPr id="69639" name="Freeform 7"/>
          <p:cNvSpPr>
            <a:spLocks/>
          </p:cNvSpPr>
          <p:nvPr/>
        </p:nvSpPr>
        <p:spPr bwMode="auto">
          <a:xfrm>
            <a:off x="5772150" y="4505325"/>
            <a:ext cx="239713" cy="374650"/>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FFFF99"/>
          </a:solidFill>
          <a:ln w="9525">
            <a:solidFill>
              <a:schemeClr val="tx1"/>
            </a:solidFill>
            <a:round/>
            <a:headEnd/>
            <a:tailEnd/>
          </a:ln>
        </p:spPr>
        <p:txBody>
          <a:bodyPr/>
          <a:lstStyle/>
          <a:p>
            <a:endParaRPr lang="zh-CN" altLang="en-US"/>
          </a:p>
        </p:txBody>
      </p:sp>
      <p:sp>
        <p:nvSpPr>
          <p:cNvPr id="69640" name="Freeform 8"/>
          <p:cNvSpPr>
            <a:spLocks/>
          </p:cNvSpPr>
          <p:nvPr/>
        </p:nvSpPr>
        <p:spPr bwMode="auto">
          <a:xfrm>
            <a:off x="4808538" y="4508500"/>
            <a:ext cx="241300" cy="376238"/>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FFFF99"/>
          </a:solidFill>
          <a:ln w="9525">
            <a:solidFill>
              <a:schemeClr val="tx1"/>
            </a:solidFill>
            <a:round/>
            <a:headEnd/>
            <a:tailEnd/>
          </a:ln>
        </p:spPr>
        <p:txBody>
          <a:bodyPr/>
          <a:lstStyle/>
          <a:p>
            <a:endParaRPr lang="zh-CN" altLang="en-US"/>
          </a:p>
        </p:txBody>
      </p:sp>
      <p:sp>
        <p:nvSpPr>
          <p:cNvPr id="69641" name="Freeform 9"/>
          <p:cNvSpPr>
            <a:spLocks/>
          </p:cNvSpPr>
          <p:nvPr/>
        </p:nvSpPr>
        <p:spPr bwMode="auto">
          <a:xfrm>
            <a:off x="4568825" y="4508500"/>
            <a:ext cx="239713" cy="376238"/>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FFCCFF"/>
          </a:solidFill>
          <a:ln w="9525">
            <a:solidFill>
              <a:schemeClr val="tx1"/>
            </a:solidFill>
            <a:round/>
            <a:headEnd/>
            <a:tailEnd/>
          </a:ln>
        </p:spPr>
        <p:txBody>
          <a:bodyPr/>
          <a:lstStyle/>
          <a:p>
            <a:endParaRPr lang="zh-CN" altLang="en-US"/>
          </a:p>
        </p:txBody>
      </p:sp>
      <p:sp>
        <p:nvSpPr>
          <p:cNvPr id="69642" name="Freeform 10"/>
          <p:cNvSpPr>
            <a:spLocks/>
          </p:cNvSpPr>
          <p:nvPr/>
        </p:nvSpPr>
        <p:spPr bwMode="auto">
          <a:xfrm>
            <a:off x="2320925" y="3376613"/>
            <a:ext cx="561975" cy="376237"/>
          </a:xfrm>
          <a:custGeom>
            <a:avLst/>
            <a:gdLst>
              <a:gd name="T0" fmla="*/ 0 w 1008"/>
              <a:gd name="T1" fmla="*/ 2147483647 h 192"/>
              <a:gd name="T2" fmla="*/ 0 w 1008"/>
              <a:gd name="T3" fmla="*/ 0 h 192"/>
              <a:gd name="T4" fmla="*/ 2147483647 w 1008"/>
              <a:gd name="T5" fmla="*/ 0 h 192"/>
              <a:gd name="T6" fmla="*/ 2147483647 w 1008"/>
              <a:gd name="T7" fmla="*/ 2147483647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FFCCFF"/>
          </a:solidFill>
          <a:ln w="9525">
            <a:solidFill>
              <a:schemeClr val="tx1"/>
            </a:solidFill>
            <a:round/>
            <a:headEnd/>
            <a:tailEnd/>
          </a:ln>
        </p:spPr>
        <p:txBody>
          <a:bodyPr/>
          <a:lstStyle/>
          <a:p>
            <a:endParaRPr lang="zh-CN" altLang="en-US"/>
          </a:p>
        </p:txBody>
      </p:sp>
      <p:sp>
        <p:nvSpPr>
          <p:cNvPr id="69643" name="Freeform 11"/>
          <p:cNvSpPr>
            <a:spLocks/>
          </p:cNvSpPr>
          <p:nvPr/>
        </p:nvSpPr>
        <p:spPr bwMode="auto">
          <a:xfrm>
            <a:off x="636588" y="4129088"/>
            <a:ext cx="1123950" cy="376237"/>
          </a:xfrm>
          <a:custGeom>
            <a:avLst/>
            <a:gdLst>
              <a:gd name="T0" fmla="*/ 0 w 1008"/>
              <a:gd name="T1" fmla="*/ 2147483647 h 192"/>
              <a:gd name="T2" fmla="*/ 0 w 1008"/>
              <a:gd name="T3" fmla="*/ 0 h 192"/>
              <a:gd name="T4" fmla="*/ 2147483647 w 1008"/>
              <a:gd name="T5" fmla="*/ 0 h 192"/>
              <a:gd name="T6" fmla="*/ 2147483647 w 1008"/>
              <a:gd name="T7" fmla="*/ 2147483647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FFFF99"/>
          </a:solidFill>
          <a:ln w="9525">
            <a:solidFill>
              <a:schemeClr val="tx1"/>
            </a:solidFill>
            <a:round/>
            <a:headEnd/>
            <a:tailEnd/>
          </a:ln>
        </p:spPr>
        <p:txBody>
          <a:bodyPr/>
          <a:lstStyle/>
          <a:p>
            <a:endParaRPr lang="zh-CN" altLang="en-US"/>
          </a:p>
        </p:txBody>
      </p:sp>
      <p:sp>
        <p:nvSpPr>
          <p:cNvPr id="69644" name="Freeform 12"/>
          <p:cNvSpPr>
            <a:spLocks/>
          </p:cNvSpPr>
          <p:nvPr/>
        </p:nvSpPr>
        <p:spPr bwMode="auto">
          <a:xfrm>
            <a:off x="1198563" y="4879975"/>
            <a:ext cx="1122362" cy="376238"/>
          </a:xfrm>
          <a:custGeom>
            <a:avLst/>
            <a:gdLst>
              <a:gd name="T0" fmla="*/ 0 w 1008"/>
              <a:gd name="T1" fmla="*/ 2147483647 h 192"/>
              <a:gd name="T2" fmla="*/ 0 w 1008"/>
              <a:gd name="T3" fmla="*/ 0 h 192"/>
              <a:gd name="T4" fmla="*/ 2147483647 w 1008"/>
              <a:gd name="T5" fmla="*/ 0 h 192"/>
              <a:gd name="T6" fmla="*/ 2147483647 w 1008"/>
              <a:gd name="T7" fmla="*/ 2147483647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CCECFF"/>
          </a:solidFill>
          <a:ln w="9525">
            <a:solidFill>
              <a:schemeClr val="tx1"/>
            </a:solidFill>
            <a:round/>
            <a:headEnd/>
            <a:tailEnd/>
          </a:ln>
        </p:spPr>
        <p:txBody>
          <a:bodyPr/>
          <a:lstStyle/>
          <a:p>
            <a:endParaRPr lang="zh-CN" altLang="en-US"/>
          </a:p>
        </p:txBody>
      </p:sp>
      <p:sp>
        <p:nvSpPr>
          <p:cNvPr id="69645" name="Freeform 13"/>
          <p:cNvSpPr>
            <a:spLocks/>
          </p:cNvSpPr>
          <p:nvPr/>
        </p:nvSpPr>
        <p:spPr bwMode="auto">
          <a:xfrm>
            <a:off x="2320925" y="5632450"/>
            <a:ext cx="561975" cy="376238"/>
          </a:xfrm>
          <a:custGeom>
            <a:avLst/>
            <a:gdLst>
              <a:gd name="T0" fmla="*/ 0 w 1008"/>
              <a:gd name="T1" fmla="*/ 2147483647 h 192"/>
              <a:gd name="T2" fmla="*/ 0 w 1008"/>
              <a:gd name="T3" fmla="*/ 0 h 192"/>
              <a:gd name="T4" fmla="*/ 2147483647 w 1008"/>
              <a:gd name="T5" fmla="*/ 0 h 192"/>
              <a:gd name="T6" fmla="*/ 2147483647 w 1008"/>
              <a:gd name="T7" fmla="*/ 2147483647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CCCC00"/>
          </a:solidFill>
          <a:ln w="9525">
            <a:solidFill>
              <a:schemeClr val="tx1"/>
            </a:solidFill>
            <a:round/>
            <a:headEnd/>
            <a:tailEnd/>
          </a:ln>
        </p:spPr>
        <p:txBody>
          <a:bodyPr/>
          <a:lstStyle/>
          <a:p>
            <a:endParaRPr lang="zh-CN" altLang="en-US"/>
          </a:p>
        </p:txBody>
      </p:sp>
      <p:sp>
        <p:nvSpPr>
          <p:cNvPr id="69646" name="Text Box 14"/>
          <p:cNvSpPr txBox="1">
            <a:spLocks noChangeArrowheads="1"/>
          </p:cNvSpPr>
          <p:nvPr/>
        </p:nvSpPr>
        <p:spPr bwMode="auto">
          <a:xfrm>
            <a:off x="209550" y="3354388"/>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A</a:t>
            </a:r>
          </a:p>
        </p:txBody>
      </p:sp>
      <p:sp>
        <p:nvSpPr>
          <p:cNvPr id="69647" name="Text Box 15"/>
          <p:cNvSpPr txBox="1">
            <a:spLocks noChangeArrowheads="1"/>
          </p:cNvSpPr>
          <p:nvPr/>
        </p:nvSpPr>
        <p:spPr bwMode="auto">
          <a:xfrm>
            <a:off x="209550" y="4106863"/>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B</a:t>
            </a:r>
          </a:p>
        </p:txBody>
      </p:sp>
      <p:sp>
        <p:nvSpPr>
          <p:cNvPr id="69648" name="Text Box 16"/>
          <p:cNvSpPr txBox="1">
            <a:spLocks noChangeArrowheads="1"/>
          </p:cNvSpPr>
          <p:nvPr/>
        </p:nvSpPr>
        <p:spPr bwMode="auto">
          <a:xfrm>
            <a:off x="209550" y="4859338"/>
            <a:ext cx="368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C</a:t>
            </a:r>
          </a:p>
        </p:txBody>
      </p:sp>
      <p:sp>
        <p:nvSpPr>
          <p:cNvPr id="69649" name="Text Box 17"/>
          <p:cNvSpPr txBox="1">
            <a:spLocks noChangeArrowheads="1"/>
          </p:cNvSpPr>
          <p:nvPr/>
        </p:nvSpPr>
        <p:spPr bwMode="auto">
          <a:xfrm>
            <a:off x="209550" y="5611813"/>
            <a:ext cx="368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D</a:t>
            </a:r>
          </a:p>
        </p:txBody>
      </p:sp>
      <p:sp>
        <p:nvSpPr>
          <p:cNvPr id="69650" name="Line 18"/>
          <p:cNvSpPr>
            <a:spLocks noChangeShapeType="1"/>
          </p:cNvSpPr>
          <p:nvPr/>
        </p:nvSpPr>
        <p:spPr bwMode="auto">
          <a:xfrm>
            <a:off x="4406900" y="4879975"/>
            <a:ext cx="4252913"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9651" name="Line 19"/>
          <p:cNvSpPr>
            <a:spLocks noChangeShapeType="1"/>
          </p:cNvSpPr>
          <p:nvPr/>
        </p:nvSpPr>
        <p:spPr bwMode="auto">
          <a:xfrm>
            <a:off x="5049838" y="4786313"/>
            <a:ext cx="0" cy="936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52" name="Text Box 20"/>
          <p:cNvSpPr txBox="1">
            <a:spLocks noChangeArrowheads="1"/>
          </p:cNvSpPr>
          <p:nvPr/>
        </p:nvSpPr>
        <p:spPr bwMode="auto">
          <a:xfrm>
            <a:off x="2441575" y="3338513"/>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a</a:t>
            </a:r>
          </a:p>
        </p:txBody>
      </p:sp>
      <p:sp>
        <p:nvSpPr>
          <p:cNvPr id="69653" name="Text Box 21"/>
          <p:cNvSpPr txBox="1">
            <a:spLocks noChangeArrowheads="1"/>
          </p:cNvSpPr>
          <p:nvPr/>
        </p:nvSpPr>
        <p:spPr bwMode="auto">
          <a:xfrm>
            <a:off x="7426325" y="4491038"/>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a</a:t>
            </a:r>
          </a:p>
        </p:txBody>
      </p:sp>
      <p:sp>
        <p:nvSpPr>
          <p:cNvPr id="69654" name="Text Box 22"/>
          <p:cNvSpPr txBox="1">
            <a:spLocks noChangeArrowheads="1"/>
          </p:cNvSpPr>
          <p:nvPr/>
        </p:nvSpPr>
        <p:spPr bwMode="auto">
          <a:xfrm>
            <a:off x="4768850" y="4491038"/>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b</a:t>
            </a:r>
          </a:p>
        </p:txBody>
      </p:sp>
      <p:sp>
        <p:nvSpPr>
          <p:cNvPr id="69655" name="Text Box 23"/>
          <p:cNvSpPr txBox="1">
            <a:spLocks noChangeArrowheads="1"/>
          </p:cNvSpPr>
          <p:nvPr/>
        </p:nvSpPr>
        <p:spPr bwMode="auto">
          <a:xfrm>
            <a:off x="739775" y="4125913"/>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b</a:t>
            </a:r>
          </a:p>
        </p:txBody>
      </p:sp>
      <p:sp>
        <p:nvSpPr>
          <p:cNvPr id="69656" name="Text Box 24"/>
          <p:cNvSpPr txBox="1">
            <a:spLocks noChangeArrowheads="1"/>
          </p:cNvSpPr>
          <p:nvPr/>
        </p:nvSpPr>
        <p:spPr bwMode="auto">
          <a:xfrm>
            <a:off x="1893888" y="4849813"/>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c</a:t>
            </a:r>
          </a:p>
        </p:txBody>
      </p:sp>
      <p:sp>
        <p:nvSpPr>
          <p:cNvPr id="69657" name="Text Box 25"/>
          <p:cNvSpPr txBox="1">
            <a:spLocks noChangeArrowheads="1"/>
          </p:cNvSpPr>
          <p:nvPr/>
        </p:nvSpPr>
        <p:spPr bwMode="auto">
          <a:xfrm>
            <a:off x="2408238" y="5607050"/>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d</a:t>
            </a:r>
          </a:p>
        </p:txBody>
      </p:sp>
      <p:sp>
        <p:nvSpPr>
          <p:cNvPr id="69658" name="Text Box 26"/>
          <p:cNvSpPr txBox="1">
            <a:spLocks noChangeArrowheads="1"/>
          </p:cNvSpPr>
          <p:nvPr/>
        </p:nvSpPr>
        <p:spPr bwMode="auto">
          <a:xfrm>
            <a:off x="5738813" y="4491038"/>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b</a:t>
            </a:r>
          </a:p>
        </p:txBody>
      </p:sp>
      <p:sp>
        <p:nvSpPr>
          <p:cNvPr id="69659" name="Text Box 27"/>
          <p:cNvSpPr txBox="1">
            <a:spLocks noChangeArrowheads="1"/>
          </p:cNvSpPr>
          <p:nvPr/>
        </p:nvSpPr>
        <p:spPr bwMode="auto">
          <a:xfrm>
            <a:off x="5972175" y="4491038"/>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c</a:t>
            </a:r>
          </a:p>
        </p:txBody>
      </p:sp>
      <p:sp>
        <p:nvSpPr>
          <p:cNvPr id="69660" name="Text Box 28"/>
          <p:cNvSpPr txBox="1">
            <a:spLocks noChangeArrowheads="1"/>
          </p:cNvSpPr>
          <p:nvPr/>
        </p:nvSpPr>
        <p:spPr bwMode="auto">
          <a:xfrm>
            <a:off x="4541838" y="4491038"/>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a</a:t>
            </a:r>
          </a:p>
        </p:txBody>
      </p:sp>
      <p:sp>
        <p:nvSpPr>
          <p:cNvPr id="69661" name="Text Box 29"/>
          <p:cNvSpPr txBox="1">
            <a:spLocks noChangeArrowheads="1"/>
          </p:cNvSpPr>
          <p:nvPr/>
        </p:nvSpPr>
        <p:spPr bwMode="auto">
          <a:xfrm>
            <a:off x="3103563" y="3354388"/>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t</a:t>
            </a:r>
          </a:p>
        </p:txBody>
      </p:sp>
      <p:sp>
        <p:nvSpPr>
          <p:cNvPr id="69662" name="Text Box 30"/>
          <p:cNvSpPr txBox="1">
            <a:spLocks noChangeArrowheads="1"/>
          </p:cNvSpPr>
          <p:nvPr/>
        </p:nvSpPr>
        <p:spPr bwMode="auto">
          <a:xfrm>
            <a:off x="3103563" y="4124325"/>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t</a:t>
            </a:r>
          </a:p>
        </p:txBody>
      </p:sp>
      <p:sp>
        <p:nvSpPr>
          <p:cNvPr id="69663" name="Text Box 31"/>
          <p:cNvSpPr txBox="1">
            <a:spLocks noChangeArrowheads="1"/>
          </p:cNvSpPr>
          <p:nvPr/>
        </p:nvSpPr>
        <p:spPr bwMode="auto">
          <a:xfrm>
            <a:off x="3103563" y="4894263"/>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t</a:t>
            </a:r>
          </a:p>
        </p:txBody>
      </p:sp>
      <p:sp>
        <p:nvSpPr>
          <p:cNvPr id="69664" name="Text Box 32"/>
          <p:cNvSpPr txBox="1">
            <a:spLocks noChangeArrowheads="1"/>
          </p:cNvSpPr>
          <p:nvPr/>
        </p:nvSpPr>
        <p:spPr bwMode="auto">
          <a:xfrm>
            <a:off x="3103563" y="5664200"/>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t</a:t>
            </a:r>
          </a:p>
        </p:txBody>
      </p:sp>
      <p:sp>
        <p:nvSpPr>
          <p:cNvPr id="69665" name="Text Box 33"/>
          <p:cNvSpPr txBox="1">
            <a:spLocks noChangeArrowheads="1"/>
          </p:cNvSpPr>
          <p:nvPr/>
        </p:nvSpPr>
        <p:spPr bwMode="auto">
          <a:xfrm>
            <a:off x="8639175" y="4483100"/>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t</a:t>
            </a:r>
          </a:p>
        </p:txBody>
      </p:sp>
      <p:sp>
        <p:nvSpPr>
          <p:cNvPr id="69666" name="Line 34"/>
          <p:cNvSpPr>
            <a:spLocks noChangeShapeType="1"/>
          </p:cNvSpPr>
          <p:nvPr/>
        </p:nvSpPr>
        <p:spPr bwMode="auto">
          <a:xfrm>
            <a:off x="6734175" y="4786313"/>
            <a:ext cx="0" cy="936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67" name="Line 35"/>
          <p:cNvSpPr>
            <a:spLocks noChangeShapeType="1"/>
          </p:cNvSpPr>
          <p:nvPr/>
        </p:nvSpPr>
        <p:spPr bwMode="auto">
          <a:xfrm>
            <a:off x="1198563" y="4410075"/>
            <a:ext cx="0" cy="95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68" name="Line 36"/>
          <p:cNvSpPr>
            <a:spLocks noChangeShapeType="1"/>
          </p:cNvSpPr>
          <p:nvPr/>
        </p:nvSpPr>
        <p:spPr bwMode="auto">
          <a:xfrm>
            <a:off x="1760538" y="5162550"/>
            <a:ext cx="0" cy="93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69" name="Line 37"/>
          <p:cNvSpPr>
            <a:spLocks noChangeShapeType="1"/>
          </p:cNvSpPr>
          <p:nvPr/>
        </p:nvSpPr>
        <p:spPr bwMode="auto">
          <a:xfrm>
            <a:off x="2320925" y="4410075"/>
            <a:ext cx="0" cy="95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70" name="Line 38"/>
          <p:cNvSpPr>
            <a:spLocks noChangeShapeType="1"/>
          </p:cNvSpPr>
          <p:nvPr/>
        </p:nvSpPr>
        <p:spPr bwMode="auto">
          <a:xfrm>
            <a:off x="1198563" y="5915025"/>
            <a:ext cx="0" cy="93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71" name="Line 39"/>
          <p:cNvSpPr>
            <a:spLocks noChangeShapeType="1"/>
          </p:cNvSpPr>
          <p:nvPr/>
        </p:nvSpPr>
        <p:spPr bwMode="auto">
          <a:xfrm>
            <a:off x="2882900" y="5162550"/>
            <a:ext cx="0" cy="93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72" name="Line 40"/>
          <p:cNvSpPr>
            <a:spLocks noChangeShapeType="1"/>
          </p:cNvSpPr>
          <p:nvPr/>
        </p:nvSpPr>
        <p:spPr bwMode="auto">
          <a:xfrm>
            <a:off x="2320925" y="5915025"/>
            <a:ext cx="0" cy="93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73" name="Line 41"/>
          <p:cNvSpPr>
            <a:spLocks noChangeShapeType="1"/>
          </p:cNvSpPr>
          <p:nvPr/>
        </p:nvSpPr>
        <p:spPr bwMode="auto">
          <a:xfrm>
            <a:off x="4568825" y="4975225"/>
            <a:ext cx="0" cy="1873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74" name="Line 42"/>
          <p:cNvSpPr>
            <a:spLocks noChangeShapeType="1"/>
          </p:cNvSpPr>
          <p:nvPr/>
        </p:nvSpPr>
        <p:spPr bwMode="auto">
          <a:xfrm>
            <a:off x="5530850" y="4975225"/>
            <a:ext cx="0" cy="1873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75" name="Line 43"/>
          <p:cNvSpPr>
            <a:spLocks noChangeShapeType="1"/>
          </p:cNvSpPr>
          <p:nvPr/>
        </p:nvSpPr>
        <p:spPr bwMode="auto">
          <a:xfrm>
            <a:off x="6492875" y="4975225"/>
            <a:ext cx="0" cy="1873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76" name="Line 44"/>
          <p:cNvSpPr>
            <a:spLocks noChangeShapeType="1"/>
          </p:cNvSpPr>
          <p:nvPr/>
        </p:nvSpPr>
        <p:spPr bwMode="auto">
          <a:xfrm>
            <a:off x="7456488" y="4975225"/>
            <a:ext cx="0" cy="1873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77" name="Line 45"/>
          <p:cNvSpPr>
            <a:spLocks noChangeShapeType="1"/>
          </p:cNvSpPr>
          <p:nvPr/>
        </p:nvSpPr>
        <p:spPr bwMode="auto">
          <a:xfrm>
            <a:off x="4568825" y="5068888"/>
            <a:ext cx="962025" cy="0"/>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9678" name="Line 46"/>
          <p:cNvSpPr>
            <a:spLocks noChangeShapeType="1"/>
          </p:cNvSpPr>
          <p:nvPr/>
        </p:nvSpPr>
        <p:spPr bwMode="auto">
          <a:xfrm>
            <a:off x="5530850" y="5068888"/>
            <a:ext cx="962025" cy="0"/>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9679" name="Line 47"/>
          <p:cNvSpPr>
            <a:spLocks noChangeShapeType="1"/>
          </p:cNvSpPr>
          <p:nvPr/>
        </p:nvSpPr>
        <p:spPr bwMode="auto">
          <a:xfrm>
            <a:off x="6492875" y="5068888"/>
            <a:ext cx="963613" cy="0"/>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9680" name="Text Box 48"/>
          <p:cNvSpPr txBox="1">
            <a:spLocks noChangeArrowheads="1"/>
          </p:cNvSpPr>
          <p:nvPr/>
        </p:nvSpPr>
        <p:spPr bwMode="auto">
          <a:xfrm>
            <a:off x="5772150" y="5789613"/>
            <a:ext cx="1919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4 </a:t>
            </a:r>
            <a:r>
              <a:rPr kumimoji="1" lang="zh-CN" altLang="en-US" sz="2000">
                <a:solidFill>
                  <a:srgbClr val="333399"/>
                </a:solidFill>
                <a:latin typeface="Arial" charset="0"/>
                <a:ea typeface="黑体" pitchFamily="2" charset="-122"/>
              </a:rPr>
              <a:t>个时分复用帧</a:t>
            </a:r>
          </a:p>
        </p:txBody>
      </p:sp>
      <p:sp>
        <p:nvSpPr>
          <p:cNvPr id="69681" name="Text Box 49"/>
          <p:cNvSpPr txBox="1">
            <a:spLocks noChangeArrowheads="1"/>
          </p:cNvSpPr>
          <p:nvPr/>
        </p:nvSpPr>
        <p:spPr bwMode="auto">
          <a:xfrm>
            <a:off x="4808538" y="5018088"/>
            <a:ext cx="466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#1</a:t>
            </a:r>
          </a:p>
        </p:txBody>
      </p:sp>
      <p:sp>
        <p:nvSpPr>
          <p:cNvPr id="69682" name="Line 50"/>
          <p:cNvSpPr>
            <a:spLocks noChangeShapeType="1"/>
          </p:cNvSpPr>
          <p:nvPr/>
        </p:nvSpPr>
        <p:spPr bwMode="auto">
          <a:xfrm>
            <a:off x="3276600" y="3806825"/>
            <a:ext cx="1050925" cy="69850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9683" name="Line 51"/>
          <p:cNvSpPr>
            <a:spLocks noChangeShapeType="1"/>
          </p:cNvSpPr>
          <p:nvPr/>
        </p:nvSpPr>
        <p:spPr bwMode="auto">
          <a:xfrm>
            <a:off x="3276600" y="4527550"/>
            <a:ext cx="969963" cy="16510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9684" name="Line 52"/>
          <p:cNvSpPr>
            <a:spLocks noChangeShapeType="1"/>
          </p:cNvSpPr>
          <p:nvPr/>
        </p:nvSpPr>
        <p:spPr bwMode="auto">
          <a:xfrm flipV="1">
            <a:off x="3348038" y="4879975"/>
            <a:ext cx="898525" cy="366713"/>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9685" name="Line 53"/>
          <p:cNvSpPr>
            <a:spLocks noChangeShapeType="1"/>
          </p:cNvSpPr>
          <p:nvPr/>
        </p:nvSpPr>
        <p:spPr bwMode="auto">
          <a:xfrm flipV="1">
            <a:off x="3363913" y="5068888"/>
            <a:ext cx="963612" cy="846137"/>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9686" name="Text Box 54"/>
          <p:cNvSpPr txBox="1">
            <a:spLocks noChangeArrowheads="1"/>
          </p:cNvSpPr>
          <p:nvPr/>
        </p:nvSpPr>
        <p:spPr bwMode="auto">
          <a:xfrm>
            <a:off x="3348038" y="5319713"/>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solidFill>
                  <a:srgbClr val="333399"/>
                </a:solidFill>
                <a:latin typeface="Arial" charset="0"/>
                <a:ea typeface="黑体" pitchFamily="2" charset="-122"/>
              </a:rPr>
              <a:t>④</a:t>
            </a:r>
          </a:p>
        </p:txBody>
      </p:sp>
      <p:sp>
        <p:nvSpPr>
          <p:cNvPr id="69687" name="Text Box 55"/>
          <p:cNvSpPr txBox="1">
            <a:spLocks noChangeArrowheads="1"/>
          </p:cNvSpPr>
          <p:nvPr/>
        </p:nvSpPr>
        <p:spPr bwMode="auto">
          <a:xfrm>
            <a:off x="3276600" y="4814888"/>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solidFill>
                  <a:srgbClr val="333399"/>
                </a:solidFill>
                <a:latin typeface="Arial" charset="0"/>
                <a:ea typeface="黑体" pitchFamily="2" charset="-122"/>
              </a:rPr>
              <a:t>③</a:t>
            </a:r>
          </a:p>
        </p:txBody>
      </p:sp>
      <p:sp>
        <p:nvSpPr>
          <p:cNvPr id="69688" name="Text Box 56"/>
          <p:cNvSpPr txBox="1">
            <a:spLocks noChangeArrowheads="1"/>
          </p:cNvSpPr>
          <p:nvPr/>
        </p:nvSpPr>
        <p:spPr bwMode="auto">
          <a:xfrm>
            <a:off x="3276600" y="4167188"/>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solidFill>
                  <a:srgbClr val="333399"/>
                </a:solidFill>
                <a:latin typeface="Arial" charset="0"/>
                <a:ea typeface="黑体" pitchFamily="2" charset="-122"/>
              </a:rPr>
              <a:t>②</a:t>
            </a:r>
          </a:p>
        </p:txBody>
      </p:sp>
      <p:sp>
        <p:nvSpPr>
          <p:cNvPr id="69689" name="Text Box 57"/>
          <p:cNvSpPr txBox="1">
            <a:spLocks noChangeArrowheads="1"/>
          </p:cNvSpPr>
          <p:nvPr/>
        </p:nvSpPr>
        <p:spPr bwMode="auto">
          <a:xfrm>
            <a:off x="3419475" y="3590925"/>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solidFill>
                  <a:srgbClr val="333399"/>
                </a:solidFill>
                <a:latin typeface="Arial" charset="0"/>
                <a:ea typeface="黑体" pitchFamily="2" charset="-122"/>
              </a:rPr>
              <a:t>①</a:t>
            </a:r>
          </a:p>
        </p:txBody>
      </p:sp>
      <p:sp>
        <p:nvSpPr>
          <p:cNvPr id="69690" name="Freeform 58"/>
          <p:cNvSpPr>
            <a:spLocks/>
          </p:cNvSpPr>
          <p:nvPr/>
        </p:nvSpPr>
        <p:spPr bwMode="auto">
          <a:xfrm>
            <a:off x="636588" y="3376613"/>
            <a:ext cx="561975" cy="376237"/>
          </a:xfrm>
          <a:custGeom>
            <a:avLst/>
            <a:gdLst>
              <a:gd name="T0" fmla="*/ 0 w 1008"/>
              <a:gd name="T1" fmla="*/ 2147483647 h 192"/>
              <a:gd name="T2" fmla="*/ 0 w 1008"/>
              <a:gd name="T3" fmla="*/ 0 h 192"/>
              <a:gd name="T4" fmla="*/ 2147483647 w 1008"/>
              <a:gd name="T5" fmla="*/ 0 h 192"/>
              <a:gd name="T6" fmla="*/ 2147483647 w 1008"/>
              <a:gd name="T7" fmla="*/ 2147483647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FFCCFF"/>
          </a:solidFill>
          <a:ln w="9525">
            <a:solidFill>
              <a:schemeClr val="tx1"/>
            </a:solidFill>
            <a:round/>
            <a:headEnd/>
            <a:tailEnd/>
          </a:ln>
        </p:spPr>
        <p:txBody>
          <a:bodyPr/>
          <a:lstStyle/>
          <a:p>
            <a:endParaRPr lang="zh-CN" altLang="en-US"/>
          </a:p>
        </p:txBody>
      </p:sp>
      <p:sp>
        <p:nvSpPr>
          <p:cNvPr id="69691" name="Line 59"/>
          <p:cNvSpPr>
            <a:spLocks noChangeShapeType="1"/>
          </p:cNvSpPr>
          <p:nvPr/>
        </p:nvSpPr>
        <p:spPr bwMode="auto">
          <a:xfrm>
            <a:off x="2882900" y="4410075"/>
            <a:ext cx="0" cy="95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92" name="Line 60"/>
          <p:cNvSpPr>
            <a:spLocks noChangeShapeType="1"/>
          </p:cNvSpPr>
          <p:nvPr/>
        </p:nvSpPr>
        <p:spPr bwMode="auto">
          <a:xfrm>
            <a:off x="636588" y="5895975"/>
            <a:ext cx="0" cy="93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93" name="Text Box 61"/>
          <p:cNvSpPr txBox="1">
            <a:spLocks noChangeArrowheads="1"/>
          </p:cNvSpPr>
          <p:nvPr/>
        </p:nvSpPr>
        <p:spPr bwMode="auto">
          <a:xfrm>
            <a:off x="739775" y="3335338"/>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a</a:t>
            </a:r>
          </a:p>
        </p:txBody>
      </p:sp>
      <p:sp>
        <p:nvSpPr>
          <p:cNvPr id="69694" name="Text Box 62"/>
          <p:cNvSpPr txBox="1">
            <a:spLocks noChangeArrowheads="1"/>
          </p:cNvSpPr>
          <p:nvPr/>
        </p:nvSpPr>
        <p:spPr bwMode="auto">
          <a:xfrm>
            <a:off x="1328738" y="4837113"/>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c</a:t>
            </a:r>
          </a:p>
        </p:txBody>
      </p:sp>
      <p:sp>
        <p:nvSpPr>
          <p:cNvPr id="69695" name="Text Box 63"/>
          <p:cNvSpPr txBox="1">
            <a:spLocks noChangeArrowheads="1"/>
          </p:cNvSpPr>
          <p:nvPr/>
        </p:nvSpPr>
        <p:spPr bwMode="auto">
          <a:xfrm>
            <a:off x="1355725" y="4129088"/>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b</a:t>
            </a:r>
          </a:p>
        </p:txBody>
      </p:sp>
      <p:sp>
        <p:nvSpPr>
          <p:cNvPr id="69696" name="Line 64"/>
          <p:cNvSpPr>
            <a:spLocks noChangeShapeType="1"/>
          </p:cNvSpPr>
          <p:nvPr/>
        </p:nvSpPr>
        <p:spPr bwMode="auto">
          <a:xfrm>
            <a:off x="5289550" y="4786313"/>
            <a:ext cx="0" cy="936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97" name="Line 65"/>
          <p:cNvSpPr>
            <a:spLocks noChangeShapeType="1"/>
          </p:cNvSpPr>
          <p:nvPr/>
        </p:nvSpPr>
        <p:spPr bwMode="auto">
          <a:xfrm>
            <a:off x="5530850" y="4786313"/>
            <a:ext cx="0" cy="936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98" name="Line 66"/>
          <p:cNvSpPr>
            <a:spLocks noChangeShapeType="1"/>
          </p:cNvSpPr>
          <p:nvPr/>
        </p:nvSpPr>
        <p:spPr bwMode="auto">
          <a:xfrm>
            <a:off x="7456488" y="5068888"/>
            <a:ext cx="962025" cy="0"/>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9699" name="Line 67"/>
          <p:cNvSpPr>
            <a:spLocks noChangeShapeType="1"/>
          </p:cNvSpPr>
          <p:nvPr/>
        </p:nvSpPr>
        <p:spPr bwMode="auto">
          <a:xfrm>
            <a:off x="8418513" y="4975225"/>
            <a:ext cx="0" cy="1873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00" name="Line 68"/>
          <p:cNvSpPr>
            <a:spLocks noChangeShapeType="1"/>
          </p:cNvSpPr>
          <p:nvPr/>
        </p:nvSpPr>
        <p:spPr bwMode="auto">
          <a:xfrm>
            <a:off x="7937500" y="4786313"/>
            <a:ext cx="0" cy="936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01" name="Line 69"/>
          <p:cNvSpPr>
            <a:spLocks noChangeShapeType="1"/>
          </p:cNvSpPr>
          <p:nvPr/>
        </p:nvSpPr>
        <p:spPr bwMode="auto">
          <a:xfrm>
            <a:off x="6492875" y="4786313"/>
            <a:ext cx="0" cy="936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02" name="Text Box 70"/>
          <p:cNvSpPr txBox="1">
            <a:spLocks noChangeArrowheads="1"/>
          </p:cNvSpPr>
          <p:nvPr/>
        </p:nvSpPr>
        <p:spPr bwMode="auto">
          <a:xfrm>
            <a:off x="6954838" y="4491038"/>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c</a:t>
            </a:r>
          </a:p>
        </p:txBody>
      </p:sp>
      <p:sp>
        <p:nvSpPr>
          <p:cNvPr id="69703" name="Text Box 71"/>
          <p:cNvSpPr txBox="1">
            <a:spLocks noChangeArrowheads="1"/>
          </p:cNvSpPr>
          <p:nvPr/>
        </p:nvSpPr>
        <p:spPr bwMode="auto">
          <a:xfrm>
            <a:off x="8139113" y="4491038"/>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d</a:t>
            </a:r>
          </a:p>
        </p:txBody>
      </p:sp>
      <p:sp>
        <p:nvSpPr>
          <p:cNvPr id="69704" name="Text Box 72"/>
          <p:cNvSpPr txBox="1">
            <a:spLocks noChangeArrowheads="1"/>
          </p:cNvSpPr>
          <p:nvPr/>
        </p:nvSpPr>
        <p:spPr bwMode="auto">
          <a:xfrm>
            <a:off x="3605213" y="3055938"/>
            <a:ext cx="1200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solidFill>
                  <a:srgbClr val="333399"/>
                </a:solidFill>
                <a:latin typeface="Arial" charset="0"/>
                <a:ea typeface="黑体" pitchFamily="2" charset="-122"/>
              </a:rPr>
              <a:t>时分复用</a:t>
            </a:r>
          </a:p>
        </p:txBody>
      </p:sp>
      <p:sp>
        <p:nvSpPr>
          <p:cNvPr id="69705" name="Text Box 73"/>
          <p:cNvSpPr txBox="1">
            <a:spLocks noChangeArrowheads="1"/>
          </p:cNvSpPr>
          <p:nvPr/>
        </p:nvSpPr>
        <p:spPr bwMode="auto">
          <a:xfrm>
            <a:off x="5772150" y="5018088"/>
            <a:ext cx="466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#2</a:t>
            </a:r>
          </a:p>
        </p:txBody>
      </p:sp>
      <p:sp>
        <p:nvSpPr>
          <p:cNvPr id="69706" name="Text Box 74"/>
          <p:cNvSpPr txBox="1">
            <a:spLocks noChangeArrowheads="1"/>
          </p:cNvSpPr>
          <p:nvPr/>
        </p:nvSpPr>
        <p:spPr bwMode="auto">
          <a:xfrm>
            <a:off x="6781800" y="5018088"/>
            <a:ext cx="466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#3</a:t>
            </a:r>
          </a:p>
        </p:txBody>
      </p:sp>
      <p:sp>
        <p:nvSpPr>
          <p:cNvPr id="69707" name="Text Box 75"/>
          <p:cNvSpPr txBox="1">
            <a:spLocks noChangeArrowheads="1"/>
          </p:cNvSpPr>
          <p:nvPr/>
        </p:nvSpPr>
        <p:spPr bwMode="auto">
          <a:xfrm>
            <a:off x="7743825" y="5018088"/>
            <a:ext cx="466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#4</a:t>
            </a:r>
          </a:p>
        </p:txBody>
      </p:sp>
      <p:sp>
        <p:nvSpPr>
          <p:cNvPr id="69708" name="Line 76"/>
          <p:cNvSpPr>
            <a:spLocks noChangeShapeType="1"/>
          </p:cNvSpPr>
          <p:nvPr/>
        </p:nvSpPr>
        <p:spPr bwMode="auto">
          <a:xfrm>
            <a:off x="5129213" y="5414963"/>
            <a:ext cx="1203325" cy="3762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09" name="Line 77"/>
          <p:cNvSpPr>
            <a:spLocks noChangeShapeType="1"/>
          </p:cNvSpPr>
          <p:nvPr/>
        </p:nvSpPr>
        <p:spPr bwMode="auto">
          <a:xfrm>
            <a:off x="6011863" y="5414963"/>
            <a:ext cx="481012" cy="3762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10" name="Line 78"/>
          <p:cNvSpPr>
            <a:spLocks noChangeShapeType="1"/>
          </p:cNvSpPr>
          <p:nvPr/>
        </p:nvSpPr>
        <p:spPr bwMode="auto">
          <a:xfrm flipH="1">
            <a:off x="6573838" y="5414963"/>
            <a:ext cx="401637" cy="3762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11" name="Line 79"/>
          <p:cNvSpPr>
            <a:spLocks noChangeShapeType="1"/>
          </p:cNvSpPr>
          <p:nvPr/>
        </p:nvSpPr>
        <p:spPr bwMode="auto">
          <a:xfrm flipV="1">
            <a:off x="6734175" y="5414963"/>
            <a:ext cx="1203325" cy="3762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12" name="Text Box 80"/>
          <p:cNvSpPr txBox="1">
            <a:spLocks noChangeArrowheads="1"/>
          </p:cNvSpPr>
          <p:nvPr/>
        </p:nvSpPr>
        <p:spPr bwMode="auto">
          <a:xfrm>
            <a:off x="93663" y="2781300"/>
            <a:ext cx="692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solidFill>
                  <a:srgbClr val="333399"/>
                </a:solidFill>
                <a:latin typeface="Arial" charset="0"/>
                <a:ea typeface="黑体" pitchFamily="2" charset="-122"/>
              </a:rPr>
              <a:t>用户</a:t>
            </a:r>
          </a:p>
        </p:txBody>
      </p:sp>
      <p:sp>
        <p:nvSpPr>
          <p:cNvPr id="69713" name="Line 81"/>
          <p:cNvSpPr>
            <a:spLocks noChangeShapeType="1"/>
          </p:cNvSpPr>
          <p:nvPr/>
        </p:nvSpPr>
        <p:spPr bwMode="auto">
          <a:xfrm>
            <a:off x="557213" y="3752850"/>
            <a:ext cx="2646362"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9714" name="Line 82"/>
          <p:cNvSpPr>
            <a:spLocks noChangeShapeType="1"/>
          </p:cNvSpPr>
          <p:nvPr/>
        </p:nvSpPr>
        <p:spPr bwMode="auto">
          <a:xfrm>
            <a:off x="557213" y="4505325"/>
            <a:ext cx="2646362"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9715" name="Line 83"/>
          <p:cNvSpPr>
            <a:spLocks noChangeShapeType="1"/>
          </p:cNvSpPr>
          <p:nvPr/>
        </p:nvSpPr>
        <p:spPr bwMode="auto">
          <a:xfrm>
            <a:off x="557213" y="5256213"/>
            <a:ext cx="2646362"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9716" name="Line 84"/>
          <p:cNvSpPr>
            <a:spLocks noChangeShapeType="1"/>
          </p:cNvSpPr>
          <p:nvPr/>
        </p:nvSpPr>
        <p:spPr bwMode="auto">
          <a:xfrm>
            <a:off x="557213" y="6008688"/>
            <a:ext cx="2646362"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69717" name="Group 85"/>
          <p:cNvGrpSpPr>
            <a:grpSpLocks/>
          </p:cNvGrpSpPr>
          <p:nvPr/>
        </p:nvGrpSpPr>
        <p:grpSpPr bwMode="auto">
          <a:xfrm>
            <a:off x="4572000" y="4311650"/>
            <a:ext cx="3830638" cy="1079500"/>
            <a:chOff x="1655" y="1570"/>
            <a:chExt cx="2904" cy="1497"/>
          </a:xfrm>
        </p:grpSpPr>
        <p:sp>
          <p:nvSpPr>
            <p:cNvPr id="69719" name="Line 86"/>
            <p:cNvSpPr>
              <a:spLocks noChangeShapeType="1"/>
            </p:cNvSpPr>
            <p:nvPr/>
          </p:nvSpPr>
          <p:spPr bwMode="auto">
            <a:xfrm>
              <a:off x="1655" y="1570"/>
              <a:ext cx="0" cy="1497"/>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20" name="Line 87"/>
            <p:cNvSpPr>
              <a:spLocks noChangeShapeType="1"/>
            </p:cNvSpPr>
            <p:nvPr/>
          </p:nvSpPr>
          <p:spPr bwMode="auto">
            <a:xfrm>
              <a:off x="2381" y="1570"/>
              <a:ext cx="0" cy="1497"/>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21" name="Line 88"/>
            <p:cNvSpPr>
              <a:spLocks noChangeShapeType="1"/>
            </p:cNvSpPr>
            <p:nvPr/>
          </p:nvSpPr>
          <p:spPr bwMode="auto">
            <a:xfrm>
              <a:off x="3107" y="1570"/>
              <a:ext cx="0" cy="1497"/>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22" name="Line 89"/>
            <p:cNvSpPr>
              <a:spLocks noChangeShapeType="1"/>
            </p:cNvSpPr>
            <p:nvPr/>
          </p:nvSpPr>
          <p:spPr bwMode="auto">
            <a:xfrm>
              <a:off x="3833" y="1570"/>
              <a:ext cx="0" cy="1497"/>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23" name="Line 90"/>
            <p:cNvSpPr>
              <a:spLocks noChangeShapeType="1"/>
            </p:cNvSpPr>
            <p:nvPr/>
          </p:nvSpPr>
          <p:spPr bwMode="auto">
            <a:xfrm>
              <a:off x="4559" y="1570"/>
              <a:ext cx="0" cy="1497"/>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9718" name="Text Box 91"/>
          <p:cNvSpPr txBox="1">
            <a:spLocks noChangeArrowheads="1"/>
          </p:cNvSpPr>
          <p:nvPr/>
        </p:nvSpPr>
        <p:spPr bwMode="auto">
          <a:xfrm>
            <a:off x="468313" y="1773238"/>
            <a:ext cx="80327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zh-CN" altLang="en-US" sz="2400">
                <a:solidFill>
                  <a:schemeClr val="folHlink"/>
                </a:solidFill>
                <a:latin typeface="黑体" pitchFamily="2" charset="-122"/>
                <a:ea typeface="黑体" pitchFamily="2" charset="-122"/>
              </a:rPr>
              <a:t>使用时分复用系统传送计算机数据时，由于计算机数据的突发性质，用户对分配到的子信道的利用率一般不高。 </a:t>
            </a:r>
          </a:p>
        </p:txBody>
      </p:sp>
    </p:spTree>
  </p:cSld>
  <p:clrMapOvr>
    <a:masterClrMapping/>
  </p:clrMapOvr>
  <p:transition spd="med">
    <p:random/>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574675" y="304800"/>
            <a:ext cx="8569325" cy="1216025"/>
          </a:xfrm>
        </p:spPr>
        <p:txBody>
          <a:bodyPr/>
          <a:lstStyle/>
          <a:p>
            <a:pPr eaLnBrk="1" hangingPunct="1"/>
            <a:r>
              <a:rPr lang="zh-CN" altLang="en-US" smtClean="0"/>
              <a:t>统计时分复用</a:t>
            </a:r>
            <a:r>
              <a:rPr lang="zh-CN" altLang="en-US" sz="2500" smtClean="0"/>
              <a:t> </a:t>
            </a:r>
            <a:r>
              <a:rPr lang="en-US" altLang="zh-CN" smtClean="0"/>
              <a:t>STDM (Statistic TDM)  </a:t>
            </a:r>
          </a:p>
        </p:txBody>
      </p:sp>
      <p:sp>
        <p:nvSpPr>
          <p:cNvPr id="70659" name="Freeform 3"/>
          <p:cNvSpPr>
            <a:spLocks/>
          </p:cNvSpPr>
          <p:nvPr/>
        </p:nvSpPr>
        <p:spPr bwMode="auto">
          <a:xfrm>
            <a:off x="6891338" y="4021138"/>
            <a:ext cx="269875" cy="403225"/>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CCECFF"/>
          </a:solidFill>
          <a:ln w="9525">
            <a:solidFill>
              <a:schemeClr val="tx1"/>
            </a:solidFill>
            <a:round/>
            <a:headEnd/>
            <a:tailEnd/>
          </a:ln>
        </p:spPr>
        <p:txBody>
          <a:bodyPr/>
          <a:lstStyle/>
          <a:p>
            <a:endParaRPr lang="zh-CN" altLang="en-US"/>
          </a:p>
        </p:txBody>
      </p:sp>
      <p:sp>
        <p:nvSpPr>
          <p:cNvPr id="70660" name="Freeform 4"/>
          <p:cNvSpPr>
            <a:spLocks/>
          </p:cNvSpPr>
          <p:nvPr/>
        </p:nvSpPr>
        <p:spPr bwMode="auto">
          <a:xfrm>
            <a:off x="7975600" y="4021138"/>
            <a:ext cx="269875" cy="403225"/>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FFCCFF"/>
          </a:solidFill>
          <a:ln w="9525">
            <a:solidFill>
              <a:schemeClr val="tx1"/>
            </a:solidFill>
            <a:round/>
            <a:headEnd/>
            <a:tailEnd/>
          </a:ln>
        </p:spPr>
        <p:txBody>
          <a:bodyPr/>
          <a:lstStyle/>
          <a:p>
            <a:endParaRPr lang="zh-CN" altLang="en-US"/>
          </a:p>
        </p:txBody>
      </p:sp>
      <p:sp>
        <p:nvSpPr>
          <p:cNvPr id="70661" name="Freeform 5"/>
          <p:cNvSpPr>
            <a:spLocks/>
          </p:cNvSpPr>
          <p:nvPr/>
        </p:nvSpPr>
        <p:spPr bwMode="auto">
          <a:xfrm>
            <a:off x="7613650" y="4021138"/>
            <a:ext cx="271463" cy="403225"/>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CCCC00"/>
          </a:solidFill>
          <a:ln w="9525">
            <a:solidFill>
              <a:schemeClr val="tx1"/>
            </a:solidFill>
            <a:round/>
            <a:headEnd/>
            <a:tailEnd/>
          </a:ln>
        </p:spPr>
        <p:txBody>
          <a:bodyPr/>
          <a:lstStyle/>
          <a:p>
            <a:endParaRPr lang="zh-CN" altLang="en-US"/>
          </a:p>
        </p:txBody>
      </p:sp>
      <p:sp>
        <p:nvSpPr>
          <p:cNvPr id="70662" name="Freeform 6"/>
          <p:cNvSpPr>
            <a:spLocks/>
          </p:cNvSpPr>
          <p:nvPr/>
        </p:nvSpPr>
        <p:spPr bwMode="auto">
          <a:xfrm>
            <a:off x="7251700" y="4021138"/>
            <a:ext cx="271463" cy="403225"/>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CCECFF"/>
          </a:solidFill>
          <a:ln w="9525">
            <a:solidFill>
              <a:schemeClr val="tx1"/>
            </a:solidFill>
            <a:round/>
            <a:headEnd/>
            <a:tailEnd/>
          </a:ln>
        </p:spPr>
        <p:txBody>
          <a:bodyPr/>
          <a:lstStyle/>
          <a:p>
            <a:endParaRPr lang="zh-CN" altLang="en-US"/>
          </a:p>
        </p:txBody>
      </p:sp>
      <p:sp>
        <p:nvSpPr>
          <p:cNvPr id="70663" name="Freeform 7"/>
          <p:cNvSpPr>
            <a:spLocks/>
          </p:cNvSpPr>
          <p:nvPr/>
        </p:nvSpPr>
        <p:spPr bwMode="auto">
          <a:xfrm>
            <a:off x="6529388" y="4021138"/>
            <a:ext cx="271462" cy="403225"/>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FFFF99"/>
          </a:solidFill>
          <a:ln w="9525">
            <a:solidFill>
              <a:schemeClr val="tx1"/>
            </a:solidFill>
            <a:round/>
            <a:headEnd/>
            <a:tailEnd/>
          </a:ln>
        </p:spPr>
        <p:txBody>
          <a:bodyPr/>
          <a:lstStyle/>
          <a:p>
            <a:endParaRPr lang="zh-CN" altLang="en-US"/>
          </a:p>
        </p:txBody>
      </p:sp>
      <p:sp>
        <p:nvSpPr>
          <p:cNvPr id="70664" name="Freeform 8"/>
          <p:cNvSpPr>
            <a:spLocks/>
          </p:cNvSpPr>
          <p:nvPr/>
        </p:nvSpPr>
        <p:spPr bwMode="auto">
          <a:xfrm>
            <a:off x="6167438" y="4021138"/>
            <a:ext cx="271462" cy="403225"/>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FFFF99"/>
          </a:solidFill>
          <a:ln w="9525">
            <a:solidFill>
              <a:schemeClr val="tx1"/>
            </a:solidFill>
            <a:round/>
            <a:headEnd/>
            <a:tailEnd/>
          </a:ln>
        </p:spPr>
        <p:txBody>
          <a:bodyPr/>
          <a:lstStyle/>
          <a:p>
            <a:endParaRPr lang="zh-CN" altLang="en-US"/>
          </a:p>
        </p:txBody>
      </p:sp>
      <p:sp>
        <p:nvSpPr>
          <p:cNvPr id="70665" name="Freeform 9"/>
          <p:cNvSpPr>
            <a:spLocks/>
          </p:cNvSpPr>
          <p:nvPr/>
        </p:nvSpPr>
        <p:spPr bwMode="auto">
          <a:xfrm>
            <a:off x="5807075" y="4021138"/>
            <a:ext cx="269875" cy="403225"/>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FFCCFF"/>
          </a:solidFill>
          <a:ln w="9525">
            <a:solidFill>
              <a:schemeClr val="tx1"/>
            </a:solidFill>
            <a:round/>
            <a:headEnd/>
            <a:tailEnd/>
          </a:ln>
        </p:spPr>
        <p:txBody>
          <a:bodyPr/>
          <a:lstStyle/>
          <a:p>
            <a:endParaRPr lang="zh-CN" altLang="en-US"/>
          </a:p>
        </p:txBody>
      </p:sp>
      <p:sp>
        <p:nvSpPr>
          <p:cNvPr id="70666" name="Text Box 10"/>
          <p:cNvSpPr txBox="1">
            <a:spLocks noChangeArrowheads="1"/>
          </p:cNvSpPr>
          <p:nvPr/>
        </p:nvSpPr>
        <p:spPr bwMode="auto">
          <a:xfrm>
            <a:off x="660400" y="2138363"/>
            <a:ext cx="692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solidFill>
                  <a:srgbClr val="333399"/>
                </a:solidFill>
                <a:latin typeface="Arial" charset="0"/>
                <a:ea typeface="黑体" pitchFamily="2" charset="-122"/>
              </a:rPr>
              <a:t>用户</a:t>
            </a:r>
          </a:p>
        </p:txBody>
      </p:sp>
      <p:sp>
        <p:nvSpPr>
          <p:cNvPr id="70667" name="Freeform 11"/>
          <p:cNvSpPr>
            <a:spLocks/>
          </p:cNvSpPr>
          <p:nvPr/>
        </p:nvSpPr>
        <p:spPr bwMode="auto">
          <a:xfrm>
            <a:off x="3186113" y="2813050"/>
            <a:ext cx="633412" cy="403225"/>
          </a:xfrm>
          <a:custGeom>
            <a:avLst/>
            <a:gdLst>
              <a:gd name="T0" fmla="*/ 0 w 1008"/>
              <a:gd name="T1" fmla="*/ 2147483647 h 192"/>
              <a:gd name="T2" fmla="*/ 0 w 1008"/>
              <a:gd name="T3" fmla="*/ 0 h 192"/>
              <a:gd name="T4" fmla="*/ 2147483647 w 1008"/>
              <a:gd name="T5" fmla="*/ 0 h 192"/>
              <a:gd name="T6" fmla="*/ 2147483647 w 1008"/>
              <a:gd name="T7" fmla="*/ 2147483647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FFCCFF"/>
          </a:solidFill>
          <a:ln w="9525">
            <a:solidFill>
              <a:schemeClr val="tx1"/>
            </a:solidFill>
            <a:round/>
            <a:headEnd/>
            <a:tailEnd/>
          </a:ln>
        </p:spPr>
        <p:txBody>
          <a:bodyPr/>
          <a:lstStyle/>
          <a:p>
            <a:endParaRPr lang="zh-CN" altLang="en-US"/>
          </a:p>
        </p:txBody>
      </p:sp>
      <p:sp>
        <p:nvSpPr>
          <p:cNvPr id="70668" name="Freeform 12"/>
          <p:cNvSpPr>
            <a:spLocks/>
          </p:cNvSpPr>
          <p:nvPr/>
        </p:nvSpPr>
        <p:spPr bwMode="auto">
          <a:xfrm>
            <a:off x="1289050" y="3619500"/>
            <a:ext cx="1265238" cy="401638"/>
          </a:xfrm>
          <a:custGeom>
            <a:avLst/>
            <a:gdLst>
              <a:gd name="T0" fmla="*/ 0 w 1008"/>
              <a:gd name="T1" fmla="*/ 2147483647 h 192"/>
              <a:gd name="T2" fmla="*/ 0 w 1008"/>
              <a:gd name="T3" fmla="*/ 0 h 192"/>
              <a:gd name="T4" fmla="*/ 2147483647 w 1008"/>
              <a:gd name="T5" fmla="*/ 0 h 192"/>
              <a:gd name="T6" fmla="*/ 2147483647 w 1008"/>
              <a:gd name="T7" fmla="*/ 2147483647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FFFF99"/>
          </a:solidFill>
          <a:ln w="9525">
            <a:solidFill>
              <a:schemeClr val="tx1"/>
            </a:solidFill>
            <a:round/>
            <a:headEnd/>
            <a:tailEnd/>
          </a:ln>
        </p:spPr>
        <p:txBody>
          <a:bodyPr/>
          <a:lstStyle/>
          <a:p>
            <a:endParaRPr lang="zh-CN" altLang="en-US"/>
          </a:p>
        </p:txBody>
      </p:sp>
      <p:sp>
        <p:nvSpPr>
          <p:cNvPr id="70669" name="Freeform 13"/>
          <p:cNvSpPr>
            <a:spLocks/>
          </p:cNvSpPr>
          <p:nvPr/>
        </p:nvSpPr>
        <p:spPr bwMode="auto">
          <a:xfrm>
            <a:off x="1920875" y="4424363"/>
            <a:ext cx="1265238" cy="403225"/>
          </a:xfrm>
          <a:custGeom>
            <a:avLst/>
            <a:gdLst>
              <a:gd name="T0" fmla="*/ 0 w 1008"/>
              <a:gd name="T1" fmla="*/ 2147483647 h 192"/>
              <a:gd name="T2" fmla="*/ 0 w 1008"/>
              <a:gd name="T3" fmla="*/ 0 h 192"/>
              <a:gd name="T4" fmla="*/ 2147483647 w 1008"/>
              <a:gd name="T5" fmla="*/ 0 h 192"/>
              <a:gd name="T6" fmla="*/ 2147483647 w 1008"/>
              <a:gd name="T7" fmla="*/ 2147483647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CCECFF"/>
          </a:solidFill>
          <a:ln w="9525">
            <a:solidFill>
              <a:schemeClr val="tx1"/>
            </a:solidFill>
            <a:round/>
            <a:headEnd/>
            <a:tailEnd/>
          </a:ln>
        </p:spPr>
        <p:txBody>
          <a:bodyPr/>
          <a:lstStyle/>
          <a:p>
            <a:endParaRPr lang="zh-CN" altLang="en-US"/>
          </a:p>
        </p:txBody>
      </p:sp>
      <p:sp>
        <p:nvSpPr>
          <p:cNvPr id="70670" name="Freeform 14"/>
          <p:cNvSpPr>
            <a:spLocks/>
          </p:cNvSpPr>
          <p:nvPr/>
        </p:nvSpPr>
        <p:spPr bwMode="auto">
          <a:xfrm>
            <a:off x="2554288" y="5229225"/>
            <a:ext cx="631825" cy="403225"/>
          </a:xfrm>
          <a:custGeom>
            <a:avLst/>
            <a:gdLst>
              <a:gd name="T0" fmla="*/ 0 w 1008"/>
              <a:gd name="T1" fmla="*/ 2147483647 h 192"/>
              <a:gd name="T2" fmla="*/ 0 w 1008"/>
              <a:gd name="T3" fmla="*/ 0 h 192"/>
              <a:gd name="T4" fmla="*/ 2147483647 w 1008"/>
              <a:gd name="T5" fmla="*/ 0 h 192"/>
              <a:gd name="T6" fmla="*/ 2147483647 w 1008"/>
              <a:gd name="T7" fmla="*/ 2147483647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CCCC00"/>
          </a:solidFill>
          <a:ln w="9525">
            <a:solidFill>
              <a:schemeClr val="tx1"/>
            </a:solidFill>
            <a:round/>
            <a:headEnd/>
            <a:tailEnd/>
          </a:ln>
        </p:spPr>
        <p:txBody>
          <a:bodyPr/>
          <a:lstStyle/>
          <a:p>
            <a:endParaRPr lang="zh-CN" altLang="en-US"/>
          </a:p>
        </p:txBody>
      </p:sp>
      <p:sp>
        <p:nvSpPr>
          <p:cNvPr id="70671" name="Text Box 15"/>
          <p:cNvSpPr txBox="1">
            <a:spLocks noChangeArrowheads="1"/>
          </p:cNvSpPr>
          <p:nvPr/>
        </p:nvSpPr>
        <p:spPr bwMode="auto">
          <a:xfrm>
            <a:off x="755650" y="2776538"/>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A</a:t>
            </a:r>
          </a:p>
        </p:txBody>
      </p:sp>
      <p:sp>
        <p:nvSpPr>
          <p:cNvPr id="70672" name="Text Box 16"/>
          <p:cNvSpPr txBox="1">
            <a:spLocks noChangeArrowheads="1"/>
          </p:cNvSpPr>
          <p:nvPr/>
        </p:nvSpPr>
        <p:spPr bwMode="auto">
          <a:xfrm>
            <a:off x="755650" y="3581400"/>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B</a:t>
            </a:r>
          </a:p>
        </p:txBody>
      </p:sp>
      <p:sp>
        <p:nvSpPr>
          <p:cNvPr id="70673" name="Text Box 17"/>
          <p:cNvSpPr txBox="1">
            <a:spLocks noChangeArrowheads="1"/>
          </p:cNvSpPr>
          <p:nvPr/>
        </p:nvSpPr>
        <p:spPr bwMode="auto">
          <a:xfrm>
            <a:off x="755650" y="4387850"/>
            <a:ext cx="368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C</a:t>
            </a:r>
          </a:p>
        </p:txBody>
      </p:sp>
      <p:sp>
        <p:nvSpPr>
          <p:cNvPr id="70674" name="Text Box 18"/>
          <p:cNvSpPr txBox="1">
            <a:spLocks noChangeArrowheads="1"/>
          </p:cNvSpPr>
          <p:nvPr/>
        </p:nvSpPr>
        <p:spPr bwMode="auto">
          <a:xfrm>
            <a:off x="755650" y="5192713"/>
            <a:ext cx="368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D</a:t>
            </a:r>
          </a:p>
        </p:txBody>
      </p:sp>
      <p:sp>
        <p:nvSpPr>
          <p:cNvPr id="70675" name="Line 19"/>
          <p:cNvSpPr>
            <a:spLocks noChangeShapeType="1"/>
          </p:cNvSpPr>
          <p:nvPr/>
        </p:nvSpPr>
        <p:spPr bwMode="auto">
          <a:xfrm>
            <a:off x="5535613" y="4424363"/>
            <a:ext cx="2981325"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0676" name="Text Box 20"/>
          <p:cNvSpPr txBox="1">
            <a:spLocks noChangeArrowheads="1"/>
          </p:cNvSpPr>
          <p:nvPr/>
        </p:nvSpPr>
        <p:spPr bwMode="auto">
          <a:xfrm>
            <a:off x="3322638" y="2797175"/>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a</a:t>
            </a:r>
          </a:p>
        </p:txBody>
      </p:sp>
      <p:sp>
        <p:nvSpPr>
          <p:cNvPr id="70677" name="Text Box 21"/>
          <p:cNvSpPr txBox="1">
            <a:spLocks noChangeArrowheads="1"/>
          </p:cNvSpPr>
          <p:nvPr/>
        </p:nvSpPr>
        <p:spPr bwMode="auto">
          <a:xfrm>
            <a:off x="1477963" y="3605213"/>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b</a:t>
            </a:r>
          </a:p>
        </p:txBody>
      </p:sp>
      <p:sp>
        <p:nvSpPr>
          <p:cNvPr id="70678" name="Text Box 22"/>
          <p:cNvSpPr txBox="1">
            <a:spLocks noChangeArrowheads="1"/>
          </p:cNvSpPr>
          <p:nvPr/>
        </p:nvSpPr>
        <p:spPr bwMode="auto">
          <a:xfrm>
            <a:off x="2705100" y="4400550"/>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c</a:t>
            </a:r>
          </a:p>
        </p:txBody>
      </p:sp>
      <p:sp>
        <p:nvSpPr>
          <p:cNvPr id="70679" name="Text Box 23"/>
          <p:cNvSpPr txBox="1">
            <a:spLocks noChangeArrowheads="1"/>
          </p:cNvSpPr>
          <p:nvPr/>
        </p:nvSpPr>
        <p:spPr bwMode="auto">
          <a:xfrm>
            <a:off x="2708275" y="5229225"/>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d</a:t>
            </a:r>
          </a:p>
        </p:txBody>
      </p:sp>
      <p:sp>
        <p:nvSpPr>
          <p:cNvPr id="70680" name="Text Box 24"/>
          <p:cNvSpPr txBox="1">
            <a:spLocks noChangeArrowheads="1"/>
          </p:cNvSpPr>
          <p:nvPr/>
        </p:nvSpPr>
        <p:spPr bwMode="auto">
          <a:xfrm>
            <a:off x="4067175" y="2852738"/>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t</a:t>
            </a:r>
          </a:p>
        </p:txBody>
      </p:sp>
      <p:sp>
        <p:nvSpPr>
          <p:cNvPr id="70681" name="Text Box 25"/>
          <p:cNvSpPr txBox="1">
            <a:spLocks noChangeArrowheads="1"/>
          </p:cNvSpPr>
          <p:nvPr/>
        </p:nvSpPr>
        <p:spPr bwMode="auto">
          <a:xfrm>
            <a:off x="4067175" y="3676650"/>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t</a:t>
            </a:r>
          </a:p>
        </p:txBody>
      </p:sp>
      <p:sp>
        <p:nvSpPr>
          <p:cNvPr id="70682" name="Text Box 26"/>
          <p:cNvSpPr txBox="1">
            <a:spLocks noChangeArrowheads="1"/>
          </p:cNvSpPr>
          <p:nvPr/>
        </p:nvSpPr>
        <p:spPr bwMode="auto">
          <a:xfrm>
            <a:off x="4067175" y="4502150"/>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t</a:t>
            </a:r>
          </a:p>
        </p:txBody>
      </p:sp>
      <p:sp>
        <p:nvSpPr>
          <p:cNvPr id="70683" name="Text Box 27"/>
          <p:cNvSpPr txBox="1">
            <a:spLocks noChangeArrowheads="1"/>
          </p:cNvSpPr>
          <p:nvPr/>
        </p:nvSpPr>
        <p:spPr bwMode="auto">
          <a:xfrm>
            <a:off x="4067175" y="5326063"/>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t</a:t>
            </a:r>
          </a:p>
        </p:txBody>
      </p:sp>
      <p:sp>
        <p:nvSpPr>
          <p:cNvPr id="70684" name="Text Box 28"/>
          <p:cNvSpPr txBox="1">
            <a:spLocks noChangeArrowheads="1"/>
          </p:cNvSpPr>
          <p:nvPr/>
        </p:nvSpPr>
        <p:spPr bwMode="auto">
          <a:xfrm>
            <a:off x="8426450" y="4002088"/>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t</a:t>
            </a:r>
          </a:p>
        </p:txBody>
      </p:sp>
      <p:sp>
        <p:nvSpPr>
          <p:cNvPr id="70685" name="Line 29"/>
          <p:cNvSpPr>
            <a:spLocks noChangeShapeType="1"/>
          </p:cNvSpPr>
          <p:nvPr/>
        </p:nvSpPr>
        <p:spPr bwMode="auto">
          <a:xfrm>
            <a:off x="1920875" y="3921125"/>
            <a:ext cx="0" cy="1000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86" name="Line 30"/>
          <p:cNvSpPr>
            <a:spLocks noChangeShapeType="1"/>
          </p:cNvSpPr>
          <p:nvPr/>
        </p:nvSpPr>
        <p:spPr bwMode="auto">
          <a:xfrm>
            <a:off x="2554288" y="4725988"/>
            <a:ext cx="0" cy="10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87" name="Line 31"/>
          <p:cNvSpPr>
            <a:spLocks noChangeShapeType="1"/>
          </p:cNvSpPr>
          <p:nvPr/>
        </p:nvSpPr>
        <p:spPr bwMode="auto">
          <a:xfrm>
            <a:off x="3186113" y="3921125"/>
            <a:ext cx="0" cy="1000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88" name="Line 32"/>
          <p:cNvSpPr>
            <a:spLocks noChangeShapeType="1"/>
          </p:cNvSpPr>
          <p:nvPr/>
        </p:nvSpPr>
        <p:spPr bwMode="auto">
          <a:xfrm>
            <a:off x="1920875" y="5532438"/>
            <a:ext cx="0" cy="1000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89" name="Line 33"/>
          <p:cNvSpPr>
            <a:spLocks noChangeShapeType="1"/>
          </p:cNvSpPr>
          <p:nvPr/>
        </p:nvSpPr>
        <p:spPr bwMode="auto">
          <a:xfrm>
            <a:off x="3819525" y="4725988"/>
            <a:ext cx="0" cy="10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90" name="Line 34"/>
          <p:cNvSpPr>
            <a:spLocks noChangeShapeType="1"/>
          </p:cNvSpPr>
          <p:nvPr/>
        </p:nvSpPr>
        <p:spPr bwMode="auto">
          <a:xfrm>
            <a:off x="3819525" y="5532438"/>
            <a:ext cx="0" cy="1000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91" name="Line 35"/>
          <p:cNvSpPr>
            <a:spLocks noChangeShapeType="1"/>
          </p:cNvSpPr>
          <p:nvPr/>
        </p:nvSpPr>
        <p:spPr bwMode="auto">
          <a:xfrm>
            <a:off x="5716588" y="4525963"/>
            <a:ext cx="0" cy="200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92" name="Line 36"/>
          <p:cNvSpPr>
            <a:spLocks noChangeShapeType="1"/>
          </p:cNvSpPr>
          <p:nvPr/>
        </p:nvSpPr>
        <p:spPr bwMode="auto">
          <a:xfrm>
            <a:off x="6438900" y="4525963"/>
            <a:ext cx="0" cy="200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93" name="Line 37"/>
          <p:cNvSpPr>
            <a:spLocks noChangeShapeType="1"/>
          </p:cNvSpPr>
          <p:nvPr/>
        </p:nvSpPr>
        <p:spPr bwMode="auto">
          <a:xfrm>
            <a:off x="7161213" y="4525963"/>
            <a:ext cx="0" cy="200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94" name="Line 38"/>
          <p:cNvSpPr>
            <a:spLocks noChangeShapeType="1"/>
          </p:cNvSpPr>
          <p:nvPr/>
        </p:nvSpPr>
        <p:spPr bwMode="auto">
          <a:xfrm>
            <a:off x="5716588" y="4625975"/>
            <a:ext cx="722312" cy="0"/>
          </a:xfrm>
          <a:prstGeom prst="line">
            <a:avLst/>
          </a:prstGeom>
          <a:noFill/>
          <a:ln w="9525">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0695" name="Line 39"/>
          <p:cNvSpPr>
            <a:spLocks noChangeShapeType="1"/>
          </p:cNvSpPr>
          <p:nvPr/>
        </p:nvSpPr>
        <p:spPr bwMode="auto">
          <a:xfrm>
            <a:off x="6438900" y="4625975"/>
            <a:ext cx="722313" cy="0"/>
          </a:xfrm>
          <a:prstGeom prst="line">
            <a:avLst/>
          </a:prstGeom>
          <a:noFill/>
          <a:ln w="9525">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0696" name="Line 40"/>
          <p:cNvSpPr>
            <a:spLocks noChangeShapeType="1"/>
          </p:cNvSpPr>
          <p:nvPr/>
        </p:nvSpPr>
        <p:spPr bwMode="auto">
          <a:xfrm>
            <a:off x="7161213" y="4625975"/>
            <a:ext cx="723900" cy="0"/>
          </a:xfrm>
          <a:prstGeom prst="line">
            <a:avLst/>
          </a:prstGeom>
          <a:noFill/>
          <a:ln w="9525">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0697" name="Text Box 41"/>
          <p:cNvSpPr txBox="1">
            <a:spLocks noChangeArrowheads="1"/>
          </p:cNvSpPr>
          <p:nvPr/>
        </p:nvSpPr>
        <p:spPr bwMode="auto">
          <a:xfrm>
            <a:off x="6076950" y="5330825"/>
            <a:ext cx="17637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3 </a:t>
            </a:r>
            <a:r>
              <a:rPr kumimoji="1" lang="zh-CN" altLang="en-US" sz="2000">
                <a:solidFill>
                  <a:srgbClr val="333399"/>
                </a:solidFill>
                <a:latin typeface="Arial" charset="0"/>
                <a:ea typeface="黑体" pitchFamily="2" charset="-122"/>
              </a:rPr>
              <a:t>个 </a:t>
            </a:r>
            <a:r>
              <a:rPr kumimoji="1" lang="en-US" altLang="zh-CN" sz="2000">
                <a:solidFill>
                  <a:srgbClr val="333399"/>
                </a:solidFill>
                <a:latin typeface="Arial" charset="0"/>
                <a:ea typeface="黑体" pitchFamily="2" charset="-122"/>
              </a:rPr>
              <a:t>STDM </a:t>
            </a:r>
            <a:r>
              <a:rPr kumimoji="1" lang="zh-CN" altLang="en-US" sz="2000">
                <a:solidFill>
                  <a:srgbClr val="333399"/>
                </a:solidFill>
                <a:latin typeface="Arial" charset="0"/>
                <a:ea typeface="黑体" pitchFamily="2" charset="-122"/>
              </a:rPr>
              <a:t>帧</a:t>
            </a:r>
          </a:p>
        </p:txBody>
      </p:sp>
      <p:sp>
        <p:nvSpPr>
          <p:cNvPr id="70698" name="Text Box 42"/>
          <p:cNvSpPr txBox="1">
            <a:spLocks noChangeArrowheads="1"/>
          </p:cNvSpPr>
          <p:nvPr/>
        </p:nvSpPr>
        <p:spPr bwMode="auto">
          <a:xfrm>
            <a:off x="5826125" y="4533900"/>
            <a:ext cx="466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#1</a:t>
            </a:r>
          </a:p>
        </p:txBody>
      </p:sp>
      <p:sp>
        <p:nvSpPr>
          <p:cNvPr id="70699" name="Line 43"/>
          <p:cNvSpPr>
            <a:spLocks noChangeShapeType="1"/>
          </p:cNvSpPr>
          <p:nvPr/>
        </p:nvSpPr>
        <p:spPr bwMode="auto">
          <a:xfrm>
            <a:off x="4284663" y="3213100"/>
            <a:ext cx="1160462" cy="808038"/>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0700" name="Line 44"/>
          <p:cNvSpPr>
            <a:spLocks noChangeShapeType="1"/>
          </p:cNvSpPr>
          <p:nvPr/>
        </p:nvSpPr>
        <p:spPr bwMode="auto">
          <a:xfrm>
            <a:off x="4356100" y="4005263"/>
            <a:ext cx="998538" cy="217487"/>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0701" name="Line 45"/>
          <p:cNvSpPr>
            <a:spLocks noChangeShapeType="1"/>
          </p:cNvSpPr>
          <p:nvPr/>
        </p:nvSpPr>
        <p:spPr bwMode="auto">
          <a:xfrm flipV="1">
            <a:off x="4356100" y="4424363"/>
            <a:ext cx="998538" cy="373062"/>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0702" name="Line 46"/>
          <p:cNvSpPr>
            <a:spLocks noChangeShapeType="1"/>
          </p:cNvSpPr>
          <p:nvPr/>
        </p:nvSpPr>
        <p:spPr bwMode="auto">
          <a:xfrm flipV="1">
            <a:off x="4284663" y="4625975"/>
            <a:ext cx="1160462" cy="963613"/>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0703" name="Text Box 47"/>
          <p:cNvSpPr txBox="1">
            <a:spLocks noChangeArrowheads="1"/>
          </p:cNvSpPr>
          <p:nvPr/>
        </p:nvSpPr>
        <p:spPr bwMode="auto">
          <a:xfrm>
            <a:off x="4356100" y="4941888"/>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solidFill>
                  <a:srgbClr val="333399"/>
                </a:solidFill>
                <a:latin typeface="Arial" charset="0"/>
                <a:ea typeface="黑体" pitchFamily="2" charset="-122"/>
              </a:rPr>
              <a:t>④</a:t>
            </a:r>
          </a:p>
        </p:txBody>
      </p:sp>
      <p:sp>
        <p:nvSpPr>
          <p:cNvPr id="70704" name="Text Box 48"/>
          <p:cNvSpPr txBox="1">
            <a:spLocks noChangeArrowheads="1"/>
          </p:cNvSpPr>
          <p:nvPr/>
        </p:nvSpPr>
        <p:spPr bwMode="auto">
          <a:xfrm>
            <a:off x="4284663" y="4292600"/>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solidFill>
                  <a:srgbClr val="333399"/>
                </a:solidFill>
                <a:latin typeface="Arial" charset="0"/>
                <a:ea typeface="黑体" pitchFamily="2" charset="-122"/>
              </a:rPr>
              <a:t>③</a:t>
            </a:r>
          </a:p>
        </p:txBody>
      </p:sp>
      <p:sp>
        <p:nvSpPr>
          <p:cNvPr id="70705" name="Text Box 49"/>
          <p:cNvSpPr txBox="1">
            <a:spLocks noChangeArrowheads="1"/>
          </p:cNvSpPr>
          <p:nvPr/>
        </p:nvSpPr>
        <p:spPr bwMode="auto">
          <a:xfrm>
            <a:off x="4284663" y="3644900"/>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solidFill>
                  <a:srgbClr val="333399"/>
                </a:solidFill>
                <a:latin typeface="Arial" charset="0"/>
                <a:ea typeface="黑体" pitchFamily="2" charset="-122"/>
              </a:rPr>
              <a:t>②</a:t>
            </a:r>
          </a:p>
        </p:txBody>
      </p:sp>
      <p:sp>
        <p:nvSpPr>
          <p:cNvPr id="70706" name="Text Box 50"/>
          <p:cNvSpPr txBox="1">
            <a:spLocks noChangeArrowheads="1"/>
          </p:cNvSpPr>
          <p:nvPr/>
        </p:nvSpPr>
        <p:spPr bwMode="auto">
          <a:xfrm>
            <a:off x="4427538" y="2997200"/>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solidFill>
                  <a:srgbClr val="333399"/>
                </a:solidFill>
                <a:latin typeface="Arial" charset="0"/>
                <a:ea typeface="黑体" pitchFamily="2" charset="-122"/>
              </a:rPr>
              <a:t>①</a:t>
            </a:r>
          </a:p>
        </p:txBody>
      </p:sp>
      <p:sp>
        <p:nvSpPr>
          <p:cNvPr id="70707" name="Freeform 51"/>
          <p:cNvSpPr>
            <a:spLocks/>
          </p:cNvSpPr>
          <p:nvPr/>
        </p:nvSpPr>
        <p:spPr bwMode="auto">
          <a:xfrm>
            <a:off x="1289050" y="2813050"/>
            <a:ext cx="631825" cy="403225"/>
          </a:xfrm>
          <a:custGeom>
            <a:avLst/>
            <a:gdLst>
              <a:gd name="T0" fmla="*/ 0 w 1008"/>
              <a:gd name="T1" fmla="*/ 2147483647 h 192"/>
              <a:gd name="T2" fmla="*/ 0 w 1008"/>
              <a:gd name="T3" fmla="*/ 0 h 192"/>
              <a:gd name="T4" fmla="*/ 2147483647 w 1008"/>
              <a:gd name="T5" fmla="*/ 0 h 192"/>
              <a:gd name="T6" fmla="*/ 2147483647 w 1008"/>
              <a:gd name="T7" fmla="*/ 2147483647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FFCCFF"/>
          </a:solidFill>
          <a:ln w="9525">
            <a:solidFill>
              <a:schemeClr val="tx1"/>
            </a:solidFill>
            <a:round/>
            <a:headEnd/>
            <a:tailEnd/>
          </a:ln>
        </p:spPr>
        <p:txBody>
          <a:bodyPr/>
          <a:lstStyle/>
          <a:p>
            <a:endParaRPr lang="zh-CN" altLang="en-US"/>
          </a:p>
        </p:txBody>
      </p:sp>
      <p:sp>
        <p:nvSpPr>
          <p:cNvPr id="70708" name="Line 52"/>
          <p:cNvSpPr>
            <a:spLocks noChangeShapeType="1"/>
          </p:cNvSpPr>
          <p:nvPr/>
        </p:nvSpPr>
        <p:spPr bwMode="auto">
          <a:xfrm>
            <a:off x="3819525" y="3921125"/>
            <a:ext cx="0" cy="1000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09" name="Line 53"/>
          <p:cNvSpPr>
            <a:spLocks noChangeShapeType="1"/>
          </p:cNvSpPr>
          <p:nvPr/>
        </p:nvSpPr>
        <p:spPr bwMode="auto">
          <a:xfrm>
            <a:off x="1379538" y="5532438"/>
            <a:ext cx="0" cy="1000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10" name="Text Box 54"/>
          <p:cNvSpPr txBox="1">
            <a:spLocks noChangeArrowheads="1"/>
          </p:cNvSpPr>
          <p:nvPr/>
        </p:nvSpPr>
        <p:spPr bwMode="auto">
          <a:xfrm>
            <a:off x="1447800" y="2781300"/>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a</a:t>
            </a:r>
          </a:p>
        </p:txBody>
      </p:sp>
      <p:sp>
        <p:nvSpPr>
          <p:cNvPr id="70711" name="Text Box 55"/>
          <p:cNvSpPr txBox="1">
            <a:spLocks noChangeArrowheads="1"/>
          </p:cNvSpPr>
          <p:nvPr/>
        </p:nvSpPr>
        <p:spPr bwMode="auto">
          <a:xfrm>
            <a:off x="2068513" y="4387850"/>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c</a:t>
            </a:r>
          </a:p>
        </p:txBody>
      </p:sp>
      <p:sp>
        <p:nvSpPr>
          <p:cNvPr id="70712" name="Text Box 56"/>
          <p:cNvSpPr txBox="1">
            <a:spLocks noChangeArrowheads="1"/>
          </p:cNvSpPr>
          <p:nvPr/>
        </p:nvSpPr>
        <p:spPr bwMode="auto">
          <a:xfrm>
            <a:off x="2098675" y="3608388"/>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b</a:t>
            </a:r>
          </a:p>
        </p:txBody>
      </p:sp>
      <p:sp>
        <p:nvSpPr>
          <p:cNvPr id="70713" name="Line 57"/>
          <p:cNvSpPr>
            <a:spLocks noChangeShapeType="1"/>
          </p:cNvSpPr>
          <p:nvPr/>
        </p:nvSpPr>
        <p:spPr bwMode="auto">
          <a:xfrm>
            <a:off x="6529388" y="4324350"/>
            <a:ext cx="0" cy="1000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14" name="Line 58"/>
          <p:cNvSpPr>
            <a:spLocks noChangeShapeType="1"/>
          </p:cNvSpPr>
          <p:nvPr/>
        </p:nvSpPr>
        <p:spPr bwMode="auto">
          <a:xfrm>
            <a:off x="6800850" y="4324350"/>
            <a:ext cx="0" cy="1000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15" name="Line 59"/>
          <p:cNvSpPr>
            <a:spLocks noChangeShapeType="1"/>
          </p:cNvSpPr>
          <p:nvPr/>
        </p:nvSpPr>
        <p:spPr bwMode="auto">
          <a:xfrm>
            <a:off x="7885113" y="4525963"/>
            <a:ext cx="0" cy="200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16" name="Line 60"/>
          <p:cNvSpPr>
            <a:spLocks noChangeShapeType="1"/>
          </p:cNvSpPr>
          <p:nvPr/>
        </p:nvSpPr>
        <p:spPr bwMode="auto">
          <a:xfrm>
            <a:off x="7885113" y="4324350"/>
            <a:ext cx="0" cy="1000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17" name="Text Box 61"/>
          <p:cNvSpPr txBox="1">
            <a:spLocks noChangeArrowheads="1"/>
          </p:cNvSpPr>
          <p:nvPr/>
        </p:nvSpPr>
        <p:spPr bwMode="auto">
          <a:xfrm>
            <a:off x="7951788" y="4005263"/>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a</a:t>
            </a:r>
          </a:p>
        </p:txBody>
      </p:sp>
      <p:sp>
        <p:nvSpPr>
          <p:cNvPr id="70718" name="Text Box 62"/>
          <p:cNvSpPr txBox="1">
            <a:spLocks noChangeArrowheads="1"/>
          </p:cNvSpPr>
          <p:nvPr/>
        </p:nvSpPr>
        <p:spPr bwMode="auto">
          <a:xfrm>
            <a:off x="6145213" y="4005263"/>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b</a:t>
            </a:r>
          </a:p>
        </p:txBody>
      </p:sp>
      <p:sp>
        <p:nvSpPr>
          <p:cNvPr id="70719" name="Text Box 63"/>
          <p:cNvSpPr txBox="1">
            <a:spLocks noChangeArrowheads="1"/>
          </p:cNvSpPr>
          <p:nvPr/>
        </p:nvSpPr>
        <p:spPr bwMode="auto">
          <a:xfrm>
            <a:off x="6484938" y="4005263"/>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b</a:t>
            </a:r>
          </a:p>
        </p:txBody>
      </p:sp>
      <p:sp>
        <p:nvSpPr>
          <p:cNvPr id="70720" name="Text Box 64"/>
          <p:cNvSpPr txBox="1">
            <a:spLocks noChangeArrowheads="1"/>
          </p:cNvSpPr>
          <p:nvPr/>
        </p:nvSpPr>
        <p:spPr bwMode="auto">
          <a:xfrm>
            <a:off x="6845300" y="4005263"/>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c</a:t>
            </a:r>
          </a:p>
        </p:txBody>
      </p:sp>
      <p:sp>
        <p:nvSpPr>
          <p:cNvPr id="70721" name="Text Box 65"/>
          <p:cNvSpPr txBox="1">
            <a:spLocks noChangeArrowheads="1"/>
          </p:cNvSpPr>
          <p:nvPr/>
        </p:nvSpPr>
        <p:spPr bwMode="auto">
          <a:xfrm>
            <a:off x="5776913" y="4005263"/>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a</a:t>
            </a:r>
          </a:p>
        </p:txBody>
      </p:sp>
      <p:sp>
        <p:nvSpPr>
          <p:cNvPr id="70722" name="Text Box 66"/>
          <p:cNvSpPr txBox="1">
            <a:spLocks noChangeArrowheads="1"/>
          </p:cNvSpPr>
          <p:nvPr/>
        </p:nvSpPr>
        <p:spPr bwMode="auto">
          <a:xfrm>
            <a:off x="7218363" y="4005263"/>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c</a:t>
            </a:r>
          </a:p>
        </p:txBody>
      </p:sp>
      <p:sp>
        <p:nvSpPr>
          <p:cNvPr id="70723" name="Text Box 67"/>
          <p:cNvSpPr txBox="1">
            <a:spLocks noChangeArrowheads="1"/>
          </p:cNvSpPr>
          <p:nvPr/>
        </p:nvSpPr>
        <p:spPr bwMode="auto">
          <a:xfrm>
            <a:off x="7569200" y="4005263"/>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d</a:t>
            </a:r>
          </a:p>
        </p:txBody>
      </p:sp>
      <p:sp>
        <p:nvSpPr>
          <p:cNvPr id="70724" name="Freeform 68"/>
          <p:cNvSpPr>
            <a:spLocks/>
          </p:cNvSpPr>
          <p:nvPr/>
        </p:nvSpPr>
        <p:spPr bwMode="auto">
          <a:xfrm>
            <a:off x="5716588" y="4021138"/>
            <a:ext cx="90487" cy="403225"/>
          </a:xfrm>
          <a:custGeom>
            <a:avLst/>
            <a:gdLst>
              <a:gd name="T0" fmla="*/ 0 w 48"/>
              <a:gd name="T1" fmla="*/ 2147483647 h 192"/>
              <a:gd name="T2" fmla="*/ 0 w 48"/>
              <a:gd name="T3" fmla="*/ 0 h 192"/>
              <a:gd name="T4" fmla="*/ 2147483647 w 48"/>
              <a:gd name="T5" fmla="*/ 0 h 192"/>
              <a:gd name="T6" fmla="*/ 2147483647 w 48"/>
              <a:gd name="T7" fmla="*/ 2147483647 h 192"/>
              <a:gd name="T8" fmla="*/ 0 60000 65536"/>
              <a:gd name="T9" fmla="*/ 0 60000 65536"/>
              <a:gd name="T10" fmla="*/ 0 60000 65536"/>
              <a:gd name="T11" fmla="*/ 0 60000 65536"/>
              <a:gd name="T12" fmla="*/ 0 w 48"/>
              <a:gd name="T13" fmla="*/ 0 h 192"/>
              <a:gd name="T14" fmla="*/ 48 w 48"/>
              <a:gd name="T15" fmla="*/ 192 h 192"/>
            </a:gdLst>
            <a:ahLst/>
            <a:cxnLst>
              <a:cxn ang="T8">
                <a:pos x="T0" y="T1"/>
              </a:cxn>
              <a:cxn ang="T9">
                <a:pos x="T2" y="T3"/>
              </a:cxn>
              <a:cxn ang="T10">
                <a:pos x="T4" y="T5"/>
              </a:cxn>
              <a:cxn ang="T11">
                <a:pos x="T6" y="T7"/>
              </a:cxn>
            </a:cxnLst>
            <a:rect l="T12" t="T13" r="T14" b="T15"/>
            <a:pathLst>
              <a:path w="48" h="192">
                <a:moveTo>
                  <a:pt x="0" y="192"/>
                </a:moveTo>
                <a:lnTo>
                  <a:pt x="0" y="0"/>
                </a:lnTo>
                <a:lnTo>
                  <a:pt x="48" y="0"/>
                </a:lnTo>
                <a:lnTo>
                  <a:pt x="48" y="192"/>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0725" name="Freeform 69"/>
          <p:cNvSpPr>
            <a:spLocks/>
          </p:cNvSpPr>
          <p:nvPr/>
        </p:nvSpPr>
        <p:spPr bwMode="auto">
          <a:xfrm>
            <a:off x="6076950" y="4021138"/>
            <a:ext cx="90488" cy="403225"/>
          </a:xfrm>
          <a:custGeom>
            <a:avLst/>
            <a:gdLst>
              <a:gd name="T0" fmla="*/ 0 w 48"/>
              <a:gd name="T1" fmla="*/ 2147483647 h 192"/>
              <a:gd name="T2" fmla="*/ 0 w 48"/>
              <a:gd name="T3" fmla="*/ 0 h 192"/>
              <a:gd name="T4" fmla="*/ 2147483647 w 48"/>
              <a:gd name="T5" fmla="*/ 0 h 192"/>
              <a:gd name="T6" fmla="*/ 2147483647 w 48"/>
              <a:gd name="T7" fmla="*/ 2147483647 h 192"/>
              <a:gd name="T8" fmla="*/ 0 60000 65536"/>
              <a:gd name="T9" fmla="*/ 0 60000 65536"/>
              <a:gd name="T10" fmla="*/ 0 60000 65536"/>
              <a:gd name="T11" fmla="*/ 0 60000 65536"/>
              <a:gd name="T12" fmla="*/ 0 w 48"/>
              <a:gd name="T13" fmla="*/ 0 h 192"/>
              <a:gd name="T14" fmla="*/ 48 w 48"/>
              <a:gd name="T15" fmla="*/ 192 h 192"/>
            </a:gdLst>
            <a:ahLst/>
            <a:cxnLst>
              <a:cxn ang="T8">
                <a:pos x="T0" y="T1"/>
              </a:cxn>
              <a:cxn ang="T9">
                <a:pos x="T2" y="T3"/>
              </a:cxn>
              <a:cxn ang="T10">
                <a:pos x="T4" y="T5"/>
              </a:cxn>
              <a:cxn ang="T11">
                <a:pos x="T6" y="T7"/>
              </a:cxn>
            </a:cxnLst>
            <a:rect l="T12" t="T13" r="T14" b="T15"/>
            <a:pathLst>
              <a:path w="48" h="192">
                <a:moveTo>
                  <a:pt x="0" y="192"/>
                </a:moveTo>
                <a:lnTo>
                  <a:pt x="0" y="0"/>
                </a:lnTo>
                <a:lnTo>
                  <a:pt x="48" y="0"/>
                </a:lnTo>
                <a:lnTo>
                  <a:pt x="48" y="192"/>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0726" name="Freeform 70"/>
          <p:cNvSpPr>
            <a:spLocks/>
          </p:cNvSpPr>
          <p:nvPr/>
        </p:nvSpPr>
        <p:spPr bwMode="auto">
          <a:xfrm>
            <a:off x="6438900" y="4021138"/>
            <a:ext cx="90488" cy="403225"/>
          </a:xfrm>
          <a:custGeom>
            <a:avLst/>
            <a:gdLst>
              <a:gd name="T0" fmla="*/ 0 w 48"/>
              <a:gd name="T1" fmla="*/ 2147483647 h 192"/>
              <a:gd name="T2" fmla="*/ 0 w 48"/>
              <a:gd name="T3" fmla="*/ 0 h 192"/>
              <a:gd name="T4" fmla="*/ 2147483647 w 48"/>
              <a:gd name="T5" fmla="*/ 0 h 192"/>
              <a:gd name="T6" fmla="*/ 2147483647 w 48"/>
              <a:gd name="T7" fmla="*/ 2147483647 h 192"/>
              <a:gd name="T8" fmla="*/ 0 60000 65536"/>
              <a:gd name="T9" fmla="*/ 0 60000 65536"/>
              <a:gd name="T10" fmla="*/ 0 60000 65536"/>
              <a:gd name="T11" fmla="*/ 0 60000 65536"/>
              <a:gd name="T12" fmla="*/ 0 w 48"/>
              <a:gd name="T13" fmla="*/ 0 h 192"/>
              <a:gd name="T14" fmla="*/ 48 w 48"/>
              <a:gd name="T15" fmla="*/ 192 h 192"/>
            </a:gdLst>
            <a:ahLst/>
            <a:cxnLst>
              <a:cxn ang="T8">
                <a:pos x="T0" y="T1"/>
              </a:cxn>
              <a:cxn ang="T9">
                <a:pos x="T2" y="T3"/>
              </a:cxn>
              <a:cxn ang="T10">
                <a:pos x="T4" y="T5"/>
              </a:cxn>
              <a:cxn ang="T11">
                <a:pos x="T6" y="T7"/>
              </a:cxn>
            </a:cxnLst>
            <a:rect l="T12" t="T13" r="T14" b="T15"/>
            <a:pathLst>
              <a:path w="48" h="192">
                <a:moveTo>
                  <a:pt x="0" y="192"/>
                </a:moveTo>
                <a:lnTo>
                  <a:pt x="0" y="0"/>
                </a:lnTo>
                <a:lnTo>
                  <a:pt x="48" y="0"/>
                </a:lnTo>
                <a:lnTo>
                  <a:pt x="48" y="192"/>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0727" name="Freeform 71"/>
          <p:cNvSpPr>
            <a:spLocks/>
          </p:cNvSpPr>
          <p:nvPr/>
        </p:nvSpPr>
        <p:spPr bwMode="auto">
          <a:xfrm>
            <a:off x="6800850" y="4021138"/>
            <a:ext cx="90488" cy="403225"/>
          </a:xfrm>
          <a:custGeom>
            <a:avLst/>
            <a:gdLst>
              <a:gd name="T0" fmla="*/ 0 w 48"/>
              <a:gd name="T1" fmla="*/ 2147483647 h 192"/>
              <a:gd name="T2" fmla="*/ 0 w 48"/>
              <a:gd name="T3" fmla="*/ 0 h 192"/>
              <a:gd name="T4" fmla="*/ 2147483647 w 48"/>
              <a:gd name="T5" fmla="*/ 0 h 192"/>
              <a:gd name="T6" fmla="*/ 2147483647 w 48"/>
              <a:gd name="T7" fmla="*/ 2147483647 h 192"/>
              <a:gd name="T8" fmla="*/ 0 60000 65536"/>
              <a:gd name="T9" fmla="*/ 0 60000 65536"/>
              <a:gd name="T10" fmla="*/ 0 60000 65536"/>
              <a:gd name="T11" fmla="*/ 0 60000 65536"/>
              <a:gd name="T12" fmla="*/ 0 w 48"/>
              <a:gd name="T13" fmla="*/ 0 h 192"/>
              <a:gd name="T14" fmla="*/ 48 w 48"/>
              <a:gd name="T15" fmla="*/ 192 h 192"/>
            </a:gdLst>
            <a:ahLst/>
            <a:cxnLst>
              <a:cxn ang="T8">
                <a:pos x="T0" y="T1"/>
              </a:cxn>
              <a:cxn ang="T9">
                <a:pos x="T2" y="T3"/>
              </a:cxn>
              <a:cxn ang="T10">
                <a:pos x="T4" y="T5"/>
              </a:cxn>
              <a:cxn ang="T11">
                <a:pos x="T6" y="T7"/>
              </a:cxn>
            </a:cxnLst>
            <a:rect l="T12" t="T13" r="T14" b="T15"/>
            <a:pathLst>
              <a:path w="48" h="192">
                <a:moveTo>
                  <a:pt x="0" y="192"/>
                </a:moveTo>
                <a:lnTo>
                  <a:pt x="0" y="0"/>
                </a:lnTo>
                <a:lnTo>
                  <a:pt x="48" y="0"/>
                </a:lnTo>
                <a:lnTo>
                  <a:pt x="48" y="192"/>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0728" name="Freeform 72"/>
          <p:cNvSpPr>
            <a:spLocks/>
          </p:cNvSpPr>
          <p:nvPr/>
        </p:nvSpPr>
        <p:spPr bwMode="auto">
          <a:xfrm>
            <a:off x="7161213" y="4021138"/>
            <a:ext cx="90487" cy="403225"/>
          </a:xfrm>
          <a:custGeom>
            <a:avLst/>
            <a:gdLst>
              <a:gd name="T0" fmla="*/ 0 w 48"/>
              <a:gd name="T1" fmla="*/ 2147483647 h 192"/>
              <a:gd name="T2" fmla="*/ 0 w 48"/>
              <a:gd name="T3" fmla="*/ 0 h 192"/>
              <a:gd name="T4" fmla="*/ 2147483647 w 48"/>
              <a:gd name="T5" fmla="*/ 0 h 192"/>
              <a:gd name="T6" fmla="*/ 2147483647 w 48"/>
              <a:gd name="T7" fmla="*/ 2147483647 h 192"/>
              <a:gd name="T8" fmla="*/ 0 60000 65536"/>
              <a:gd name="T9" fmla="*/ 0 60000 65536"/>
              <a:gd name="T10" fmla="*/ 0 60000 65536"/>
              <a:gd name="T11" fmla="*/ 0 60000 65536"/>
              <a:gd name="T12" fmla="*/ 0 w 48"/>
              <a:gd name="T13" fmla="*/ 0 h 192"/>
              <a:gd name="T14" fmla="*/ 48 w 48"/>
              <a:gd name="T15" fmla="*/ 192 h 192"/>
            </a:gdLst>
            <a:ahLst/>
            <a:cxnLst>
              <a:cxn ang="T8">
                <a:pos x="T0" y="T1"/>
              </a:cxn>
              <a:cxn ang="T9">
                <a:pos x="T2" y="T3"/>
              </a:cxn>
              <a:cxn ang="T10">
                <a:pos x="T4" y="T5"/>
              </a:cxn>
              <a:cxn ang="T11">
                <a:pos x="T6" y="T7"/>
              </a:cxn>
            </a:cxnLst>
            <a:rect l="T12" t="T13" r="T14" b="T15"/>
            <a:pathLst>
              <a:path w="48" h="192">
                <a:moveTo>
                  <a:pt x="0" y="192"/>
                </a:moveTo>
                <a:lnTo>
                  <a:pt x="0" y="0"/>
                </a:lnTo>
                <a:lnTo>
                  <a:pt x="48" y="0"/>
                </a:lnTo>
                <a:lnTo>
                  <a:pt x="48" y="192"/>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0729" name="Freeform 73"/>
          <p:cNvSpPr>
            <a:spLocks/>
          </p:cNvSpPr>
          <p:nvPr/>
        </p:nvSpPr>
        <p:spPr bwMode="auto">
          <a:xfrm>
            <a:off x="7523163" y="4021138"/>
            <a:ext cx="90487" cy="403225"/>
          </a:xfrm>
          <a:custGeom>
            <a:avLst/>
            <a:gdLst>
              <a:gd name="T0" fmla="*/ 0 w 48"/>
              <a:gd name="T1" fmla="*/ 2147483647 h 192"/>
              <a:gd name="T2" fmla="*/ 0 w 48"/>
              <a:gd name="T3" fmla="*/ 0 h 192"/>
              <a:gd name="T4" fmla="*/ 2147483647 w 48"/>
              <a:gd name="T5" fmla="*/ 0 h 192"/>
              <a:gd name="T6" fmla="*/ 2147483647 w 48"/>
              <a:gd name="T7" fmla="*/ 2147483647 h 192"/>
              <a:gd name="T8" fmla="*/ 0 60000 65536"/>
              <a:gd name="T9" fmla="*/ 0 60000 65536"/>
              <a:gd name="T10" fmla="*/ 0 60000 65536"/>
              <a:gd name="T11" fmla="*/ 0 60000 65536"/>
              <a:gd name="T12" fmla="*/ 0 w 48"/>
              <a:gd name="T13" fmla="*/ 0 h 192"/>
              <a:gd name="T14" fmla="*/ 48 w 48"/>
              <a:gd name="T15" fmla="*/ 192 h 192"/>
            </a:gdLst>
            <a:ahLst/>
            <a:cxnLst>
              <a:cxn ang="T8">
                <a:pos x="T0" y="T1"/>
              </a:cxn>
              <a:cxn ang="T9">
                <a:pos x="T2" y="T3"/>
              </a:cxn>
              <a:cxn ang="T10">
                <a:pos x="T4" y="T5"/>
              </a:cxn>
              <a:cxn ang="T11">
                <a:pos x="T6" y="T7"/>
              </a:cxn>
            </a:cxnLst>
            <a:rect l="T12" t="T13" r="T14" b="T15"/>
            <a:pathLst>
              <a:path w="48" h="192">
                <a:moveTo>
                  <a:pt x="0" y="192"/>
                </a:moveTo>
                <a:lnTo>
                  <a:pt x="0" y="0"/>
                </a:lnTo>
                <a:lnTo>
                  <a:pt x="48" y="0"/>
                </a:lnTo>
                <a:lnTo>
                  <a:pt x="48" y="192"/>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0730" name="Freeform 74"/>
          <p:cNvSpPr>
            <a:spLocks/>
          </p:cNvSpPr>
          <p:nvPr/>
        </p:nvSpPr>
        <p:spPr bwMode="auto">
          <a:xfrm>
            <a:off x="7885113" y="4021138"/>
            <a:ext cx="90487" cy="403225"/>
          </a:xfrm>
          <a:custGeom>
            <a:avLst/>
            <a:gdLst>
              <a:gd name="T0" fmla="*/ 0 w 48"/>
              <a:gd name="T1" fmla="*/ 2147483647 h 192"/>
              <a:gd name="T2" fmla="*/ 0 w 48"/>
              <a:gd name="T3" fmla="*/ 0 h 192"/>
              <a:gd name="T4" fmla="*/ 2147483647 w 48"/>
              <a:gd name="T5" fmla="*/ 0 h 192"/>
              <a:gd name="T6" fmla="*/ 2147483647 w 48"/>
              <a:gd name="T7" fmla="*/ 2147483647 h 192"/>
              <a:gd name="T8" fmla="*/ 0 60000 65536"/>
              <a:gd name="T9" fmla="*/ 0 60000 65536"/>
              <a:gd name="T10" fmla="*/ 0 60000 65536"/>
              <a:gd name="T11" fmla="*/ 0 60000 65536"/>
              <a:gd name="T12" fmla="*/ 0 w 48"/>
              <a:gd name="T13" fmla="*/ 0 h 192"/>
              <a:gd name="T14" fmla="*/ 48 w 48"/>
              <a:gd name="T15" fmla="*/ 192 h 192"/>
            </a:gdLst>
            <a:ahLst/>
            <a:cxnLst>
              <a:cxn ang="T8">
                <a:pos x="T0" y="T1"/>
              </a:cxn>
              <a:cxn ang="T9">
                <a:pos x="T2" y="T3"/>
              </a:cxn>
              <a:cxn ang="T10">
                <a:pos x="T4" y="T5"/>
              </a:cxn>
              <a:cxn ang="T11">
                <a:pos x="T6" y="T7"/>
              </a:cxn>
            </a:cxnLst>
            <a:rect l="T12" t="T13" r="T14" b="T15"/>
            <a:pathLst>
              <a:path w="48" h="192">
                <a:moveTo>
                  <a:pt x="0" y="192"/>
                </a:moveTo>
                <a:lnTo>
                  <a:pt x="0" y="0"/>
                </a:lnTo>
                <a:lnTo>
                  <a:pt x="48" y="0"/>
                </a:lnTo>
                <a:lnTo>
                  <a:pt x="48" y="192"/>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0731" name="Text Box 75"/>
          <p:cNvSpPr txBox="1">
            <a:spLocks noChangeArrowheads="1"/>
          </p:cNvSpPr>
          <p:nvPr/>
        </p:nvSpPr>
        <p:spPr bwMode="auto">
          <a:xfrm>
            <a:off x="6529388" y="4521200"/>
            <a:ext cx="466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#2</a:t>
            </a:r>
          </a:p>
        </p:txBody>
      </p:sp>
      <p:sp>
        <p:nvSpPr>
          <p:cNvPr id="70732" name="Text Box 76"/>
          <p:cNvSpPr txBox="1">
            <a:spLocks noChangeArrowheads="1"/>
          </p:cNvSpPr>
          <p:nvPr/>
        </p:nvSpPr>
        <p:spPr bwMode="auto">
          <a:xfrm>
            <a:off x="7232650" y="4508500"/>
            <a:ext cx="466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#3</a:t>
            </a:r>
          </a:p>
        </p:txBody>
      </p:sp>
      <p:sp>
        <p:nvSpPr>
          <p:cNvPr id="70733" name="Text Box 77"/>
          <p:cNvSpPr txBox="1">
            <a:spLocks noChangeArrowheads="1"/>
          </p:cNvSpPr>
          <p:nvPr/>
        </p:nvSpPr>
        <p:spPr bwMode="auto">
          <a:xfrm>
            <a:off x="4270375" y="2473325"/>
            <a:ext cx="170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solidFill>
                  <a:srgbClr val="333399"/>
                </a:solidFill>
                <a:latin typeface="Arial" charset="0"/>
                <a:ea typeface="黑体" pitchFamily="2" charset="-122"/>
              </a:rPr>
              <a:t>统计时分复用</a:t>
            </a:r>
          </a:p>
        </p:txBody>
      </p:sp>
      <p:sp>
        <p:nvSpPr>
          <p:cNvPr id="70734" name="Line 78"/>
          <p:cNvSpPr>
            <a:spLocks noChangeShapeType="1"/>
          </p:cNvSpPr>
          <p:nvPr/>
        </p:nvSpPr>
        <p:spPr bwMode="auto">
          <a:xfrm>
            <a:off x="6076950" y="4927600"/>
            <a:ext cx="633413" cy="503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35" name="Line 79"/>
          <p:cNvSpPr>
            <a:spLocks noChangeShapeType="1"/>
          </p:cNvSpPr>
          <p:nvPr/>
        </p:nvSpPr>
        <p:spPr bwMode="auto">
          <a:xfrm>
            <a:off x="6800850" y="4927600"/>
            <a:ext cx="0" cy="503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36" name="Line 80"/>
          <p:cNvSpPr>
            <a:spLocks noChangeShapeType="1"/>
          </p:cNvSpPr>
          <p:nvPr/>
        </p:nvSpPr>
        <p:spPr bwMode="auto">
          <a:xfrm flipH="1">
            <a:off x="6981825" y="4927600"/>
            <a:ext cx="450850" cy="503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37" name="Line 81"/>
          <p:cNvSpPr>
            <a:spLocks noChangeShapeType="1"/>
          </p:cNvSpPr>
          <p:nvPr/>
        </p:nvSpPr>
        <p:spPr bwMode="auto">
          <a:xfrm>
            <a:off x="1198563" y="3216275"/>
            <a:ext cx="2981325"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0738" name="Line 82"/>
          <p:cNvSpPr>
            <a:spLocks noChangeShapeType="1"/>
          </p:cNvSpPr>
          <p:nvPr/>
        </p:nvSpPr>
        <p:spPr bwMode="auto">
          <a:xfrm>
            <a:off x="1198563" y="4021138"/>
            <a:ext cx="2981325"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0739" name="Line 83"/>
          <p:cNvSpPr>
            <a:spLocks noChangeShapeType="1"/>
          </p:cNvSpPr>
          <p:nvPr/>
        </p:nvSpPr>
        <p:spPr bwMode="auto">
          <a:xfrm>
            <a:off x="1198563" y="4827588"/>
            <a:ext cx="2981325"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0740" name="Line 84"/>
          <p:cNvSpPr>
            <a:spLocks noChangeShapeType="1"/>
          </p:cNvSpPr>
          <p:nvPr/>
        </p:nvSpPr>
        <p:spPr bwMode="auto">
          <a:xfrm>
            <a:off x="1198563" y="5632450"/>
            <a:ext cx="2981325"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0741" name="Line 85"/>
          <p:cNvSpPr>
            <a:spLocks noChangeShapeType="1"/>
          </p:cNvSpPr>
          <p:nvPr/>
        </p:nvSpPr>
        <p:spPr bwMode="auto">
          <a:xfrm>
            <a:off x="5710238" y="3716338"/>
            <a:ext cx="0" cy="1079500"/>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42" name="Line 86"/>
          <p:cNvSpPr>
            <a:spLocks noChangeShapeType="1"/>
          </p:cNvSpPr>
          <p:nvPr/>
        </p:nvSpPr>
        <p:spPr bwMode="auto">
          <a:xfrm>
            <a:off x="6434138" y="3716338"/>
            <a:ext cx="0" cy="1079500"/>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43" name="Line 87"/>
          <p:cNvSpPr>
            <a:spLocks noChangeShapeType="1"/>
          </p:cNvSpPr>
          <p:nvPr/>
        </p:nvSpPr>
        <p:spPr bwMode="auto">
          <a:xfrm>
            <a:off x="7158038" y="3716338"/>
            <a:ext cx="0" cy="1079500"/>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44" name="Line 88"/>
          <p:cNvSpPr>
            <a:spLocks noChangeShapeType="1"/>
          </p:cNvSpPr>
          <p:nvPr/>
        </p:nvSpPr>
        <p:spPr bwMode="auto">
          <a:xfrm>
            <a:off x="7880350" y="3716338"/>
            <a:ext cx="0" cy="1079500"/>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spd="med">
    <p:random/>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zh-CN" altLang="en-US" sz="3400" smtClean="0"/>
              <a:t>频分复用 </a:t>
            </a:r>
            <a:r>
              <a:rPr lang="en-US" altLang="zh-CN" sz="3400" smtClean="0"/>
              <a:t>FDM</a:t>
            </a:r>
            <a:br>
              <a:rPr lang="en-US" altLang="zh-CN" sz="3400" smtClean="0"/>
            </a:br>
            <a:r>
              <a:rPr lang="en-US" altLang="zh-CN" sz="3400" smtClean="0"/>
              <a:t>(Frequency Division Multiplexing) </a:t>
            </a:r>
          </a:p>
        </p:txBody>
      </p:sp>
      <p:sp>
        <p:nvSpPr>
          <p:cNvPr id="71683" name="Rectangle 3"/>
          <p:cNvSpPr>
            <a:spLocks noGrp="1" noChangeArrowheads="1"/>
          </p:cNvSpPr>
          <p:nvPr>
            <p:ph type="body" idx="1"/>
          </p:nvPr>
        </p:nvSpPr>
        <p:spPr>
          <a:xfrm>
            <a:off x="500063" y="1628775"/>
            <a:ext cx="8315325" cy="1800225"/>
          </a:xfrm>
        </p:spPr>
        <p:txBody>
          <a:bodyPr/>
          <a:lstStyle/>
          <a:p>
            <a:pPr eaLnBrk="1" hangingPunct="1"/>
            <a:r>
              <a:rPr lang="zh-CN" altLang="en-US" sz="2400" smtClean="0"/>
              <a:t>用户在分配到一定的频带后，在通信过程中自始至终都占用这个频带。</a:t>
            </a:r>
          </a:p>
          <a:p>
            <a:pPr eaLnBrk="1" hangingPunct="1"/>
            <a:r>
              <a:rPr lang="zh-CN" altLang="en-US" sz="2400" smtClean="0"/>
              <a:t>所有用户在同样的时间占用不同的带宽资源（请注意，这里的</a:t>
            </a:r>
            <a:r>
              <a:rPr lang="zh-CN" altLang="en-US" sz="2400" smtClean="0">
                <a:latin typeface="Arial" charset="0"/>
              </a:rPr>
              <a:t>“</a:t>
            </a:r>
            <a:r>
              <a:rPr lang="zh-CN" altLang="en-US" sz="2400" smtClean="0"/>
              <a:t>带宽</a:t>
            </a:r>
            <a:r>
              <a:rPr lang="zh-CN" altLang="en-US" sz="2400" smtClean="0">
                <a:latin typeface="Arial" charset="0"/>
              </a:rPr>
              <a:t>”</a:t>
            </a:r>
            <a:r>
              <a:rPr lang="zh-CN" altLang="en-US" sz="2400" smtClean="0"/>
              <a:t>是频率带宽） </a:t>
            </a:r>
          </a:p>
        </p:txBody>
      </p:sp>
      <p:grpSp>
        <p:nvGrpSpPr>
          <p:cNvPr id="71684" name="Group 4"/>
          <p:cNvGrpSpPr>
            <a:grpSpLocks/>
          </p:cNvGrpSpPr>
          <p:nvPr/>
        </p:nvGrpSpPr>
        <p:grpSpPr bwMode="auto">
          <a:xfrm>
            <a:off x="1392238" y="3357563"/>
            <a:ext cx="7500937" cy="2990850"/>
            <a:chOff x="494" y="2310"/>
            <a:chExt cx="4725" cy="2100"/>
          </a:xfrm>
        </p:grpSpPr>
        <p:sp>
          <p:nvSpPr>
            <p:cNvPr id="71685" name="Line 5"/>
            <p:cNvSpPr>
              <a:spLocks noChangeShapeType="1"/>
            </p:cNvSpPr>
            <p:nvPr/>
          </p:nvSpPr>
          <p:spPr bwMode="auto">
            <a:xfrm flipV="1">
              <a:off x="930" y="4284"/>
              <a:ext cx="3853" cy="7"/>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686" name="Text Box 6"/>
            <p:cNvSpPr txBox="1">
              <a:spLocks noChangeArrowheads="1"/>
            </p:cNvSpPr>
            <p:nvPr/>
          </p:nvSpPr>
          <p:spPr bwMode="auto">
            <a:xfrm>
              <a:off x="494" y="2310"/>
              <a:ext cx="436"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lnSpc>
                  <a:spcPct val="90000"/>
                </a:lnSpc>
              </a:pPr>
              <a:r>
                <a:rPr kumimoji="1" lang="zh-CN" altLang="en-US" sz="2000">
                  <a:solidFill>
                    <a:srgbClr val="333399"/>
                  </a:solidFill>
                  <a:latin typeface="Times New Roman" pitchFamily="18" charset="0"/>
                  <a:ea typeface="黑体" pitchFamily="2" charset="-122"/>
                </a:rPr>
                <a:t>频率</a:t>
              </a:r>
            </a:p>
          </p:txBody>
        </p:sp>
        <p:sp>
          <p:nvSpPr>
            <p:cNvPr id="71687" name="Text Box 7"/>
            <p:cNvSpPr txBox="1">
              <a:spLocks noChangeArrowheads="1"/>
            </p:cNvSpPr>
            <p:nvPr/>
          </p:nvSpPr>
          <p:spPr bwMode="auto">
            <a:xfrm>
              <a:off x="4783" y="4152"/>
              <a:ext cx="436"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lnSpc>
                  <a:spcPct val="90000"/>
                </a:lnSpc>
              </a:pPr>
              <a:r>
                <a:rPr kumimoji="1" lang="zh-CN" altLang="en-US" sz="2000">
                  <a:solidFill>
                    <a:srgbClr val="333399"/>
                  </a:solidFill>
                  <a:latin typeface="Times New Roman" pitchFamily="18" charset="0"/>
                  <a:ea typeface="黑体" pitchFamily="2" charset="-122"/>
                </a:rPr>
                <a:t>时间</a:t>
              </a:r>
            </a:p>
          </p:txBody>
        </p:sp>
        <p:sp>
          <p:nvSpPr>
            <p:cNvPr id="71688" name="Rectangle 8"/>
            <p:cNvSpPr>
              <a:spLocks noChangeArrowheads="1"/>
            </p:cNvSpPr>
            <p:nvPr/>
          </p:nvSpPr>
          <p:spPr bwMode="auto">
            <a:xfrm>
              <a:off x="930" y="2567"/>
              <a:ext cx="3492" cy="272"/>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71689" name="Rectangle 9"/>
            <p:cNvSpPr>
              <a:spLocks noChangeArrowheads="1"/>
            </p:cNvSpPr>
            <p:nvPr/>
          </p:nvSpPr>
          <p:spPr bwMode="auto">
            <a:xfrm>
              <a:off x="930" y="2839"/>
              <a:ext cx="3492" cy="27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71690" name="Rectangle 10"/>
            <p:cNvSpPr>
              <a:spLocks noChangeArrowheads="1"/>
            </p:cNvSpPr>
            <p:nvPr/>
          </p:nvSpPr>
          <p:spPr bwMode="auto">
            <a:xfrm>
              <a:off x="930" y="3111"/>
              <a:ext cx="3492" cy="27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71691" name="Rectangle 11"/>
            <p:cNvSpPr>
              <a:spLocks noChangeArrowheads="1"/>
            </p:cNvSpPr>
            <p:nvPr/>
          </p:nvSpPr>
          <p:spPr bwMode="auto">
            <a:xfrm>
              <a:off x="930" y="3383"/>
              <a:ext cx="3492" cy="27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71692" name="Rectangle 12"/>
            <p:cNvSpPr>
              <a:spLocks noChangeArrowheads="1"/>
            </p:cNvSpPr>
            <p:nvPr/>
          </p:nvSpPr>
          <p:spPr bwMode="auto">
            <a:xfrm>
              <a:off x="930" y="3655"/>
              <a:ext cx="3492" cy="272"/>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71693" name="Text Box 13"/>
            <p:cNvSpPr txBox="1">
              <a:spLocks noChangeArrowheads="1"/>
            </p:cNvSpPr>
            <p:nvPr/>
          </p:nvSpPr>
          <p:spPr bwMode="auto">
            <a:xfrm>
              <a:off x="2426" y="3696"/>
              <a:ext cx="569"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lnSpc>
                  <a:spcPct val="90000"/>
                </a:lnSpc>
              </a:pPr>
              <a:r>
                <a:rPr kumimoji="1" lang="zh-CN" altLang="en-US" sz="2000">
                  <a:solidFill>
                    <a:srgbClr val="333399"/>
                  </a:solidFill>
                  <a:latin typeface="Arial" charset="0"/>
                  <a:ea typeface="黑体" pitchFamily="2" charset="-122"/>
                </a:rPr>
                <a:t>频率 </a:t>
              </a:r>
              <a:r>
                <a:rPr kumimoji="1" lang="en-US" altLang="zh-CN" sz="2000">
                  <a:solidFill>
                    <a:srgbClr val="333399"/>
                  </a:solidFill>
                  <a:latin typeface="Arial" charset="0"/>
                  <a:ea typeface="黑体" pitchFamily="2" charset="-122"/>
                </a:rPr>
                <a:t>1</a:t>
              </a:r>
            </a:p>
          </p:txBody>
        </p:sp>
        <p:sp>
          <p:nvSpPr>
            <p:cNvPr id="71694" name="Text Box 14"/>
            <p:cNvSpPr txBox="1">
              <a:spLocks noChangeArrowheads="1"/>
            </p:cNvSpPr>
            <p:nvPr/>
          </p:nvSpPr>
          <p:spPr bwMode="auto">
            <a:xfrm>
              <a:off x="2426" y="3422"/>
              <a:ext cx="569"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lnSpc>
                  <a:spcPct val="90000"/>
                </a:lnSpc>
              </a:pPr>
              <a:r>
                <a:rPr kumimoji="1" lang="zh-CN" altLang="en-US" sz="2000">
                  <a:solidFill>
                    <a:srgbClr val="333399"/>
                  </a:solidFill>
                  <a:latin typeface="Arial" charset="0"/>
                  <a:ea typeface="黑体" pitchFamily="2" charset="-122"/>
                </a:rPr>
                <a:t>频率 </a:t>
              </a:r>
              <a:r>
                <a:rPr kumimoji="1" lang="en-US" altLang="zh-CN" sz="2000">
                  <a:solidFill>
                    <a:srgbClr val="333399"/>
                  </a:solidFill>
                  <a:latin typeface="Arial" charset="0"/>
                  <a:ea typeface="黑体" pitchFamily="2" charset="-122"/>
                </a:rPr>
                <a:t>2</a:t>
              </a:r>
            </a:p>
          </p:txBody>
        </p:sp>
        <p:sp>
          <p:nvSpPr>
            <p:cNvPr id="71695" name="Text Box 15"/>
            <p:cNvSpPr txBox="1">
              <a:spLocks noChangeArrowheads="1"/>
            </p:cNvSpPr>
            <p:nvPr/>
          </p:nvSpPr>
          <p:spPr bwMode="auto">
            <a:xfrm>
              <a:off x="2426" y="3147"/>
              <a:ext cx="569"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lnSpc>
                  <a:spcPct val="90000"/>
                </a:lnSpc>
              </a:pPr>
              <a:r>
                <a:rPr kumimoji="1" lang="zh-CN" altLang="en-US" sz="2000">
                  <a:solidFill>
                    <a:schemeClr val="bg1"/>
                  </a:solidFill>
                  <a:latin typeface="Arial" charset="0"/>
                  <a:ea typeface="黑体" pitchFamily="2" charset="-122"/>
                </a:rPr>
                <a:t>频率 </a:t>
              </a:r>
              <a:r>
                <a:rPr kumimoji="1" lang="en-US" altLang="zh-CN" sz="2000">
                  <a:solidFill>
                    <a:schemeClr val="bg1"/>
                  </a:solidFill>
                  <a:latin typeface="Arial" charset="0"/>
                  <a:ea typeface="黑体" pitchFamily="2" charset="-122"/>
                </a:rPr>
                <a:t>3</a:t>
              </a:r>
            </a:p>
          </p:txBody>
        </p:sp>
        <p:sp>
          <p:nvSpPr>
            <p:cNvPr id="71696" name="Text Box 16"/>
            <p:cNvSpPr txBox="1">
              <a:spLocks noChangeArrowheads="1"/>
            </p:cNvSpPr>
            <p:nvPr/>
          </p:nvSpPr>
          <p:spPr bwMode="auto">
            <a:xfrm>
              <a:off x="2426" y="2872"/>
              <a:ext cx="569"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lnSpc>
                  <a:spcPct val="90000"/>
                </a:lnSpc>
              </a:pPr>
              <a:r>
                <a:rPr kumimoji="1" lang="zh-CN" altLang="en-US" sz="2000">
                  <a:solidFill>
                    <a:srgbClr val="333399"/>
                  </a:solidFill>
                  <a:latin typeface="Arial" charset="0"/>
                  <a:ea typeface="黑体" pitchFamily="2" charset="-122"/>
                </a:rPr>
                <a:t>频率 </a:t>
              </a:r>
              <a:r>
                <a:rPr kumimoji="1" lang="en-US" altLang="zh-CN" sz="2000">
                  <a:solidFill>
                    <a:srgbClr val="333399"/>
                  </a:solidFill>
                  <a:latin typeface="Arial" charset="0"/>
                  <a:ea typeface="黑体" pitchFamily="2" charset="-122"/>
                </a:rPr>
                <a:t>4</a:t>
              </a:r>
            </a:p>
          </p:txBody>
        </p:sp>
        <p:sp>
          <p:nvSpPr>
            <p:cNvPr id="71697" name="Text Box 17"/>
            <p:cNvSpPr txBox="1">
              <a:spLocks noChangeArrowheads="1"/>
            </p:cNvSpPr>
            <p:nvPr/>
          </p:nvSpPr>
          <p:spPr bwMode="auto">
            <a:xfrm>
              <a:off x="2426" y="2598"/>
              <a:ext cx="569"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lnSpc>
                  <a:spcPct val="90000"/>
                </a:lnSpc>
              </a:pPr>
              <a:r>
                <a:rPr kumimoji="1" lang="zh-CN" altLang="en-US" sz="2000">
                  <a:solidFill>
                    <a:schemeClr val="bg1"/>
                  </a:solidFill>
                  <a:latin typeface="Arial" charset="0"/>
                  <a:ea typeface="黑体" pitchFamily="2" charset="-122"/>
                </a:rPr>
                <a:t>频率 </a:t>
              </a:r>
              <a:r>
                <a:rPr kumimoji="1" lang="en-US" altLang="zh-CN" sz="2000">
                  <a:solidFill>
                    <a:schemeClr val="bg1"/>
                  </a:solidFill>
                  <a:latin typeface="Arial" charset="0"/>
                  <a:ea typeface="黑体" pitchFamily="2" charset="-122"/>
                </a:rPr>
                <a:t>5</a:t>
              </a:r>
            </a:p>
          </p:txBody>
        </p:sp>
        <p:sp>
          <p:nvSpPr>
            <p:cNvPr id="71698" name="Line 18"/>
            <p:cNvSpPr>
              <a:spLocks noChangeShapeType="1"/>
            </p:cNvSpPr>
            <p:nvPr/>
          </p:nvSpPr>
          <p:spPr bwMode="auto">
            <a:xfrm rot="-5400000">
              <a:off x="-5" y="3353"/>
              <a:ext cx="1870"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ransition spd="med">
    <p:random/>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p:cNvSpPr txBox="1">
            <a:spLocks noChangeArrowheads="1"/>
          </p:cNvSpPr>
          <p:nvPr/>
        </p:nvSpPr>
        <p:spPr bwMode="auto">
          <a:xfrm flipH="1">
            <a:off x="6746875" y="2906713"/>
            <a:ext cx="2220913" cy="289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lnSpc>
                <a:spcPct val="115000"/>
              </a:lnSpc>
            </a:pPr>
            <a:r>
              <a:rPr kumimoji="1" lang="zh-CN" altLang="en-US" sz="2000">
                <a:solidFill>
                  <a:srgbClr val="333399"/>
                </a:solidFill>
                <a:latin typeface="Arial" charset="0"/>
              </a:rPr>
              <a:t> </a:t>
            </a:r>
            <a:r>
              <a:rPr kumimoji="1" lang="en-US" altLang="zh-CN" sz="2000">
                <a:solidFill>
                  <a:srgbClr val="333399"/>
                </a:solidFill>
                <a:latin typeface="Arial" charset="0"/>
              </a:rPr>
              <a:t>1550 nm           0 </a:t>
            </a:r>
          </a:p>
          <a:p>
            <a:pPr eaLnBrk="1" hangingPunct="1">
              <a:lnSpc>
                <a:spcPct val="115000"/>
              </a:lnSpc>
            </a:pPr>
            <a:r>
              <a:rPr kumimoji="1" lang="en-US" altLang="zh-CN" sz="2000">
                <a:solidFill>
                  <a:srgbClr val="333399"/>
                </a:solidFill>
                <a:latin typeface="Arial" charset="0"/>
              </a:rPr>
              <a:t> 1551 nm           1</a:t>
            </a:r>
          </a:p>
          <a:p>
            <a:pPr eaLnBrk="1" hangingPunct="1">
              <a:lnSpc>
                <a:spcPct val="115000"/>
              </a:lnSpc>
            </a:pPr>
            <a:r>
              <a:rPr kumimoji="1" lang="en-US" altLang="zh-CN" sz="2000">
                <a:solidFill>
                  <a:srgbClr val="333399"/>
                </a:solidFill>
                <a:latin typeface="Arial" charset="0"/>
              </a:rPr>
              <a:t> 1552 nm           2</a:t>
            </a:r>
          </a:p>
          <a:p>
            <a:pPr eaLnBrk="1" hangingPunct="1">
              <a:lnSpc>
                <a:spcPct val="115000"/>
              </a:lnSpc>
            </a:pPr>
            <a:r>
              <a:rPr kumimoji="1" lang="en-US" altLang="zh-CN" sz="2000">
                <a:solidFill>
                  <a:srgbClr val="333399"/>
                </a:solidFill>
                <a:latin typeface="Arial" charset="0"/>
              </a:rPr>
              <a:t> 1553 nm           3</a:t>
            </a:r>
          </a:p>
          <a:p>
            <a:pPr eaLnBrk="1" hangingPunct="1">
              <a:lnSpc>
                <a:spcPct val="115000"/>
              </a:lnSpc>
            </a:pPr>
            <a:r>
              <a:rPr kumimoji="1" lang="en-US" altLang="zh-CN" sz="2000">
                <a:solidFill>
                  <a:srgbClr val="333399"/>
                </a:solidFill>
                <a:latin typeface="Arial" charset="0"/>
              </a:rPr>
              <a:t> 1554 nm           4</a:t>
            </a:r>
          </a:p>
          <a:p>
            <a:pPr eaLnBrk="1" hangingPunct="1">
              <a:lnSpc>
                <a:spcPct val="115000"/>
              </a:lnSpc>
            </a:pPr>
            <a:r>
              <a:rPr kumimoji="1" lang="en-US" altLang="zh-CN" sz="2000">
                <a:solidFill>
                  <a:srgbClr val="333399"/>
                </a:solidFill>
                <a:latin typeface="Arial" charset="0"/>
              </a:rPr>
              <a:t> 1555 nm           5</a:t>
            </a:r>
          </a:p>
          <a:p>
            <a:pPr eaLnBrk="1" hangingPunct="1">
              <a:lnSpc>
                <a:spcPct val="115000"/>
              </a:lnSpc>
            </a:pPr>
            <a:r>
              <a:rPr kumimoji="1" lang="en-US" altLang="zh-CN" sz="2000">
                <a:solidFill>
                  <a:srgbClr val="333399"/>
                </a:solidFill>
                <a:latin typeface="Arial" charset="0"/>
              </a:rPr>
              <a:t> 1556 nm           6</a:t>
            </a:r>
          </a:p>
          <a:p>
            <a:pPr eaLnBrk="1" hangingPunct="1">
              <a:lnSpc>
                <a:spcPct val="115000"/>
              </a:lnSpc>
            </a:pPr>
            <a:r>
              <a:rPr kumimoji="1" lang="en-US" altLang="zh-CN" sz="2000">
                <a:solidFill>
                  <a:srgbClr val="333399"/>
                </a:solidFill>
                <a:latin typeface="Arial" charset="0"/>
              </a:rPr>
              <a:t> 1557 nm           7</a:t>
            </a:r>
          </a:p>
        </p:txBody>
      </p:sp>
      <p:sp>
        <p:nvSpPr>
          <p:cNvPr id="72707" name="Text Box 3"/>
          <p:cNvSpPr txBox="1">
            <a:spLocks noChangeArrowheads="1"/>
          </p:cNvSpPr>
          <p:nvPr/>
        </p:nvSpPr>
        <p:spPr bwMode="auto">
          <a:xfrm>
            <a:off x="179388" y="2943225"/>
            <a:ext cx="2290762" cy="289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lnSpc>
                <a:spcPct val="115000"/>
              </a:lnSpc>
            </a:pPr>
            <a:r>
              <a:rPr kumimoji="1" lang="en-US" altLang="zh-CN" sz="2000">
                <a:solidFill>
                  <a:srgbClr val="333399"/>
                </a:solidFill>
                <a:latin typeface="Arial" charset="0"/>
                <a:ea typeface="黑体" pitchFamily="2" charset="-122"/>
              </a:rPr>
              <a:t>0          1550 nm    </a:t>
            </a:r>
          </a:p>
          <a:p>
            <a:pPr eaLnBrk="1" hangingPunct="1">
              <a:lnSpc>
                <a:spcPct val="115000"/>
              </a:lnSpc>
            </a:pPr>
            <a:r>
              <a:rPr kumimoji="1" lang="en-US" altLang="zh-CN" sz="2000">
                <a:solidFill>
                  <a:srgbClr val="333399"/>
                </a:solidFill>
                <a:latin typeface="Arial" charset="0"/>
                <a:ea typeface="黑体" pitchFamily="2" charset="-122"/>
              </a:rPr>
              <a:t>1          1551 nm  </a:t>
            </a:r>
          </a:p>
          <a:p>
            <a:pPr eaLnBrk="1" hangingPunct="1">
              <a:lnSpc>
                <a:spcPct val="115000"/>
              </a:lnSpc>
            </a:pPr>
            <a:r>
              <a:rPr kumimoji="1" lang="en-US" altLang="zh-CN" sz="2000">
                <a:solidFill>
                  <a:srgbClr val="333399"/>
                </a:solidFill>
                <a:latin typeface="Arial" charset="0"/>
                <a:ea typeface="黑体" pitchFamily="2" charset="-122"/>
              </a:rPr>
              <a:t>2          1552 nm  </a:t>
            </a:r>
          </a:p>
          <a:p>
            <a:pPr eaLnBrk="1" hangingPunct="1">
              <a:lnSpc>
                <a:spcPct val="115000"/>
              </a:lnSpc>
            </a:pPr>
            <a:r>
              <a:rPr kumimoji="1" lang="en-US" altLang="zh-CN" sz="2000">
                <a:solidFill>
                  <a:srgbClr val="333399"/>
                </a:solidFill>
                <a:latin typeface="Arial" charset="0"/>
                <a:ea typeface="黑体" pitchFamily="2" charset="-122"/>
              </a:rPr>
              <a:t>3          1553 nm  </a:t>
            </a:r>
          </a:p>
          <a:p>
            <a:pPr eaLnBrk="1" hangingPunct="1">
              <a:lnSpc>
                <a:spcPct val="115000"/>
              </a:lnSpc>
            </a:pPr>
            <a:r>
              <a:rPr kumimoji="1" lang="en-US" altLang="zh-CN" sz="2000">
                <a:solidFill>
                  <a:srgbClr val="333399"/>
                </a:solidFill>
                <a:latin typeface="Arial" charset="0"/>
                <a:ea typeface="黑体" pitchFamily="2" charset="-122"/>
              </a:rPr>
              <a:t>4          1554 nm  </a:t>
            </a:r>
          </a:p>
          <a:p>
            <a:pPr eaLnBrk="1" hangingPunct="1">
              <a:lnSpc>
                <a:spcPct val="115000"/>
              </a:lnSpc>
            </a:pPr>
            <a:r>
              <a:rPr kumimoji="1" lang="en-US" altLang="zh-CN" sz="2000">
                <a:solidFill>
                  <a:srgbClr val="333399"/>
                </a:solidFill>
                <a:latin typeface="Arial" charset="0"/>
                <a:ea typeface="黑体" pitchFamily="2" charset="-122"/>
              </a:rPr>
              <a:t>5          1555 nm  </a:t>
            </a:r>
          </a:p>
          <a:p>
            <a:pPr eaLnBrk="1" hangingPunct="1">
              <a:lnSpc>
                <a:spcPct val="115000"/>
              </a:lnSpc>
            </a:pPr>
            <a:r>
              <a:rPr kumimoji="1" lang="en-US" altLang="zh-CN" sz="2000">
                <a:solidFill>
                  <a:srgbClr val="333399"/>
                </a:solidFill>
                <a:latin typeface="Arial" charset="0"/>
                <a:ea typeface="黑体" pitchFamily="2" charset="-122"/>
              </a:rPr>
              <a:t>6          1556 nm  </a:t>
            </a:r>
          </a:p>
          <a:p>
            <a:pPr eaLnBrk="1" hangingPunct="1">
              <a:lnSpc>
                <a:spcPct val="115000"/>
              </a:lnSpc>
            </a:pPr>
            <a:r>
              <a:rPr kumimoji="1" lang="en-US" altLang="zh-CN" sz="2000">
                <a:solidFill>
                  <a:srgbClr val="333399"/>
                </a:solidFill>
                <a:latin typeface="Arial" charset="0"/>
                <a:ea typeface="黑体" pitchFamily="2" charset="-122"/>
              </a:rPr>
              <a:t>7          1557 nm  </a:t>
            </a:r>
          </a:p>
        </p:txBody>
      </p:sp>
      <p:sp>
        <p:nvSpPr>
          <p:cNvPr id="72708" name="Rectangle 4"/>
          <p:cNvSpPr>
            <a:spLocks noGrp="1" noChangeArrowheads="1"/>
          </p:cNvSpPr>
          <p:nvPr>
            <p:ph type="title"/>
          </p:nvPr>
        </p:nvSpPr>
        <p:spPr>
          <a:xfrm>
            <a:off x="611188" y="0"/>
            <a:ext cx="7793037" cy="1462088"/>
          </a:xfrm>
        </p:spPr>
        <p:txBody>
          <a:bodyPr/>
          <a:lstStyle/>
          <a:p>
            <a:pPr eaLnBrk="1" hangingPunct="1"/>
            <a:r>
              <a:rPr lang="zh-CN" altLang="en-US" sz="3200" smtClean="0"/>
              <a:t>波分复用 </a:t>
            </a:r>
            <a:r>
              <a:rPr lang="en-US" altLang="zh-CN" sz="3200" smtClean="0"/>
              <a:t>WDM</a:t>
            </a:r>
            <a:br>
              <a:rPr lang="en-US" altLang="zh-CN" sz="3200" smtClean="0"/>
            </a:br>
            <a:r>
              <a:rPr lang="en-US" altLang="zh-CN" sz="3200" smtClean="0"/>
              <a:t>(Wavelength Division Multiplexing)  </a:t>
            </a:r>
          </a:p>
        </p:txBody>
      </p:sp>
      <p:sp>
        <p:nvSpPr>
          <p:cNvPr id="1098757" name="Rectangle 5"/>
          <p:cNvSpPr>
            <a:spLocks noGrp="1" noChangeArrowheads="1"/>
          </p:cNvSpPr>
          <p:nvPr>
            <p:ph type="body" idx="1"/>
          </p:nvPr>
        </p:nvSpPr>
        <p:spPr>
          <a:xfrm>
            <a:off x="539750" y="1773238"/>
            <a:ext cx="8280400" cy="4114800"/>
          </a:xfrm>
        </p:spPr>
        <p:txBody>
          <a:bodyPr/>
          <a:lstStyle/>
          <a:p>
            <a:pPr eaLnBrk="1" hangingPunct="1"/>
            <a:r>
              <a:rPr lang="zh-CN" altLang="en-US" smtClean="0"/>
              <a:t>波分复用就是光的频分复用。 </a:t>
            </a:r>
          </a:p>
        </p:txBody>
      </p:sp>
      <p:sp>
        <p:nvSpPr>
          <p:cNvPr id="72710" name="Text Box 6"/>
          <p:cNvSpPr txBox="1">
            <a:spLocks noChangeArrowheads="1"/>
          </p:cNvSpPr>
          <p:nvPr/>
        </p:nvSpPr>
        <p:spPr bwMode="auto">
          <a:xfrm>
            <a:off x="3360738" y="2278063"/>
            <a:ext cx="1571625" cy="711200"/>
          </a:xfrm>
          <a:prstGeom prst="rect">
            <a:avLst/>
          </a:prstGeom>
          <a:noFill/>
          <a:ln w="9525">
            <a:solidFill>
              <a:srgbClr val="333399"/>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r>
              <a:rPr kumimoji="1" lang="en-US" altLang="zh-CN" sz="2000">
                <a:solidFill>
                  <a:srgbClr val="333399"/>
                </a:solidFill>
                <a:latin typeface="Arial" charset="0"/>
              </a:rPr>
              <a:t>8 </a:t>
            </a:r>
            <a:r>
              <a:rPr kumimoji="1" lang="en-US" altLang="zh-CN" sz="2000">
                <a:solidFill>
                  <a:srgbClr val="333399"/>
                </a:solidFill>
                <a:latin typeface="Arial" charset="0"/>
                <a:sym typeface="Symbol" pitchFamily="18" charset="2"/>
              </a:rPr>
              <a:t> </a:t>
            </a:r>
            <a:r>
              <a:rPr kumimoji="1" lang="en-US" altLang="zh-CN" sz="2000">
                <a:solidFill>
                  <a:srgbClr val="333399"/>
                </a:solidFill>
                <a:latin typeface="Arial" charset="0"/>
              </a:rPr>
              <a:t>2.5 Gb/s</a:t>
            </a:r>
          </a:p>
          <a:p>
            <a:pPr algn="ctr" eaLnBrk="1" hangingPunct="1"/>
            <a:r>
              <a:rPr kumimoji="1" lang="en-US" altLang="zh-CN" sz="2000">
                <a:solidFill>
                  <a:srgbClr val="333399"/>
                </a:solidFill>
                <a:latin typeface="Arial" charset="0"/>
              </a:rPr>
              <a:t>1310 nm</a:t>
            </a:r>
          </a:p>
        </p:txBody>
      </p:sp>
      <p:sp>
        <p:nvSpPr>
          <p:cNvPr id="72711" name="Line 7"/>
          <p:cNvSpPr>
            <a:spLocks noChangeShapeType="1"/>
          </p:cNvSpPr>
          <p:nvPr/>
        </p:nvSpPr>
        <p:spPr bwMode="auto">
          <a:xfrm>
            <a:off x="6873875" y="3317875"/>
            <a:ext cx="2090738" cy="0"/>
          </a:xfrm>
          <a:prstGeom prst="line">
            <a:avLst/>
          </a:prstGeom>
          <a:noFill/>
          <a:ln w="28575">
            <a:solidFill>
              <a:srgbClr val="333399"/>
            </a:solidFill>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72712" name="Line 8"/>
          <p:cNvSpPr>
            <a:spLocks noChangeShapeType="1"/>
          </p:cNvSpPr>
          <p:nvPr/>
        </p:nvSpPr>
        <p:spPr bwMode="auto">
          <a:xfrm>
            <a:off x="6873875" y="3668713"/>
            <a:ext cx="2090738" cy="0"/>
          </a:xfrm>
          <a:prstGeom prst="line">
            <a:avLst/>
          </a:prstGeom>
          <a:noFill/>
          <a:ln w="28575">
            <a:solidFill>
              <a:srgbClr val="333399"/>
            </a:solidFill>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72713" name="Line 9"/>
          <p:cNvSpPr>
            <a:spLocks noChangeShapeType="1"/>
          </p:cNvSpPr>
          <p:nvPr/>
        </p:nvSpPr>
        <p:spPr bwMode="auto">
          <a:xfrm>
            <a:off x="6873875" y="4017963"/>
            <a:ext cx="2090738" cy="0"/>
          </a:xfrm>
          <a:prstGeom prst="line">
            <a:avLst/>
          </a:prstGeom>
          <a:noFill/>
          <a:ln w="28575">
            <a:solidFill>
              <a:srgbClr val="333399"/>
            </a:solidFill>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72714" name="Line 10"/>
          <p:cNvSpPr>
            <a:spLocks noChangeShapeType="1"/>
          </p:cNvSpPr>
          <p:nvPr/>
        </p:nvSpPr>
        <p:spPr bwMode="auto">
          <a:xfrm>
            <a:off x="6873875" y="4370388"/>
            <a:ext cx="2090738" cy="0"/>
          </a:xfrm>
          <a:prstGeom prst="line">
            <a:avLst/>
          </a:prstGeom>
          <a:noFill/>
          <a:ln w="28575">
            <a:solidFill>
              <a:srgbClr val="333399"/>
            </a:solidFill>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72715" name="Line 11"/>
          <p:cNvSpPr>
            <a:spLocks noChangeShapeType="1"/>
          </p:cNvSpPr>
          <p:nvPr/>
        </p:nvSpPr>
        <p:spPr bwMode="auto">
          <a:xfrm>
            <a:off x="6873875" y="4719638"/>
            <a:ext cx="2090738" cy="0"/>
          </a:xfrm>
          <a:prstGeom prst="line">
            <a:avLst/>
          </a:prstGeom>
          <a:noFill/>
          <a:ln w="28575">
            <a:solidFill>
              <a:srgbClr val="333399"/>
            </a:solidFill>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72716" name="Line 12"/>
          <p:cNvSpPr>
            <a:spLocks noChangeShapeType="1"/>
          </p:cNvSpPr>
          <p:nvPr/>
        </p:nvSpPr>
        <p:spPr bwMode="auto">
          <a:xfrm>
            <a:off x="6873875" y="5072063"/>
            <a:ext cx="2090738" cy="0"/>
          </a:xfrm>
          <a:prstGeom prst="line">
            <a:avLst/>
          </a:prstGeom>
          <a:noFill/>
          <a:ln w="28575">
            <a:solidFill>
              <a:srgbClr val="333399"/>
            </a:solidFill>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72717" name="Line 13"/>
          <p:cNvSpPr>
            <a:spLocks noChangeShapeType="1"/>
          </p:cNvSpPr>
          <p:nvPr/>
        </p:nvSpPr>
        <p:spPr bwMode="auto">
          <a:xfrm>
            <a:off x="6873875" y="5421313"/>
            <a:ext cx="2090738" cy="0"/>
          </a:xfrm>
          <a:prstGeom prst="line">
            <a:avLst/>
          </a:prstGeom>
          <a:noFill/>
          <a:ln w="28575">
            <a:solidFill>
              <a:srgbClr val="333399"/>
            </a:solidFill>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72718" name="Line 14"/>
          <p:cNvSpPr>
            <a:spLocks noChangeShapeType="1"/>
          </p:cNvSpPr>
          <p:nvPr/>
        </p:nvSpPr>
        <p:spPr bwMode="auto">
          <a:xfrm>
            <a:off x="6873875" y="5773738"/>
            <a:ext cx="2090738" cy="0"/>
          </a:xfrm>
          <a:prstGeom prst="line">
            <a:avLst/>
          </a:prstGeom>
          <a:noFill/>
          <a:ln w="28575">
            <a:solidFill>
              <a:srgbClr val="333399"/>
            </a:solidFill>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72719" name="Line 15"/>
          <p:cNvSpPr>
            <a:spLocks noChangeShapeType="1"/>
          </p:cNvSpPr>
          <p:nvPr/>
        </p:nvSpPr>
        <p:spPr bwMode="auto">
          <a:xfrm>
            <a:off x="179388" y="3317875"/>
            <a:ext cx="2090737" cy="0"/>
          </a:xfrm>
          <a:prstGeom prst="line">
            <a:avLst/>
          </a:prstGeom>
          <a:noFill/>
          <a:ln w="28575">
            <a:solidFill>
              <a:srgbClr val="333399"/>
            </a:solidFill>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72720" name="Line 16"/>
          <p:cNvSpPr>
            <a:spLocks noChangeShapeType="1"/>
          </p:cNvSpPr>
          <p:nvPr/>
        </p:nvSpPr>
        <p:spPr bwMode="auto">
          <a:xfrm>
            <a:off x="179388" y="3668713"/>
            <a:ext cx="2090737" cy="0"/>
          </a:xfrm>
          <a:prstGeom prst="line">
            <a:avLst/>
          </a:prstGeom>
          <a:noFill/>
          <a:ln w="28575">
            <a:solidFill>
              <a:srgbClr val="333399"/>
            </a:solidFill>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72721" name="Line 17"/>
          <p:cNvSpPr>
            <a:spLocks noChangeShapeType="1"/>
          </p:cNvSpPr>
          <p:nvPr/>
        </p:nvSpPr>
        <p:spPr bwMode="auto">
          <a:xfrm>
            <a:off x="179388" y="4017963"/>
            <a:ext cx="2090737" cy="0"/>
          </a:xfrm>
          <a:prstGeom prst="line">
            <a:avLst/>
          </a:prstGeom>
          <a:noFill/>
          <a:ln w="28575">
            <a:solidFill>
              <a:srgbClr val="333399"/>
            </a:solidFill>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72722" name="Line 18"/>
          <p:cNvSpPr>
            <a:spLocks noChangeShapeType="1"/>
          </p:cNvSpPr>
          <p:nvPr/>
        </p:nvSpPr>
        <p:spPr bwMode="auto">
          <a:xfrm>
            <a:off x="179388" y="4370388"/>
            <a:ext cx="2090737" cy="0"/>
          </a:xfrm>
          <a:prstGeom prst="line">
            <a:avLst/>
          </a:prstGeom>
          <a:noFill/>
          <a:ln w="28575">
            <a:solidFill>
              <a:srgbClr val="333399"/>
            </a:solidFill>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72723" name="Line 19"/>
          <p:cNvSpPr>
            <a:spLocks noChangeShapeType="1"/>
          </p:cNvSpPr>
          <p:nvPr/>
        </p:nvSpPr>
        <p:spPr bwMode="auto">
          <a:xfrm>
            <a:off x="179388" y="4719638"/>
            <a:ext cx="2090737" cy="0"/>
          </a:xfrm>
          <a:prstGeom prst="line">
            <a:avLst/>
          </a:prstGeom>
          <a:noFill/>
          <a:ln w="28575">
            <a:solidFill>
              <a:srgbClr val="333399"/>
            </a:solidFill>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72724" name="Line 20"/>
          <p:cNvSpPr>
            <a:spLocks noChangeShapeType="1"/>
          </p:cNvSpPr>
          <p:nvPr/>
        </p:nvSpPr>
        <p:spPr bwMode="auto">
          <a:xfrm>
            <a:off x="179388" y="5072063"/>
            <a:ext cx="2090737" cy="0"/>
          </a:xfrm>
          <a:prstGeom prst="line">
            <a:avLst/>
          </a:prstGeom>
          <a:noFill/>
          <a:ln w="28575">
            <a:solidFill>
              <a:srgbClr val="333399"/>
            </a:solidFill>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72725" name="Line 21"/>
          <p:cNvSpPr>
            <a:spLocks noChangeShapeType="1"/>
          </p:cNvSpPr>
          <p:nvPr/>
        </p:nvSpPr>
        <p:spPr bwMode="auto">
          <a:xfrm>
            <a:off x="179388" y="5421313"/>
            <a:ext cx="2090737" cy="0"/>
          </a:xfrm>
          <a:prstGeom prst="line">
            <a:avLst/>
          </a:prstGeom>
          <a:noFill/>
          <a:ln w="28575">
            <a:solidFill>
              <a:srgbClr val="333399"/>
            </a:solidFill>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72726" name="Line 22"/>
          <p:cNvSpPr>
            <a:spLocks noChangeShapeType="1"/>
          </p:cNvSpPr>
          <p:nvPr/>
        </p:nvSpPr>
        <p:spPr bwMode="auto">
          <a:xfrm>
            <a:off x="179388" y="5773738"/>
            <a:ext cx="2090737" cy="0"/>
          </a:xfrm>
          <a:prstGeom prst="line">
            <a:avLst/>
          </a:prstGeom>
          <a:noFill/>
          <a:ln w="28575">
            <a:solidFill>
              <a:srgbClr val="333399"/>
            </a:solidFill>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72727" name="Line 23"/>
          <p:cNvSpPr>
            <a:spLocks noChangeShapeType="1"/>
          </p:cNvSpPr>
          <p:nvPr/>
        </p:nvSpPr>
        <p:spPr bwMode="auto">
          <a:xfrm>
            <a:off x="2319338" y="4540250"/>
            <a:ext cx="4498975"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28" name="AutoShape 24"/>
          <p:cNvSpPr>
            <a:spLocks noChangeArrowheads="1"/>
          </p:cNvSpPr>
          <p:nvPr/>
        </p:nvSpPr>
        <p:spPr bwMode="auto">
          <a:xfrm rot="5400000">
            <a:off x="3163887" y="4387851"/>
            <a:ext cx="354013" cy="296862"/>
          </a:xfrm>
          <a:prstGeom prst="triangle">
            <a:avLst>
              <a:gd name="adj" fmla="val 50000"/>
            </a:avLst>
          </a:prstGeom>
          <a:solidFill>
            <a:srgbClr val="FF0066"/>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a:p>
        </p:txBody>
      </p:sp>
      <p:sp>
        <p:nvSpPr>
          <p:cNvPr id="72729" name="Rectangle 25"/>
          <p:cNvSpPr>
            <a:spLocks noChangeArrowheads="1"/>
          </p:cNvSpPr>
          <p:nvPr/>
        </p:nvSpPr>
        <p:spPr bwMode="auto">
          <a:xfrm>
            <a:off x="633413" y="3221038"/>
            <a:ext cx="496887" cy="1968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a:p>
        </p:txBody>
      </p:sp>
      <p:sp>
        <p:nvSpPr>
          <p:cNvPr id="72730" name="Rectangle 26"/>
          <p:cNvSpPr>
            <a:spLocks noChangeArrowheads="1"/>
          </p:cNvSpPr>
          <p:nvPr/>
        </p:nvSpPr>
        <p:spPr bwMode="auto">
          <a:xfrm>
            <a:off x="633413" y="3570288"/>
            <a:ext cx="496887" cy="195262"/>
          </a:xfrm>
          <a:prstGeom prst="rect">
            <a:avLst/>
          </a:prstGeom>
          <a:solidFill>
            <a:srgbClr val="CCFF99"/>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a:p>
        </p:txBody>
      </p:sp>
      <p:sp>
        <p:nvSpPr>
          <p:cNvPr id="72731" name="Rectangle 27"/>
          <p:cNvSpPr>
            <a:spLocks noChangeArrowheads="1"/>
          </p:cNvSpPr>
          <p:nvPr/>
        </p:nvSpPr>
        <p:spPr bwMode="auto">
          <a:xfrm>
            <a:off x="633413" y="3921125"/>
            <a:ext cx="496887" cy="195263"/>
          </a:xfrm>
          <a:prstGeom prst="rect">
            <a:avLst/>
          </a:prstGeom>
          <a:solidFill>
            <a:srgbClr val="CCCC00"/>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a:p>
        </p:txBody>
      </p:sp>
      <p:sp>
        <p:nvSpPr>
          <p:cNvPr id="72732" name="Rectangle 28"/>
          <p:cNvSpPr>
            <a:spLocks noChangeArrowheads="1"/>
          </p:cNvSpPr>
          <p:nvPr/>
        </p:nvSpPr>
        <p:spPr bwMode="auto">
          <a:xfrm>
            <a:off x="633413" y="4271963"/>
            <a:ext cx="496887" cy="195262"/>
          </a:xfrm>
          <a:prstGeom prst="rect">
            <a:avLst/>
          </a:prstGeom>
          <a:solidFill>
            <a:srgbClr val="00CCFF"/>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a:p>
        </p:txBody>
      </p:sp>
      <p:sp>
        <p:nvSpPr>
          <p:cNvPr id="72733" name="Rectangle 29"/>
          <p:cNvSpPr>
            <a:spLocks noChangeArrowheads="1"/>
          </p:cNvSpPr>
          <p:nvPr/>
        </p:nvSpPr>
        <p:spPr bwMode="auto">
          <a:xfrm>
            <a:off x="633413" y="4622800"/>
            <a:ext cx="496887" cy="195263"/>
          </a:xfrm>
          <a:prstGeom prst="rect">
            <a:avLst/>
          </a:prstGeom>
          <a:solidFill>
            <a:srgbClr val="FF99FF"/>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a:p>
        </p:txBody>
      </p:sp>
      <p:sp>
        <p:nvSpPr>
          <p:cNvPr id="72734" name="Rectangle 30"/>
          <p:cNvSpPr>
            <a:spLocks noChangeArrowheads="1"/>
          </p:cNvSpPr>
          <p:nvPr/>
        </p:nvSpPr>
        <p:spPr bwMode="auto">
          <a:xfrm>
            <a:off x="633413" y="4973638"/>
            <a:ext cx="496887" cy="195262"/>
          </a:xfrm>
          <a:prstGeom prst="rect">
            <a:avLst/>
          </a:prstGeom>
          <a:solidFill>
            <a:srgbClr val="00CC00"/>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a:p>
        </p:txBody>
      </p:sp>
      <p:sp>
        <p:nvSpPr>
          <p:cNvPr id="72735" name="Rectangle 31"/>
          <p:cNvSpPr>
            <a:spLocks noChangeArrowheads="1"/>
          </p:cNvSpPr>
          <p:nvPr/>
        </p:nvSpPr>
        <p:spPr bwMode="auto">
          <a:xfrm>
            <a:off x="633413" y="5324475"/>
            <a:ext cx="496887" cy="195263"/>
          </a:xfrm>
          <a:prstGeom prst="rect">
            <a:avLst/>
          </a:prstGeom>
          <a:solidFill>
            <a:srgbClr val="FF00FF"/>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a:p>
        </p:txBody>
      </p:sp>
      <p:sp>
        <p:nvSpPr>
          <p:cNvPr id="72736" name="Rectangle 32"/>
          <p:cNvSpPr>
            <a:spLocks noChangeArrowheads="1"/>
          </p:cNvSpPr>
          <p:nvPr/>
        </p:nvSpPr>
        <p:spPr bwMode="auto">
          <a:xfrm>
            <a:off x="633413" y="5673725"/>
            <a:ext cx="496887" cy="196850"/>
          </a:xfrm>
          <a:prstGeom prst="rect">
            <a:avLst/>
          </a:prstGeom>
          <a:solidFill>
            <a:srgbClr val="3399FF"/>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a:p>
        </p:txBody>
      </p:sp>
      <p:sp>
        <p:nvSpPr>
          <p:cNvPr id="72737" name="Text Box 33"/>
          <p:cNvSpPr txBox="1">
            <a:spLocks noChangeArrowheads="1"/>
          </p:cNvSpPr>
          <p:nvPr/>
        </p:nvSpPr>
        <p:spPr bwMode="auto">
          <a:xfrm>
            <a:off x="3406775" y="3494088"/>
            <a:ext cx="10715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rPr>
              <a:t>20 Gb/s</a:t>
            </a:r>
          </a:p>
        </p:txBody>
      </p:sp>
      <p:sp>
        <p:nvSpPr>
          <p:cNvPr id="1098786" name="AutoShape 34"/>
          <p:cNvSpPr>
            <a:spLocks noChangeArrowheads="1"/>
          </p:cNvSpPr>
          <p:nvPr/>
        </p:nvSpPr>
        <p:spPr bwMode="auto">
          <a:xfrm rot="-5400000">
            <a:off x="799307" y="4296569"/>
            <a:ext cx="3240087" cy="498475"/>
          </a:xfrm>
          <a:custGeom>
            <a:avLst/>
            <a:gdLst>
              <a:gd name="G0" fmla="+- 2408 0 0"/>
              <a:gd name="G1" fmla="+- 21600 0 2408"/>
              <a:gd name="G2" fmla="*/ 2408 1 2"/>
              <a:gd name="G3" fmla="+- 21600 0 G2"/>
              <a:gd name="G4" fmla="+/ 2408 21600 2"/>
              <a:gd name="G5" fmla="+/ G1 0 2"/>
              <a:gd name="G6" fmla="*/ 21600 21600 2408"/>
              <a:gd name="G7" fmla="*/ G6 1 2"/>
              <a:gd name="G8" fmla="+- 21600 0 G7"/>
              <a:gd name="G9" fmla="*/ 21600 1 2"/>
              <a:gd name="G10" fmla="+- 2408 0 G9"/>
              <a:gd name="G11" fmla="?: G10 G8 0"/>
              <a:gd name="G12" fmla="?: G10 G7 21600"/>
              <a:gd name="T0" fmla="*/ 20396 w 21600"/>
              <a:gd name="T1" fmla="*/ 10800 h 21600"/>
              <a:gd name="T2" fmla="*/ 10800 w 21600"/>
              <a:gd name="T3" fmla="*/ 21600 h 21600"/>
              <a:gd name="T4" fmla="*/ 1204 w 21600"/>
              <a:gd name="T5" fmla="*/ 10800 h 21600"/>
              <a:gd name="T6" fmla="*/ 10800 w 21600"/>
              <a:gd name="T7" fmla="*/ 0 h 21600"/>
              <a:gd name="T8" fmla="*/ 3004 w 21600"/>
              <a:gd name="T9" fmla="*/ 3004 h 21600"/>
              <a:gd name="T10" fmla="*/ 18596 w 21600"/>
              <a:gd name="T11" fmla="*/ 18596 h 21600"/>
            </a:gdLst>
            <a:ahLst/>
            <a:cxnLst>
              <a:cxn ang="0">
                <a:pos x="T0" y="T1"/>
              </a:cxn>
              <a:cxn ang="0">
                <a:pos x="T2" y="T3"/>
              </a:cxn>
              <a:cxn ang="0">
                <a:pos x="T4" y="T5"/>
              </a:cxn>
              <a:cxn ang="0">
                <a:pos x="T6" y="T7"/>
              </a:cxn>
            </a:cxnLst>
            <a:rect l="T8" t="T9" r="T10" b="T11"/>
            <a:pathLst>
              <a:path w="21600" h="21600">
                <a:moveTo>
                  <a:pt x="0" y="0"/>
                </a:moveTo>
                <a:lnTo>
                  <a:pt x="2408" y="21600"/>
                </a:lnTo>
                <a:lnTo>
                  <a:pt x="19192" y="21600"/>
                </a:lnTo>
                <a:lnTo>
                  <a:pt x="21600" y="0"/>
                </a:ln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defRPr/>
            </a:pPr>
            <a:endParaRPr lang="zh-CN" altLang="en-US"/>
          </a:p>
        </p:txBody>
      </p:sp>
      <p:sp>
        <p:nvSpPr>
          <p:cNvPr id="1098787" name="AutoShape 35"/>
          <p:cNvSpPr>
            <a:spLocks noChangeArrowheads="1"/>
          </p:cNvSpPr>
          <p:nvPr/>
        </p:nvSpPr>
        <p:spPr bwMode="auto">
          <a:xfrm rot="5400000" flipH="1">
            <a:off x="5005388" y="4297363"/>
            <a:ext cx="3240087" cy="496887"/>
          </a:xfrm>
          <a:custGeom>
            <a:avLst/>
            <a:gdLst>
              <a:gd name="G0" fmla="+- 2408 0 0"/>
              <a:gd name="G1" fmla="+- 21600 0 2408"/>
              <a:gd name="G2" fmla="*/ 2408 1 2"/>
              <a:gd name="G3" fmla="+- 21600 0 G2"/>
              <a:gd name="G4" fmla="+/ 2408 21600 2"/>
              <a:gd name="G5" fmla="+/ G1 0 2"/>
              <a:gd name="G6" fmla="*/ 21600 21600 2408"/>
              <a:gd name="G7" fmla="*/ G6 1 2"/>
              <a:gd name="G8" fmla="+- 21600 0 G7"/>
              <a:gd name="G9" fmla="*/ 21600 1 2"/>
              <a:gd name="G10" fmla="+- 2408 0 G9"/>
              <a:gd name="G11" fmla="?: G10 G8 0"/>
              <a:gd name="G12" fmla="?: G10 G7 21600"/>
              <a:gd name="T0" fmla="*/ 20396 w 21600"/>
              <a:gd name="T1" fmla="*/ 10800 h 21600"/>
              <a:gd name="T2" fmla="*/ 10800 w 21600"/>
              <a:gd name="T3" fmla="*/ 21600 h 21600"/>
              <a:gd name="T4" fmla="*/ 1204 w 21600"/>
              <a:gd name="T5" fmla="*/ 10800 h 21600"/>
              <a:gd name="T6" fmla="*/ 10800 w 21600"/>
              <a:gd name="T7" fmla="*/ 0 h 21600"/>
              <a:gd name="T8" fmla="*/ 3004 w 21600"/>
              <a:gd name="T9" fmla="*/ 3004 h 21600"/>
              <a:gd name="T10" fmla="*/ 18596 w 21600"/>
              <a:gd name="T11" fmla="*/ 18596 h 21600"/>
            </a:gdLst>
            <a:ahLst/>
            <a:cxnLst>
              <a:cxn ang="0">
                <a:pos x="T0" y="T1"/>
              </a:cxn>
              <a:cxn ang="0">
                <a:pos x="T2" y="T3"/>
              </a:cxn>
              <a:cxn ang="0">
                <a:pos x="T4" y="T5"/>
              </a:cxn>
              <a:cxn ang="0">
                <a:pos x="T6" y="T7"/>
              </a:cxn>
            </a:cxnLst>
            <a:rect l="T8" t="T9" r="T10" b="T11"/>
            <a:pathLst>
              <a:path w="21600" h="21600">
                <a:moveTo>
                  <a:pt x="0" y="0"/>
                </a:moveTo>
                <a:lnTo>
                  <a:pt x="2408" y="21600"/>
                </a:lnTo>
                <a:lnTo>
                  <a:pt x="19192" y="21600"/>
                </a:lnTo>
                <a:lnTo>
                  <a:pt x="21600" y="0"/>
                </a:lnTo>
                <a:close/>
              </a:path>
            </a:pathLst>
          </a:custGeom>
          <a:ln>
            <a:headEnd/>
            <a:tailEnd/>
          </a:ln>
        </p:spPr>
        <p:style>
          <a:lnRef idx="1">
            <a:schemeClr val="accent6"/>
          </a:lnRef>
          <a:fillRef idx="3">
            <a:schemeClr val="accent6"/>
          </a:fillRef>
          <a:effectRef idx="2">
            <a:schemeClr val="accent6"/>
          </a:effectRef>
          <a:fontRef idx="minor">
            <a:schemeClr val="lt1"/>
          </a:fontRef>
        </p:style>
        <p:txBody>
          <a:bodyPr wrap="none" anchor="ctr"/>
          <a:lstStyle/>
          <a:p>
            <a:pPr>
              <a:defRPr/>
            </a:pPr>
            <a:endParaRPr lang="zh-CN" altLang="en-US"/>
          </a:p>
        </p:txBody>
      </p:sp>
      <p:sp>
        <p:nvSpPr>
          <p:cNvPr id="72740" name="Rectangle 36"/>
          <p:cNvSpPr>
            <a:spLocks noChangeArrowheads="1"/>
          </p:cNvSpPr>
          <p:nvPr/>
        </p:nvSpPr>
        <p:spPr bwMode="auto">
          <a:xfrm>
            <a:off x="7985125" y="3221038"/>
            <a:ext cx="496888" cy="1968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a:p>
        </p:txBody>
      </p:sp>
      <p:sp>
        <p:nvSpPr>
          <p:cNvPr id="72741" name="Rectangle 37"/>
          <p:cNvSpPr>
            <a:spLocks noChangeArrowheads="1"/>
          </p:cNvSpPr>
          <p:nvPr/>
        </p:nvSpPr>
        <p:spPr bwMode="auto">
          <a:xfrm>
            <a:off x="7985125" y="3570288"/>
            <a:ext cx="496888" cy="195262"/>
          </a:xfrm>
          <a:prstGeom prst="rect">
            <a:avLst/>
          </a:prstGeom>
          <a:solidFill>
            <a:srgbClr val="CCFF99"/>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a:p>
        </p:txBody>
      </p:sp>
      <p:sp>
        <p:nvSpPr>
          <p:cNvPr id="72742" name="Rectangle 38"/>
          <p:cNvSpPr>
            <a:spLocks noChangeArrowheads="1"/>
          </p:cNvSpPr>
          <p:nvPr/>
        </p:nvSpPr>
        <p:spPr bwMode="auto">
          <a:xfrm>
            <a:off x="7985125" y="3921125"/>
            <a:ext cx="496888" cy="195263"/>
          </a:xfrm>
          <a:prstGeom prst="rect">
            <a:avLst/>
          </a:prstGeom>
          <a:solidFill>
            <a:srgbClr val="CCCC00"/>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a:p>
        </p:txBody>
      </p:sp>
      <p:sp>
        <p:nvSpPr>
          <p:cNvPr id="72743" name="Rectangle 39"/>
          <p:cNvSpPr>
            <a:spLocks noChangeArrowheads="1"/>
          </p:cNvSpPr>
          <p:nvPr/>
        </p:nvSpPr>
        <p:spPr bwMode="auto">
          <a:xfrm>
            <a:off x="7985125" y="4271963"/>
            <a:ext cx="496888" cy="195262"/>
          </a:xfrm>
          <a:prstGeom prst="rect">
            <a:avLst/>
          </a:prstGeom>
          <a:solidFill>
            <a:srgbClr val="00CCFF"/>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a:p>
        </p:txBody>
      </p:sp>
      <p:sp>
        <p:nvSpPr>
          <p:cNvPr id="72744" name="Rectangle 40"/>
          <p:cNvSpPr>
            <a:spLocks noChangeArrowheads="1"/>
          </p:cNvSpPr>
          <p:nvPr/>
        </p:nvSpPr>
        <p:spPr bwMode="auto">
          <a:xfrm>
            <a:off x="7985125" y="4622800"/>
            <a:ext cx="496888" cy="195263"/>
          </a:xfrm>
          <a:prstGeom prst="rect">
            <a:avLst/>
          </a:prstGeom>
          <a:solidFill>
            <a:srgbClr val="FF99FF"/>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a:p>
        </p:txBody>
      </p:sp>
      <p:sp>
        <p:nvSpPr>
          <p:cNvPr id="72745" name="Rectangle 41"/>
          <p:cNvSpPr>
            <a:spLocks noChangeArrowheads="1"/>
          </p:cNvSpPr>
          <p:nvPr/>
        </p:nvSpPr>
        <p:spPr bwMode="auto">
          <a:xfrm>
            <a:off x="7985125" y="4973638"/>
            <a:ext cx="496888" cy="195262"/>
          </a:xfrm>
          <a:prstGeom prst="rect">
            <a:avLst/>
          </a:prstGeom>
          <a:solidFill>
            <a:srgbClr val="00CC00"/>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a:p>
        </p:txBody>
      </p:sp>
      <p:sp>
        <p:nvSpPr>
          <p:cNvPr id="72746" name="Rectangle 42"/>
          <p:cNvSpPr>
            <a:spLocks noChangeArrowheads="1"/>
          </p:cNvSpPr>
          <p:nvPr/>
        </p:nvSpPr>
        <p:spPr bwMode="auto">
          <a:xfrm>
            <a:off x="7985125" y="5324475"/>
            <a:ext cx="496888" cy="195263"/>
          </a:xfrm>
          <a:prstGeom prst="rect">
            <a:avLst/>
          </a:prstGeom>
          <a:solidFill>
            <a:srgbClr val="FF00FF"/>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a:p>
        </p:txBody>
      </p:sp>
      <p:sp>
        <p:nvSpPr>
          <p:cNvPr id="72747" name="Rectangle 43"/>
          <p:cNvSpPr>
            <a:spLocks noChangeArrowheads="1"/>
          </p:cNvSpPr>
          <p:nvPr/>
        </p:nvSpPr>
        <p:spPr bwMode="auto">
          <a:xfrm>
            <a:off x="7985125" y="5673725"/>
            <a:ext cx="496888" cy="196850"/>
          </a:xfrm>
          <a:prstGeom prst="rect">
            <a:avLst/>
          </a:prstGeom>
          <a:solidFill>
            <a:srgbClr val="3399FF"/>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a:p>
        </p:txBody>
      </p:sp>
      <p:sp>
        <p:nvSpPr>
          <p:cNvPr id="72748" name="AutoShape 44"/>
          <p:cNvSpPr>
            <a:spLocks noChangeArrowheads="1"/>
          </p:cNvSpPr>
          <p:nvPr/>
        </p:nvSpPr>
        <p:spPr bwMode="auto">
          <a:xfrm rot="5400000">
            <a:off x="4339431" y="4388644"/>
            <a:ext cx="354013" cy="295275"/>
          </a:xfrm>
          <a:prstGeom prst="triangle">
            <a:avLst>
              <a:gd name="adj" fmla="val 50000"/>
            </a:avLst>
          </a:prstGeom>
          <a:solidFill>
            <a:srgbClr val="FF0066"/>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a:p>
        </p:txBody>
      </p:sp>
      <p:sp>
        <p:nvSpPr>
          <p:cNvPr id="72749" name="AutoShape 45"/>
          <p:cNvSpPr>
            <a:spLocks noChangeArrowheads="1"/>
          </p:cNvSpPr>
          <p:nvPr/>
        </p:nvSpPr>
        <p:spPr bwMode="auto">
          <a:xfrm rot="5400000">
            <a:off x="5551487" y="4387851"/>
            <a:ext cx="354013" cy="296862"/>
          </a:xfrm>
          <a:prstGeom prst="triangle">
            <a:avLst>
              <a:gd name="adj" fmla="val 50000"/>
            </a:avLst>
          </a:prstGeom>
          <a:solidFill>
            <a:srgbClr val="FF0066"/>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a:p>
        </p:txBody>
      </p:sp>
      <p:sp>
        <p:nvSpPr>
          <p:cNvPr id="72750" name="Line 46"/>
          <p:cNvSpPr>
            <a:spLocks noChangeShapeType="1"/>
          </p:cNvSpPr>
          <p:nvPr/>
        </p:nvSpPr>
        <p:spPr bwMode="auto">
          <a:xfrm flipH="1">
            <a:off x="3759200" y="3908425"/>
            <a:ext cx="128588" cy="62230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51" name="Text Box 47"/>
          <p:cNvSpPr txBox="1">
            <a:spLocks noChangeArrowheads="1"/>
          </p:cNvSpPr>
          <p:nvPr/>
        </p:nvSpPr>
        <p:spPr bwMode="auto">
          <a:xfrm>
            <a:off x="2195513" y="4006850"/>
            <a:ext cx="43815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solidFill>
                  <a:schemeClr val="bg1"/>
                </a:solidFill>
                <a:latin typeface="Times New Roman" pitchFamily="18" charset="0"/>
                <a:ea typeface="黑体" pitchFamily="2" charset="-122"/>
              </a:rPr>
              <a:t>复</a:t>
            </a:r>
          </a:p>
          <a:p>
            <a:pPr eaLnBrk="1" hangingPunct="1"/>
            <a:r>
              <a:rPr kumimoji="1" lang="zh-CN" altLang="en-US" sz="2000">
                <a:solidFill>
                  <a:schemeClr val="bg1"/>
                </a:solidFill>
                <a:latin typeface="Times New Roman" pitchFamily="18" charset="0"/>
                <a:ea typeface="黑体" pitchFamily="2" charset="-122"/>
              </a:rPr>
              <a:t>用</a:t>
            </a:r>
          </a:p>
          <a:p>
            <a:pPr eaLnBrk="1" hangingPunct="1"/>
            <a:r>
              <a:rPr kumimoji="1" lang="zh-CN" altLang="en-US" sz="2000">
                <a:solidFill>
                  <a:schemeClr val="bg1"/>
                </a:solidFill>
                <a:latin typeface="Times New Roman" pitchFamily="18" charset="0"/>
                <a:ea typeface="黑体" pitchFamily="2" charset="-122"/>
              </a:rPr>
              <a:t>器</a:t>
            </a:r>
          </a:p>
        </p:txBody>
      </p:sp>
      <p:sp>
        <p:nvSpPr>
          <p:cNvPr id="72752" name="Text Box 48"/>
          <p:cNvSpPr txBox="1">
            <a:spLocks noChangeArrowheads="1"/>
          </p:cNvSpPr>
          <p:nvPr/>
        </p:nvSpPr>
        <p:spPr bwMode="auto">
          <a:xfrm>
            <a:off x="6405563" y="4006850"/>
            <a:ext cx="4413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solidFill>
                  <a:schemeClr val="bg1"/>
                </a:solidFill>
                <a:latin typeface="Times New Roman" pitchFamily="18" charset="0"/>
                <a:ea typeface="黑体" pitchFamily="2" charset="-122"/>
              </a:rPr>
              <a:t>分</a:t>
            </a:r>
            <a:endParaRPr kumimoji="1" lang="en-US" altLang="zh-CN" sz="2000">
              <a:solidFill>
                <a:schemeClr val="bg1"/>
              </a:solidFill>
              <a:latin typeface="Times New Roman" pitchFamily="18" charset="0"/>
              <a:ea typeface="黑体" pitchFamily="2" charset="-122"/>
            </a:endParaRPr>
          </a:p>
          <a:p>
            <a:pPr eaLnBrk="1" hangingPunct="1"/>
            <a:r>
              <a:rPr kumimoji="1" lang="zh-CN" altLang="en-US" sz="2000">
                <a:solidFill>
                  <a:schemeClr val="bg1"/>
                </a:solidFill>
                <a:latin typeface="Times New Roman" pitchFamily="18" charset="0"/>
                <a:ea typeface="黑体" pitchFamily="2" charset="-122"/>
              </a:rPr>
              <a:t>解</a:t>
            </a:r>
          </a:p>
          <a:p>
            <a:pPr eaLnBrk="1" hangingPunct="1"/>
            <a:r>
              <a:rPr kumimoji="1" lang="zh-CN" altLang="en-US" sz="2000">
                <a:solidFill>
                  <a:schemeClr val="bg1"/>
                </a:solidFill>
                <a:latin typeface="Times New Roman" pitchFamily="18" charset="0"/>
                <a:ea typeface="黑体" pitchFamily="2" charset="-122"/>
              </a:rPr>
              <a:t>器</a:t>
            </a:r>
          </a:p>
        </p:txBody>
      </p:sp>
      <p:sp>
        <p:nvSpPr>
          <p:cNvPr id="72753" name="Text Box 49"/>
          <p:cNvSpPr txBox="1">
            <a:spLocks noChangeArrowheads="1"/>
          </p:cNvSpPr>
          <p:nvPr/>
        </p:nvSpPr>
        <p:spPr bwMode="auto">
          <a:xfrm>
            <a:off x="4584700" y="3594100"/>
            <a:ext cx="863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rPr>
              <a:t>EDFA</a:t>
            </a:r>
          </a:p>
        </p:txBody>
      </p:sp>
      <p:sp>
        <p:nvSpPr>
          <p:cNvPr id="72754" name="Line 50"/>
          <p:cNvSpPr>
            <a:spLocks noChangeShapeType="1"/>
          </p:cNvSpPr>
          <p:nvPr/>
        </p:nvSpPr>
        <p:spPr bwMode="auto">
          <a:xfrm flipH="1">
            <a:off x="4545013" y="4005263"/>
            <a:ext cx="438150" cy="43180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55" name="Line 51"/>
          <p:cNvSpPr>
            <a:spLocks noChangeShapeType="1"/>
          </p:cNvSpPr>
          <p:nvPr/>
        </p:nvSpPr>
        <p:spPr bwMode="auto">
          <a:xfrm>
            <a:off x="3290888" y="4791075"/>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56" name="Line 52"/>
          <p:cNvSpPr>
            <a:spLocks noChangeShapeType="1"/>
          </p:cNvSpPr>
          <p:nvPr/>
        </p:nvSpPr>
        <p:spPr bwMode="auto">
          <a:xfrm>
            <a:off x="4484688" y="4791075"/>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57" name="Line 53"/>
          <p:cNvSpPr>
            <a:spLocks noChangeShapeType="1"/>
          </p:cNvSpPr>
          <p:nvPr/>
        </p:nvSpPr>
        <p:spPr bwMode="auto">
          <a:xfrm>
            <a:off x="3287713" y="4887913"/>
            <a:ext cx="1195387" cy="0"/>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58" name="Text Box 54"/>
          <p:cNvSpPr txBox="1">
            <a:spLocks noChangeArrowheads="1"/>
          </p:cNvSpPr>
          <p:nvPr/>
        </p:nvSpPr>
        <p:spPr bwMode="auto">
          <a:xfrm>
            <a:off x="3306763" y="4872038"/>
            <a:ext cx="1016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2" charset="-122"/>
              </a:rPr>
              <a:t>120 km</a:t>
            </a:r>
          </a:p>
        </p:txBody>
      </p:sp>
      <p:sp>
        <p:nvSpPr>
          <p:cNvPr id="72759" name="Text Box 55"/>
          <p:cNvSpPr txBox="1">
            <a:spLocks noChangeArrowheads="1"/>
          </p:cNvSpPr>
          <p:nvPr/>
        </p:nvSpPr>
        <p:spPr bwMode="auto">
          <a:xfrm>
            <a:off x="250825" y="2276475"/>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zh-CN" altLang="en-US" sz="2400">
                <a:solidFill>
                  <a:srgbClr val="333399"/>
                </a:solidFill>
                <a:latin typeface="Tahoma" pitchFamily="34" charset="0"/>
                <a:ea typeface="黑体" pitchFamily="2" charset="-122"/>
              </a:rPr>
              <a:t>光调制器</a:t>
            </a:r>
          </a:p>
        </p:txBody>
      </p:sp>
      <p:sp>
        <p:nvSpPr>
          <p:cNvPr id="72760" name="Line 56"/>
          <p:cNvSpPr>
            <a:spLocks noChangeShapeType="1"/>
          </p:cNvSpPr>
          <p:nvPr/>
        </p:nvSpPr>
        <p:spPr bwMode="auto">
          <a:xfrm>
            <a:off x="900113" y="2708275"/>
            <a:ext cx="0" cy="504825"/>
          </a:xfrm>
          <a:prstGeom prst="line">
            <a:avLst/>
          </a:prstGeom>
          <a:noFill/>
          <a:ln w="952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61" name="Text Box 57"/>
          <p:cNvSpPr txBox="1">
            <a:spLocks noChangeArrowheads="1"/>
          </p:cNvSpPr>
          <p:nvPr/>
        </p:nvSpPr>
        <p:spPr bwMode="auto">
          <a:xfrm>
            <a:off x="7345363" y="2276475"/>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zh-CN" altLang="en-US" sz="2400">
                <a:solidFill>
                  <a:srgbClr val="333399"/>
                </a:solidFill>
                <a:latin typeface="Tahoma" pitchFamily="34" charset="0"/>
                <a:ea typeface="黑体" pitchFamily="2" charset="-122"/>
              </a:rPr>
              <a:t>光解调器</a:t>
            </a:r>
          </a:p>
        </p:txBody>
      </p:sp>
      <p:sp>
        <p:nvSpPr>
          <p:cNvPr id="72762" name="Line 58"/>
          <p:cNvSpPr>
            <a:spLocks noChangeShapeType="1"/>
          </p:cNvSpPr>
          <p:nvPr/>
        </p:nvSpPr>
        <p:spPr bwMode="auto">
          <a:xfrm>
            <a:off x="8243888" y="2708275"/>
            <a:ext cx="0" cy="504825"/>
          </a:xfrm>
          <a:prstGeom prst="line">
            <a:avLst/>
          </a:prstGeom>
          <a:noFill/>
          <a:ln w="952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875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8757"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468313" y="115888"/>
            <a:ext cx="7793037" cy="1462087"/>
          </a:xfrm>
        </p:spPr>
        <p:txBody>
          <a:bodyPr/>
          <a:lstStyle/>
          <a:p>
            <a:pPr eaLnBrk="1" hangingPunct="1"/>
            <a:r>
              <a:rPr lang="zh-CN" altLang="en-US" sz="3600" smtClean="0">
                <a:latin typeface="黑体" pitchFamily="2" charset="-122"/>
                <a:ea typeface="黑体" pitchFamily="2" charset="-122"/>
              </a:rPr>
              <a:t>码分复用</a:t>
            </a:r>
            <a:r>
              <a:rPr lang="zh-CN" altLang="en-US" sz="3600" smtClean="0"/>
              <a:t> </a:t>
            </a:r>
            <a:r>
              <a:rPr lang="en-US" altLang="zh-CN" sz="3600" smtClean="0"/>
              <a:t>CDM</a:t>
            </a:r>
            <a:br>
              <a:rPr lang="en-US" altLang="zh-CN" sz="3600" smtClean="0"/>
            </a:br>
            <a:r>
              <a:rPr lang="en-US" altLang="zh-CN" sz="3600" smtClean="0"/>
              <a:t>(Code Division Multiplexing)  </a:t>
            </a:r>
          </a:p>
        </p:txBody>
      </p:sp>
      <p:sp>
        <p:nvSpPr>
          <p:cNvPr id="1100803" name="Rectangle 3"/>
          <p:cNvSpPr>
            <a:spLocks noGrp="1" noChangeArrowheads="1"/>
          </p:cNvSpPr>
          <p:nvPr>
            <p:ph type="body" idx="1"/>
          </p:nvPr>
        </p:nvSpPr>
        <p:spPr>
          <a:xfrm>
            <a:off x="395288" y="1773238"/>
            <a:ext cx="8280400" cy="4103687"/>
          </a:xfrm>
        </p:spPr>
        <p:txBody>
          <a:bodyPr/>
          <a:lstStyle/>
          <a:p>
            <a:pPr eaLnBrk="1" hangingPunct="1">
              <a:lnSpc>
                <a:spcPct val="150000"/>
              </a:lnSpc>
            </a:pPr>
            <a:r>
              <a:rPr lang="zh-CN" altLang="en-US" sz="2800" smtClean="0"/>
              <a:t>常用的名词是</a:t>
            </a:r>
            <a:r>
              <a:rPr lang="zh-CN" altLang="en-US" sz="2800" smtClean="0">
                <a:solidFill>
                  <a:schemeClr val="hlink"/>
                </a:solidFill>
              </a:rPr>
              <a:t>码分多址</a:t>
            </a:r>
            <a:r>
              <a:rPr lang="zh-CN" altLang="en-US" sz="2800" smtClean="0"/>
              <a:t> </a:t>
            </a:r>
            <a:r>
              <a:rPr lang="en-US" altLang="zh-CN" sz="2800" smtClean="0"/>
              <a:t>CDMA(Code Division Multiple Access)</a:t>
            </a:r>
            <a:endParaRPr lang="zh-CN" altLang="en-US" sz="2800" smtClean="0"/>
          </a:p>
          <a:p>
            <a:pPr eaLnBrk="1" hangingPunct="1">
              <a:lnSpc>
                <a:spcPct val="150000"/>
              </a:lnSpc>
            </a:pPr>
            <a:r>
              <a:rPr lang="zh-CN" altLang="en-US" sz="2800" smtClean="0"/>
              <a:t>各用户使用经过特殊挑选的不同码型，因此彼此不会造成干扰。</a:t>
            </a:r>
          </a:p>
          <a:p>
            <a:pPr eaLnBrk="1" hangingPunct="1">
              <a:lnSpc>
                <a:spcPct val="150000"/>
              </a:lnSpc>
            </a:pPr>
            <a:r>
              <a:rPr lang="zh-CN" altLang="en-US" sz="2800" smtClean="0"/>
              <a:t>这种系统发送的信号有很强的抗干扰能力，其频谱类似于白噪声，不易被敌人发现</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0080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0080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080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07950" y="1773238"/>
            <a:ext cx="5638800" cy="4343400"/>
            <a:chOff x="192" y="1296"/>
            <a:chExt cx="3552" cy="2736"/>
          </a:xfrm>
        </p:grpSpPr>
        <p:grpSp>
          <p:nvGrpSpPr>
            <p:cNvPr id="12293" name="Group 3"/>
            <p:cNvGrpSpPr>
              <a:grpSpLocks/>
            </p:cNvGrpSpPr>
            <p:nvPr/>
          </p:nvGrpSpPr>
          <p:grpSpPr bwMode="auto">
            <a:xfrm>
              <a:off x="192" y="1296"/>
              <a:ext cx="3552" cy="2736"/>
              <a:chOff x="192" y="1296"/>
              <a:chExt cx="3552" cy="2736"/>
            </a:xfrm>
          </p:grpSpPr>
          <p:pic>
            <p:nvPicPr>
              <p:cNvPr id="1229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 y="1296"/>
                <a:ext cx="3264" cy="2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6" name="Line 5"/>
              <p:cNvSpPr>
                <a:spLocks noChangeShapeType="1"/>
              </p:cNvSpPr>
              <p:nvPr/>
            </p:nvSpPr>
            <p:spPr bwMode="auto">
              <a:xfrm>
                <a:off x="192" y="2736"/>
                <a:ext cx="528" cy="72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12294" name="Line 6"/>
            <p:cNvSpPr>
              <a:spLocks noChangeShapeType="1"/>
            </p:cNvSpPr>
            <p:nvPr/>
          </p:nvSpPr>
          <p:spPr bwMode="auto">
            <a:xfrm flipH="1">
              <a:off x="2496" y="3792"/>
              <a:ext cx="816"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372743" name="Rectangle 7"/>
          <p:cNvSpPr>
            <a:spLocks noChangeArrowheads="1"/>
          </p:cNvSpPr>
          <p:nvPr/>
        </p:nvSpPr>
        <p:spPr bwMode="auto">
          <a:xfrm>
            <a:off x="539750" y="47625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4400">
                <a:latin typeface="Tahoma" pitchFamily="34" charset="0"/>
              </a:rPr>
              <a:t>LAN Media--STP</a:t>
            </a:r>
          </a:p>
        </p:txBody>
      </p:sp>
      <p:sp>
        <p:nvSpPr>
          <p:cNvPr id="372744" name="Text Box 8"/>
          <p:cNvSpPr txBox="1">
            <a:spLocks noChangeArrowheads="1"/>
          </p:cNvSpPr>
          <p:nvPr/>
        </p:nvSpPr>
        <p:spPr bwMode="auto">
          <a:xfrm>
            <a:off x="5651500" y="1628775"/>
            <a:ext cx="3533775"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buClr>
                <a:schemeClr val="accent2"/>
              </a:buClr>
              <a:buFont typeface="Wingdings" pitchFamily="2" charset="2"/>
              <a:buChar char="p"/>
            </a:pPr>
            <a:r>
              <a:rPr lang="zh-CN" altLang="en-US" sz="2400">
                <a:latin typeface="Tahoma" pitchFamily="34" charset="0"/>
              </a:rPr>
              <a:t>4-</a:t>
            </a:r>
            <a:r>
              <a:rPr lang="en-US" altLang="zh-CN" sz="2400">
                <a:latin typeface="Tahoma" pitchFamily="34" charset="0"/>
              </a:rPr>
              <a:t>pair wiring combines shielding and cancellation via twisting of wires</a:t>
            </a:r>
          </a:p>
          <a:p>
            <a:pPr>
              <a:buClr>
                <a:schemeClr val="accent2"/>
              </a:buClr>
              <a:buFont typeface="Wingdings" pitchFamily="2" charset="2"/>
              <a:buChar char="p"/>
            </a:pPr>
            <a:r>
              <a:rPr lang="en-US" altLang="zh-CN" sz="2400">
                <a:latin typeface="Tahoma" pitchFamily="34" charset="0"/>
              </a:rPr>
              <a:t>normally a 150-Ohm cable</a:t>
            </a:r>
          </a:p>
          <a:p>
            <a:pPr>
              <a:buClr>
                <a:schemeClr val="accent2"/>
              </a:buClr>
              <a:buFont typeface="Wingdings" pitchFamily="2" charset="2"/>
              <a:buChar char="p"/>
            </a:pPr>
            <a:r>
              <a:rPr lang="en-US" altLang="zh-CN" sz="2400">
                <a:latin typeface="Tahoma" pitchFamily="34" charset="0"/>
              </a:rPr>
              <a:t>reduces crosstalk EMI, RFI</a:t>
            </a:r>
          </a:p>
          <a:p>
            <a:pPr>
              <a:buClr>
                <a:schemeClr val="accent2"/>
              </a:buClr>
              <a:buFont typeface="Wingdings" pitchFamily="2" charset="2"/>
              <a:buChar char="p"/>
            </a:pPr>
            <a:r>
              <a:rPr lang="en-US" altLang="zh-CN" sz="2400">
                <a:latin typeface="Tahoma" pitchFamily="34" charset="0"/>
              </a:rPr>
              <a:t>affords greater  protection against all types of external interference than UTP</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5" fill="hold" grpId="0" nodeType="afterEffect">
                                  <p:stCondLst>
                                    <p:cond delay="0"/>
                                  </p:stCondLst>
                                  <p:childTnLst>
                                    <p:set>
                                      <p:cBhvr>
                                        <p:cTn id="6" dur="1" fill="hold">
                                          <p:stCondLst>
                                            <p:cond delay="0"/>
                                          </p:stCondLst>
                                        </p:cTn>
                                        <p:tgtEl>
                                          <p:spTgt spid="372743"/>
                                        </p:tgtEl>
                                        <p:attrNameLst>
                                          <p:attrName>style.visibility</p:attrName>
                                        </p:attrNameLst>
                                      </p:cBhvr>
                                      <p:to>
                                        <p:strVal val="visible"/>
                                      </p:to>
                                    </p:set>
                                    <p:animEffect transition="in" filter="blinds(vertical)">
                                      <p:cBhvr>
                                        <p:cTn id="7" dur="500"/>
                                        <p:tgtEl>
                                          <p:spTgt spid="372743"/>
                                        </p:tgtEl>
                                      </p:cBhvr>
                                    </p:animEffect>
                                  </p:childTnLst>
                                </p:cTn>
                              </p:par>
                            </p:childTnLst>
                          </p:cTn>
                        </p:par>
                        <p:par>
                          <p:cTn id="8" fill="hold" nodeType="afterGroup">
                            <p:stCondLst>
                              <p:cond delay="500"/>
                            </p:stCondLst>
                            <p:childTnLst>
                              <p:par>
                                <p:cTn id="9" presetID="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72744">
                                            <p:txEl>
                                              <p:pRg st="0" end="0"/>
                                            </p:txEl>
                                          </p:spTgt>
                                        </p:tgtEl>
                                        <p:attrNameLst>
                                          <p:attrName>style.visibility</p:attrName>
                                        </p:attrNameLst>
                                      </p:cBhvr>
                                      <p:to>
                                        <p:strVal val="visible"/>
                                      </p:to>
                                    </p:set>
                                    <p:animEffect transition="in" filter="dissolve">
                                      <p:cBhvr>
                                        <p:cTn id="17" dur="500"/>
                                        <p:tgtEl>
                                          <p:spTgt spid="372744">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72744">
                                            <p:txEl>
                                              <p:pRg st="1" end="1"/>
                                            </p:txEl>
                                          </p:spTgt>
                                        </p:tgtEl>
                                        <p:attrNameLst>
                                          <p:attrName>style.visibility</p:attrName>
                                        </p:attrNameLst>
                                      </p:cBhvr>
                                      <p:to>
                                        <p:strVal val="visible"/>
                                      </p:to>
                                    </p:set>
                                    <p:animEffect transition="in" filter="dissolve">
                                      <p:cBhvr>
                                        <p:cTn id="22" dur="500"/>
                                        <p:tgtEl>
                                          <p:spTgt spid="372744">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72744">
                                            <p:txEl>
                                              <p:pRg st="2" end="2"/>
                                            </p:txEl>
                                          </p:spTgt>
                                        </p:tgtEl>
                                        <p:attrNameLst>
                                          <p:attrName>style.visibility</p:attrName>
                                        </p:attrNameLst>
                                      </p:cBhvr>
                                      <p:to>
                                        <p:strVal val="visible"/>
                                      </p:to>
                                    </p:set>
                                    <p:animEffect transition="in" filter="dissolve">
                                      <p:cBhvr>
                                        <p:cTn id="27" dur="500"/>
                                        <p:tgtEl>
                                          <p:spTgt spid="372744">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72744">
                                            <p:txEl>
                                              <p:pRg st="3" end="3"/>
                                            </p:txEl>
                                          </p:spTgt>
                                        </p:tgtEl>
                                        <p:attrNameLst>
                                          <p:attrName>style.visibility</p:attrName>
                                        </p:attrNameLst>
                                      </p:cBhvr>
                                      <p:to>
                                        <p:strVal val="visible"/>
                                      </p:to>
                                    </p:set>
                                    <p:animEffect transition="in" filter="dissolve">
                                      <p:cBhvr>
                                        <p:cTn id="32" dur="500"/>
                                        <p:tgtEl>
                                          <p:spTgt spid="37274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743" grpId="0" autoUpdateAnimBg="0"/>
      <p:bldP spid="372744" grpId="0" build="p"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zh-CN" altLang="en-US" sz="4000" smtClean="0">
                <a:latin typeface="黑体" pitchFamily="2" charset="-122"/>
                <a:ea typeface="黑体" pitchFamily="2" charset="-122"/>
              </a:rPr>
              <a:t>数据通信技术：通信方式</a:t>
            </a:r>
          </a:p>
        </p:txBody>
      </p:sp>
      <p:sp>
        <p:nvSpPr>
          <p:cNvPr id="74755" name="Rectangle 3"/>
          <p:cNvSpPr>
            <a:spLocks noGrp="1" noChangeArrowheads="1"/>
          </p:cNvSpPr>
          <p:nvPr>
            <p:ph type="body" idx="1"/>
          </p:nvPr>
        </p:nvSpPr>
        <p:spPr>
          <a:xfrm>
            <a:off x="250825" y="1785938"/>
            <a:ext cx="8893175" cy="4800600"/>
          </a:xfrm>
        </p:spPr>
        <p:txBody>
          <a:bodyPr/>
          <a:lstStyle/>
          <a:p>
            <a:pPr marL="285750" indent="-285750" eaLnBrk="1" hangingPunct="1"/>
            <a:r>
              <a:rPr lang="en-US" altLang="zh-CN" sz="2800" smtClean="0">
                <a:latin typeface="Arial" charset="0"/>
                <a:cs typeface="Arial" charset="0"/>
              </a:rPr>
              <a:t>Simplex Transmission(</a:t>
            </a:r>
            <a:r>
              <a:rPr lang="zh-CN" altLang="en-US" sz="2800" smtClean="0">
                <a:latin typeface="Arial" charset="0"/>
                <a:cs typeface="Arial" charset="0"/>
              </a:rPr>
              <a:t>单工)</a:t>
            </a:r>
          </a:p>
          <a:p>
            <a:pPr marL="819150" lvl="1" indent="-285750" eaLnBrk="1" hangingPunct="1"/>
            <a:r>
              <a:rPr lang="en-US" altLang="zh-CN" sz="2800" smtClean="0">
                <a:latin typeface="Arial" charset="0"/>
                <a:cs typeface="Arial" charset="0"/>
              </a:rPr>
              <a:t>Unidirectional—signal travels in only one direction</a:t>
            </a:r>
          </a:p>
          <a:p>
            <a:pPr marL="819150" lvl="1" indent="-285750" eaLnBrk="1" hangingPunct="1"/>
            <a:r>
              <a:rPr lang="en-US" altLang="zh-CN" sz="2800" smtClean="0">
                <a:latin typeface="Arial" charset="0"/>
                <a:cs typeface="Arial" charset="0"/>
              </a:rPr>
              <a:t>Television is an example.</a:t>
            </a:r>
          </a:p>
          <a:p>
            <a:pPr marL="285750" indent="-285750" eaLnBrk="1" hangingPunct="1"/>
            <a:r>
              <a:rPr lang="en-US" altLang="zh-CN" sz="2800" smtClean="0">
                <a:latin typeface="Arial" charset="0"/>
                <a:cs typeface="Arial" charset="0"/>
              </a:rPr>
              <a:t>Half-Duplex Transmission（</a:t>
            </a:r>
            <a:r>
              <a:rPr lang="zh-CN" altLang="en-US" sz="2800" smtClean="0">
                <a:latin typeface="Arial" charset="0"/>
                <a:cs typeface="Arial" charset="0"/>
              </a:rPr>
              <a:t>半双工）</a:t>
            </a:r>
          </a:p>
          <a:p>
            <a:pPr marL="819150" lvl="1" indent="-285750" eaLnBrk="1" hangingPunct="1"/>
            <a:r>
              <a:rPr lang="en-US" altLang="zh-CN" sz="2800" smtClean="0">
                <a:latin typeface="Arial" charset="0"/>
                <a:cs typeface="Arial" charset="0"/>
              </a:rPr>
              <a:t>Signal can travel in both directions but not at the same time.</a:t>
            </a:r>
          </a:p>
          <a:p>
            <a:pPr marL="285750" indent="-285750" eaLnBrk="1" hangingPunct="1"/>
            <a:r>
              <a:rPr lang="en-US" altLang="zh-CN" sz="2800" smtClean="0">
                <a:latin typeface="Arial" charset="0"/>
                <a:cs typeface="Arial" charset="0"/>
              </a:rPr>
              <a:t>Full-Duplex Transmission（</a:t>
            </a:r>
            <a:r>
              <a:rPr lang="zh-CN" altLang="en-US" sz="2800" smtClean="0">
                <a:latin typeface="Arial" charset="0"/>
                <a:cs typeface="Arial" charset="0"/>
              </a:rPr>
              <a:t>全双工）</a:t>
            </a:r>
          </a:p>
          <a:p>
            <a:pPr marL="819150" lvl="1" indent="-285750" eaLnBrk="1" hangingPunct="1"/>
            <a:r>
              <a:rPr lang="en-US" altLang="zh-CN" sz="2800" smtClean="0">
                <a:latin typeface="Arial" charset="0"/>
                <a:cs typeface="Arial" charset="0"/>
              </a:rPr>
              <a:t>Signal can travel in both directions at the same time.</a:t>
            </a:r>
          </a:p>
          <a:p>
            <a:pPr marL="819150" lvl="1" indent="-285750" eaLnBrk="1" hangingPunct="1">
              <a:buFont typeface="Wingdings" pitchFamily="2" charset="2"/>
              <a:buNone/>
            </a:pPr>
            <a:endParaRPr lang="zh-CN" altLang="en-US" sz="2800" smtClean="0">
              <a:latin typeface="Arial" charset="0"/>
              <a:cs typeface="Arial" charset="0"/>
            </a:endParaRPr>
          </a:p>
        </p:txBody>
      </p:sp>
    </p:spTree>
  </p:cSld>
  <p:clrMapOvr>
    <a:masterClrMapping/>
  </p:clrMapOvr>
  <p:transition spd="med">
    <p:random/>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ChangeArrowheads="1"/>
          </p:cNvSpPr>
          <p:nvPr/>
        </p:nvSpPr>
        <p:spPr bwMode="auto">
          <a:xfrm>
            <a:off x="3525838" y="4149725"/>
            <a:ext cx="1066800" cy="1143000"/>
          </a:xfrm>
          <a:prstGeom prst="rect">
            <a:avLst/>
          </a:prstGeom>
          <a:solidFill>
            <a:schemeClr val="hlink"/>
          </a:solidFill>
          <a:ln w="9525">
            <a:miter lim="800000"/>
            <a:headEnd/>
            <a:tailEnd/>
          </a:ln>
          <a:scene3d>
            <a:camera prst="legacyObliqueTopLeft"/>
            <a:lightRig rig="legacyFlat3" dir="t"/>
          </a:scene3d>
          <a:sp3d extrusionH="887400" prstMaterial="legacyMatte">
            <a:bevelT w="13500" h="13500" prst="angle"/>
            <a:bevelB w="13500" h="13500" prst="angle"/>
            <a:extrusionClr>
              <a:schemeClr val="hlink"/>
            </a:extrusionClr>
          </a:sp3d>
        </p:spPr>
        <p:txBody>
          <a:bodyPr wrap="none" anchor="ctr">
            <a:flatTx/>
          </a:bodyPr>
          <a:lstStyle/>
          <a:p>
            <a:pPr algn="ctr"/>
            <a:r>
              <a:rPr kumimoji="1" lang="zh-CN" altLang="en-US" sz="2000">
                <a:solidFill>
                  <a:schemeClr val="bg1"/>
                </a:solidFill>
                <a:latin typeface="Tahoma" pitchFamily="34" charset="0"/>
              </a:rPr>
              <a:t>接收方</a:t>
            </a:r>
          </a:p>
        </p:txBody>
      </p:sp>
      <p:sp>
        <p:nvSpPr>
          <p:cNvPr id="75779" name="Rectangle 3"/>
          <p:cNvSpPr>
            <a:spLocks noGrp="1" noChangeArrowheads="1"/>
          </p:cNvSpPr>
          <p:nvPr>
            <p:ph type="title"/>
          </p:nvPr>
        </p:nvSpPr>
        <p:spPr/>
        <p:txBody>
          <a:bodyPr/>
          <a:lstStyle/>
          <a:p>
            <a:pPr eaLnBrk="1" hangingPunct="1"/>
            <a:r>
              <a:rPr lang="zh-CN" altLang="en-US" sz="4000" smtClean="0">
                <a:latin typeface="黑体" pitchFamily="2" charset="-122"/>
                <a:ea typeface="黑体" pitchFamily="2" charset="-122"/>
              </a:rPr>
              <a:t>数据通信技术：通信方式</a:t>
            </a:r>
          </a:p>
        </p:txBody>
      </p:sp>
      <p:sp>
        <p:nvSpPr>
          <p:cNvPr id="78853" name="Rectangle 5"/>
          <p:cNvSpPr>
            <a:spLocks noChangeArrowheads="1"/>
          </p:cNvSpPr>
          <p:nvPr/>
        </p:nvSpPr>
        <p:spPr bwMode="auto">
          <a:xfrm>
            <a:off x="500063" y="1714500"/>
            <a:ext cx="8532812" cy="4186238"/>
          </a:xfrm>
          <a:prstGeom prst="rect">
            <a:avLst/>
          </a:prstGeom>
          <a:noFill/>
          <a:ln w="9525">
            <a:noFill/>
            <a:miter lim="800000"/>
            <a:headEnd/>
            <a:tailEnd/>
          </a:ln>
        </p:spPr>
        <p:txBody>
          <a:bodyPr/>
          <a:lstStyle/>
          <a:p>
            <a:pPr marL="342900" indent="-342900">
              <a:spcBef>
                <a:spcPct val="20000"/>
              </a:spcBef>
              <a:buClr>
                <a:schemeClr val="accent6"/>
              </a:buClr>
              <a:buFont typeface="Wingdings" pitchFamily="2" charset="2"/>
              <a:buChar char="n"/>
              <a:defRPr/>
            </a:pPr>
            <a:r>
              <a:rPr kumimoji="1" lang="zh-CN" altLang="en-US" sz="2400" dirty="0">
                <a:latin typeface="Times New Roman" pitchFamily="18" charset="0"/>
              </a:rPr>
              <a:t>并行传输与串行传输</a:t>
            </a:r>
          </a:p>
          <a:p>
            <a:pPr marL="742950" lvl="1" indent="-285750">
              <a:spcBef>
                <a:spcPct val="20000"/>
              </a:spcBef>
              <a:buClr>
                <a:schemeClr val="accent6"/>
              </a:buClr>
              <a:buFont typeface="Wingdings" pitchFamily="2" charset="2"/>
              <a:buChar char="n"/>
              <a:defRPr/>
            </a:pPr>
            <a:r>
              <a:rPr kumimoji="1" lang="zh-CN" altLang="en-US" sz="2400" dirty="0">
                <a:latin typeface="Times New Roman" pitchFamily="18" charset="0"/>
              </a:rPr>
              <a:t>并行传输：由0和1组成的二进制数据可以组成每组</a:t>
            </a:r>
            <a:r>
              <a:rPr kumimoji="1" lang="en-US" altLang="zh-CN" sz="2400" dirty="0">
                <a:latin typeface="Times New Roman" pitchFamily="18" charset="0"/>
              </a:rPr>
              <a:t>n</a:t>
            </a:r>
            <a:r>
              <a:rPr kumimoji="1" lang="zh-CN" altLang="en-US" sz="2400" dirty="0">
                <a:latin typeface="Times New Roman" pitchFamily="18" charset="0"/>
              </a:rPr>
              <a:t>比特的位组，并行传输同时发送这种位组而非单独的比特</a:t>
            </a:r>
          </a:p>
          <a:p>
            <a:pPr marL="742950" lvl="1" indent="-285750">
              <a:spcBef>
                <a:spcPct val="20000"/>
              </a:spcBef>
              <a:buClr>
                <a:schemeClr val="accent6"/>
              </a:buClr>
              <a:buFont typeface="Wingdings" pitchFamily="2" charset="2"/>
              <a:buChar char="n"/>
              <a:defRPr/>
            </a:pPr>
            <a:r>
              <a:rPr kumimoji="1" lang="zh-CN" altLang="en-US" sz="2400" dirty="0">
                <a:latin typeface="Times New Roman" pitchFamily="18" charset="0"/>
              </a:rPr>
              <a:t>串行传输：每次传输1位比特</a:t>
            </a:r>
          </a:p>
          <a:p>
            <a:pPr marL="342900" indent="-342900">
              <a:spcBef>
                <a:spcPct val="20000"/>
              </a:spcBef>
              <a:buClr>
                <a:schemeClr val="folHlink"/>
              </a:buClr>
              <a:buSzPct val="60000"/>
              <a:buFont typeface="Wingdings" pitchFamily="82" charset="2"/>
              <a:buChar char="n"/>
              <a:defRPr/>
            </a:pPr>
            <a:endParaRPr kumimoji="1" lang="zh-CN" altLang="en-US" sz="2400" dirty="0">
              <a:latin typeface="Tahoma" pitchFamily="34" charset="0"/>
            </a:endParaRPr>
          </a:p>
        </p:txBody>
      </p:sp>
      <p:sp>
        <p:nvSpPr>
          <p:cNvPr id="75781" name="Rectangle 7"/>
          <p:cNvSpPr>
            <a:spLocks noChangeArrowheads="1"/>
          </p:cNvSpPr>
          <p:nvPr/>
        </p:nvSpPr>
        <p:spPr bwMode="auto">
          <a:xfrm>
            <a:off x="1239838" y="4149725"/>
            <a:ext cx="1066800" cy="1143000"/>
          </a:xfrm>
          <a:prstGeom prst="rect">
            <a:avLst/>
          </a:prstGeom>
          <a:solidFill>
            <a:schemeClr val="hlink"/>
          </a:solidFill>
          <a:ln w="9525">
            <a:miter lim="800000"/>
            <a:headEnd/>
            <a:tailEnd/>
          </a:ln>
          <a:scene3d>
            <a:camera prst="legacyObliqueTopLeft"/>
            <a:lightRig rig="legacyFlat3" dir="t"/>
          </a:scene3d>
          <a:sp3d extrusionH="887400" prstMaterial="legacyMatte">
            <a:bevelT w="13500" h="13500" prst="angle"/>
            <a:bevelB w="13500" h="13500" prst="angle"/>
            <a:extrusionClr>
              <a:schemeClr val="hlink"/>
            </a:extrusionClr>
          </a:sp3d>
        </p:spPr>
        <p:txBody>
          <a:bodyPr wrap="none" anchor="ctr">
            <a:flatTx/>
          </a:bodyPr>
          <a:lstStyle/>
          <a:p>
            <a:pPr algn="ctr"/>
            <a:r>
              <a:rPr kumimoji="1" lang="zh-CN" altLang="en-US" sz="2000">
                <a:solidFill>
                  <a:schemeClr val="bg1"/>
                </a:solidFill>
                <a:latin typeface="Tahoma" pitchFamily="34" charset="0"/>
              </a:rPr>
              <a:t>发送方</a:t>
            </a:r>
          </a:p>
        </p:txBody>
      </p:sp>
      <p:sp>
        <p:nvSpPr>
          <p:cNvPr id="78856" name="Line 8"/>
          <p:cNvSpPr>
            <a:spLocks noChangeShapeType="1"/>
          </p:cNvSpPr>
          <p:nvPr/>
        </p:nvSpPr>
        <p:spPr bwMode="auto">
          <a:xfrm>
            <a:off x="2306638" y="4149725"/>
            <a:ext cx="1143000" cy="0"/>
          </a:xfrm>
          <a:prstGeom prst="line">
            <a:avLst/>
          </a:prstGeom>
          <a:ln>
            <a:headEnd/>
            <a:tailEnd type="triangle" w="med" len="med"/>
          </a:ln>
        </p:spPr>
        <p:style>
          <a:lnRef idx="2">
            <a:schemeClr val="accent2"/>
          </a:lnRef>
          <a:fillRef idx="0">
            <a:schemeClr val="accent2"/>
          </a:fillRef>
          <a:effectRef idx="1">
            <a:schemeClr val="accent2"/>
          </a:effectRef>
          <a:fontRef idx="minor">
            <a:schemeClr val="tx1"/>
          </a:fontRef>
        </p:style>
        <p:txBody>
          <a:bodyPr wrap="none"/>
          <a:lstStyle/>
          <a:p>
            <a:pPr>
              <a:defRPr/>
            </a:pPr>
            <a:endParaRPr lang="zh-CN" altLang="en-US"/>
          </a:p>
        </p:txBody>
      </p:sp>
      <p:sp>
        <p:nvSpPr>
          <p:cNvPr id="78857" name="Line 9"/>
          <p:cNvSpPr>
            <a:spLocks noChangeShapeType="1"/>
          </p:cNvSpPr>
          <p:nvPr/>
        </p:nvSpPr>
        <p:spPr bwMode="auto">
          <a:xfrm>
            <a:off x="2306638" y="4302125"/>
            <a:ext cx="1143000" cy="0"/>
          </a:xfrm>
          <a:prstGeom prst="line">
            <a:avLst/>
          </a:prstGeom>
          <a:ln>
            <a:headEnd/>
            <a:tailEnd type="triangle" w="med" len="med"/>
          </a:ln>
        </p:spPr>
        <p:style>
          <a:lnRef idx="2">
            <a:schemeClr val="accent2"/>
          </a:lnRef>
          <a:fillRef idx="0">
            <a:schemeClr val="accent2"/>
          </a:fillRef>
          <a:effectRef idx="1">
            <a:schemeClr val="accent2"/>
          </a:effectRef>
          <a:fontRef idx="minor">
            <a:schemeClr val="tx1"/>
          </a:fontRef>
        </p:style>
        <p:txBody>
          <a:bodyPr wrap="none"/>
          <a:lstStyle/>
          <a:p>
            <a:pPr>
              <a:defRPr/>
            </a:pPr>
            <a:endParaRPr lang="zh-CN" altLang="en-US"/>
          </a:p>
        </p:txBody>
      </p:sp>
      <p:sp>
        <p:nvSpPr>
          <p:cNvPr id="78858" name="Line 10"/>
          <p:cNvSpPr>
            <a:spLocks noChangeShapeType="1"/>
          </p:cNvSpPr>
          <p:nvPr/>
        </p:nvSpPr>
        <p:spPr bwMode="auto">
          <a:xfrm>
            <a:off x="2306638" y="4454525"/>
            <a:ext cx="1143000" cy="0"/>
          </a:xfrm>
          <a:prstGeom prst="line">
            <a:avLst/>
          </a:prstGeom>
          <a:ln>
            <a:headEnd/>
            <a:tailEnd type="triangle" w="med" len="med"/>
          </a:ln>
        </p:spPr>
        <p:style>
          <a:lnRef idx="2">
            <a:schemeClr val="accent2"/>
          </a:lnRef>
          <a:fillRef idx="0">
            <a:schemeClr val="accent2"/>
          </a:fillRef>
          <a:effectRef idx="1">
            <a:schemeClr val="accent2"/>
          </a:effectRef>
          <a:fontRef idx="minor">
            <a:schemeClr val="tx1"/>
          </a:fontRef>
        </p:style>
        <p:txBody>
          <a:bodyPr wrap="none"/>
          <a:lstStyle/>
          <a:p>
            <a:pPr>
              <a:defRPr/>
            </a:pPr>
            <a:endParaRPr lang="zh-CN" altLang="en-US"/>
          </a:p>
        </p:txBody>
      </p:sp>
      <p:sp>
        <p:nvSpPr>
          <p:cNvPr id="78859" name="Line 11"/>
          <p:cNvSpPr>
            <a:spLocks noChangeShapeType="1"/>
          </p:cNvSpPr>
          <p:nvPr/>
        </p:nvSpPr>
        <p:spPr bwMode="auto">
          <a:xfrm>
            <a:off x="2306638" y="4606925"/>
            <a:ext cx="1143000" cy="0"/>
          </a:xfrm>
          <a:prstGeom prst="line">
            <a:avLst/>
          </a:prstGeom>
          <a:ln>
            <a:headEnd/>
            <a:tailEnd type="triangle" w="med" len="med"/>
          </a:ln>
        </p:spPr>
        <p:style>
          <a:lnRef idx="2">
            <a:schemeClr val="accent2"/>
          </a:lnRef>
          <a:fillRef idx="0">
            <a:schemeClr val="accent2"/>
          </a:fillRef>
          <a:effectRef idx="1">
            <a:schemeClr val="accent2"/>
          </a:effectRef>
          <a:fontRef idx="minor">
            <a:schemeClr val="tx1"/>
          </a:fontRef>
        </p:style>
        <p:txBody>
          <a:bodyPr wrap="none"/>
          <a:lstStyle/>
          <a:p>
            <a:pPr>
              <a:defRPr/>
            </a:pPr>
            <a:endParaRPr lang="zh-CN" altLang="en-US"/>
          </a:p>
        </p:txBody>
      </p:sp>
      <p:sp>
        <p:nvSpPr>
          <p:cNvPr id="78860" name="Line 12"/>
          <p:cNvSpPr>
            <a:spLocks noChangeShapeType="1"/>
          </p:cNvSpPr>
          <p:nvPr/>
        </p:nvSpPr>
        <p:spPr bwMode="auto">
          <a:xfrm>
            <a:off x="2306638" y="4759325"/>
            <a:ext cx="1143000" cy="0"/>
          </a:xfrm>
          <a:prstGeom prst="line">
            <a:avLst/>
          </a:prstGeom>
          <a:ln>
            <a:headEnd/>
            <a:tailEnd type="triangle" w="med" len="med"/>
          </a:ln>
        </p:spPr>
        <p:style>
          <a:lnRef idx="2">
            <a:schemeClr val="accent2"/>
          </a:lnRef>
          <a:fillRef idx="0">
            <a:schemeClr val="accent2"/>
          </a:fillRef>
          <a:effectRef idx="1">
            <a:schemeClr val="accent2"/>
          </a:effectRef>
          <a:fontRef idx="minor">
            <a:schemeClr val="tx1"/>
          </a:fontRef>
        </p:style>
        <p:txBody>
          <a:bodyPr wrap="none"/>
          <a:lstStyle/>
          <a:p>
            <a:pPr>
              <a:defRPr/>
            </a:pPr>
            <a:endParaRPr lang="zh-CN" altLang="en-US"/>
          </a:p>
        </p:txBody>
      </p:sp>
      <p:sp>
        <p:nvSpPr>
          <p:cNvPr id="78861" name="Line 13"/>
          <p:cNvSpPr>
            <a:spLocks noChangeShapeType="1"/>
          </p:cNvSpPr>
          <p:nvPr/>
        </p:nvSpPr>
        <p:spPr bwMode="auto">
          <a:xfrm>
            <a:off x="2306638" y="4911725"/>
            <a:ext cx="1143000" cy="0"/>
          </a:xfrm>
          <a:prstGeom prst="line">
            <a:avLst/>
          </a:prstGeom>
          <a:ln>
            <a:headEnd/>
            <a:tailEnd type="triangle" w="med" len="med"/>
          </a:ln>
        </p:spPr>
        <p:style>
          <a:lnRef idx="2">
            <a:schemeClr val="accent2"/>
          </a:lnRef>
          <a:fillRef idx="0">
            <a:schemeClr val="accent2"/>
          </a:fillRef>
          <a:effectRef idx="1">
            <a:schemeClr val="accent2"/>
          </a:effectRef>
          <a:fontRef idx="minor">
            <a:schemeClr val="tx1"/>
          </a:fontRef>
        </p:style>
        <p:txBody>
          <a:bodyPr wrap="none"/>
          <a:lstStyle/>
          <a:p>
            <a:pPr>
              <a:defRPr/>
            </a:pPr>
            <a:endParaRPr lang="zh-CN" altLang="en-US"/>
          </a:p>
        </p:txBody>
      </p:sp>
      <p:sp>
        <p:nvSpPr>
          <p:cNvPr id="78862" name="Line 14"/>
          <p:cNvSpPr>
            <a:spLocks noChangeShapeType="1"/>
          </p:cNvSpPr>
          <p:nvPr/>
        </p:nvSpPr>
        <p:spPr bwMode="auto">
          <a:xfrm>
            <a:off x="2306638" y="5064125"/>
            <a:ext cx="1143000" cy="0"/>
          </a:xfrm>
          <a:prstGeom prst="line">
            <a:avLst/>
          </a:prstGeom>
          <a:ln>
            <a:headEnd/>
            <a:tailEnd type="triangle" w="med" len="med"/>
          </a:ln>
        </p:spPr>
        <p:style>
          <a:lnRef idx="2">
            <a:schemeClr val="accent2"/>
          </a:lnRef>
          <a:fillRef idx="0">
            <a:schemeClr val="accent2"/>
          </a:fillRef>
          <a:effectRef idx="1">
            <a:schemeClr val="accent2"/>
          </a:effectRef>
          <a:fontRef idx="minor">
            <a:schemeClr val="tx1"/>
          </a:fontRef>
        </p:style>
        <p:txBody>
          <a:bodyPr wrap="none"/>
          <a:lstStyle/>
          <a:p>
            <a:pPr>
              <a:defRPr/>
            </a:pPr>
            <a:endParaRPr lang="zh-CN" altLang="en-US"/>
          </a:p>
        </p:txBody>
      </p:sp>
      <p:sp>
        <p:nvSpPr>
          <p:cNvPr id="78863" name="Line 15"/>
          <p:cNvSpPr>
            <a:spLocks noChangeShapeType="1"/>
          </p:cNvSpPr>
          <p:nvPr/>
        </p:nvSpPr>
        <p:spPr bwMode="auto">
          <a:xfrm flipV="1">
            <a:off x="2306638" y="5216525"/>
            <a:ext cx="1143000" cy="0"/>
          </a:xfrm>
          <a:prstGeom prst="line">
            <a:avLst/>
          </a:prstGeom>
          <a:ln>
            <a:headEnd/>
            <a:tailEnd type="triangle" w="med" len="med"/>
          </a:ln>
        </p:spPr>
        <p:style>
          <a:lnRef idx="2">
            <a:schemeClr val="accent2"/>
          </a:lnRef>
          <a:fillRef idx="0">
            <a:schemeClr val="accent2"/>
          </a:fillRef>
          <a:effectRef idx="1">
            <a:schemeClr val="accent2"/>
          </a:effectRef>
          <a:fontRef idx="minor">
            <a:schemeClr val="tx1"/>
          </a:fontRef>
        </p:style>
        <p:txBody>
          <a:bodyPr wrap="none"/>
          <a:lstStyle/>
          <a:p>
            <a:pPr>
              <a:defRPr/>
            </a:pPr>
            <a:endParaRPr lang="zh-CN" altLang="en-US"/>
          </a:p>
        </p:txBody>
      </p:sp>
      <p:sp>
        <p:nvSpPr>
          <p:cNvPr id="75790" name="Text Box 16"/>
          <p:cNvSpPr txBox="1">
            <a:spLocks noChangeArrowheads="1"/>
          </p:cNvSpPr>
          <p:nvPr/>
        </p:nvSpPr>
        <p:spPr bwMode="auto">
          <a:xfrm>
            <a:off x="838200" y="5429250"/>
            <a:ext cx="37131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latin typeface="Tahoma" pitchFamily="34" charset="0"/>
              </a:rPr>
              <a:t>并行：8根线一次发送01001010</a:t>
            </a:r>
          </a:p>
        </p:txBody>
      </p:sp>
      <p:sp>
        <p:nvSpPr>
          <p:cNvPr id="75791" name="Rectangle 17"/>
          <p:cNvSpPr>
            <a:spLocks noChangeArrowheads="1"/>
          </p:cNvSpPr>
          <p:nvPr/>
        </p:nvSpPr>
        <p:spPr bwMode="auto">
          <a:xfrm>
            <a:off x="7162800" y="4149725"/>
            <a:ext cx="1066800" cy="1143000"/>
          </a:xfrm>
          <a:prstGeom prst="rect">
            <a:avLst/>
          </a:prstGeom>
          <a:solidFill>
            <a:schemeClr val="hlink"/>
          </a:solidFill>
          <a:ln w="9525">
            <a:miter lim="800000"/>
            <a:headEnd/>
            <a:tailEnd/>
          </a:ln>
          <a:scene3d>
            <a:camera prst="legacyObliqueTopLeft"/>
            <a:lightRig rig="legacyFlat3" dir="t"/>
          </a:scene3d>
          <a:sp3d extrusionH="887400" prstMaterial="legacyMatte">
            <a:bevelT w="13500" h="13500" prst="angle"/>
            <a:bevelB w="13500" h="13500" prst="angle"/>
            <a:extrusionClr>
              <a:schemeClr val="hlink"/>
            </a:extrusionClr>
          </a:sp3d>
        </p:spPr>
        <p:txBody>
          <a:bodyPr wrap="none" anchor="ctr">
            <a:flatTx/>
          </a:bodyPr>
          <a:lstStyle/>
          <a:p>
            <a:pPr algn="ctr"/>
            <a:r>
              <a:rPr kumimoji="1" lang="zh-CN" altLang="en-US" sz="2000">
                <a:solidFill>
                  <a:schemeClr val="bg1"/>
                </a:solidFill>
                <a:latin typeface="Tahoma" pitchFamily="34" charset="0"/>
              </a:rPr>
              <a:t>接收方</a:t>
            </a:r>
          </a:p>
        </p:txBody>
      </p:sp>
      <p:sp>
        <p:nvSpPr>
          <p:cNvPr id="75792" name="Text Box 18"/>
          <p:cNvSpPr txBox="1">
            <a:spLocks noChangeArrowheads="1"/>
          </p:cNvSpPr>
          <p:nvPr/>
        </p:nvSpPr>
        <p:spPr bwMode="auto">
          <a:xfrm>
            <a:off x="5943600" y="4194175"/>
            <a:ext cx="914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endParaRPr kumimoji="1" lang="zh-CN" altLang="en-US" sz="4000">
              <a:latin typeface="Tahoma" pitchFamily="34" charset="0"/>
            </a:endParaRPr>
          </a:p>
        </p:txBody>
      </p:sp>
      <p:sp>
        <p:nvSpPr>
          <p:cNvPr id="75793" name="Rectangle 19"/>
          <p:cNvSpPr>
            <a:spLocks noChangeArrowheads="1"/>
          </p:cNvSpPr>
          <p:nvPr/>
        </p:nvSpPr>
        <p:spPr bwMode="auto">
          <a:xfrm>
            <a:off x="5029200" y="4194175"/>
            <a:ext cx="1066800" cy="1143000"/>
          </a:xfrm>
          <a:prstGeom prst="rect">
            <a:avLst/>
          </a:prstGeom>
          <a:solidFill>
            <a:schemeClr val="hlink"/>
          </a:solidFill>
          <a:ln w="9525">
            <a:miter lim="800000"/>
            <a:headEnd/>
            <a:tailEnd/>
          </a:ln>
          <a:scene3d>
            <a:camera prst="legacyObliqueTopLeft"/>
            <a:lightRig rig="legacyFlat3" dir="t"/>
          </a:scene3d>
          <a:sp3d extrusionH="887400" prstMaterial="legacyMatte">
            <a:bevelT w="13500" h="13500" prst="angle"/>
            <a:bevelB w="13500" h="13500" prst="angle"/>
            <a:extrusionClr>
              <a:schemeClr val="hlink"/>
            </a:extrusionClr>
          </a:sp3d>
        </p:spPr>
        <p:txBody>
          <a:bodyPr wrap="none" anchor="ctr">
            <a:flatTx/>
          </a:bodyPr>
          <a:lstStyle/>
          <a:p>
            <a:pPr algn="ctr"/>
            <a:r>
              <a:rPr kumimoji="1" lang="zh-CN" altLang="en-US" sz="2000">
                <a:solidFill>
                  <a:schemeClr val="bg1"/>
                </a:solidFill>
                <a:latin typeface="Tahoma" pitchFamily="34" charset="0"/>
              </a:rPr>
              <a:t>发送方</a:t>
            </a:r>
          </a:p>
        </p:txBody>
      </p:sp>
      <p:sp>
        <p:nvSpPr>
          <p:cNvPr id="75794" name="Text Box 20"/>
          <p:cNvSpPr txBox="1">
            <a:spLocks noChangeArrowheads="1"/>
          </p:cNvSpPr>
          <p:nvPr/>
        </p:nvSpPr>
        <p:spPr bwMode="auto">
          <a:xfrm>
            <a:off x="4648200" y="5445125"/>
            <a:ext cx="3851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latin typeface="Tahoma" pitchFamily="34" charset="0"/>
              </a:rPr>
              <a:t>串行：1根线分8次发送01001010</a:t>
            </a:r>
          </a:p>
        </p:txBody>
      </p:sp>
      <p:sp>
        <p:nvSpPr>
          <p:cNvPr id="78869" name="Line 21"/>
          <p:cNvSpPr>
            <a:spLocks noChangeShapeType="1"/>
          </p:cNvSpPr>
          <p:nvPr/>
        </p:nvSpPr>
        <p:spPr bwMode="auto">
          <a:xfrm>
            <a:off x="6096000" y="4683125"/>
            <a:ext cx="914400" cy="0"/>
          </a:xfrm>
          <a:prstGeom prst="line">
            <a:avLst/>
          </a:prstGeom>
          <a:ln>
            <a:headEnd/>
            <a:tailEnd type="triangle" w="med" len="med"/>
          </a:ln>
        </p:spPr>
        <p:style>
          <a:lnRef idx="3">
            <a:schemeClr val="accent2"/>
          </a:lnRef>
          <a:fillRef idx="0">
            <a:schemeClr val="accent2"/>
          </a:fillRef>
          <a:effectRef idx="2">
            <a:schemeClr val="accent2"/>
          </a:effectRef>
          <a:fontRef idx="minor">
            <a:schemeClr val="tx1"/>
          </a:fontRef>
        </p:style>
        <p:txBody>
          <a:bodyPr wrap="none"/>
          <a:lstStyle/>
          <a:p>
            <a:pPr>
              <a:defRPr/>
            </a:pPr>
            <a:endParaRPr lang="zh-CN" altLang="en-US"/>
          </a:p>
        </p:txBody>
      </p:sp>
    </p:spTree>
  </p:cSld>
  <p:clrMapOvr>
    <a:masterClrMapping/>
  </p:clrMapOvr>
  <p:transition spd="med">
    <p:random/>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zh-CN" altLang="en-US" sz="4400" smtClean="0">
                <a:latin typeface="黑体" pitchFamily="2" charset="-122"/>
                <a:ea typeface="黑体" pitchFamily="2" charset="-122"/>
              </a:rPr>
              <a:t>习 题</a:t>
            </a:r>
          </a:p>
        </p:txBody>
      </p:sp>
      <p:sp>
        <p:nvSpPr>
          <p:cNvPr id="76803" name="Rectangle 3"/>
          <p:cNvSpPr>
            <a:spLocks noGrp="1" noChangeArrowheads="1"/>
          </p:cNvSpPr>
          <p:nvPr>
            <p:ph type="body" idx="1"/>
          </p:nvPr>
        </p:nvSpPr>
        <p:spPr>
          <a:xfrm>
            <a:off x="214313" y="1752600"/>
            <a:ext cx="8929687" cy="4267200"/>
          </a:xfrm>
        </p:spPr>
        <p:txBody>
          <a:bodyPr/>
          <a:lstStyle/>
          <a:p>
            <a:pPr eaLnBrk="1" hangingPunct="1"/>
            <a:r>
              <a:rPr lang="zh-CN" altLang="en-US" sz="3600" smtClean="0"/>
              <a:t>请写出下列两个比特串编码后的结果（所有编码方式）：</a:t>
            </a:r>
          </a:p>
          <a:p>
            <a:pPr lvl="1" eaLnBrk="1" hangingPunct="1"/>
            <a:r>
              <a:rPr lang="zh-CN" altLang="en-US" sz="3600" smtClean="0"/>
              <a:t>010001101111</a:t>
            </a:r>
          </a:p>
          <a:p>
            <a:pPr lvl="1" eaLnBrk="1" hangingPunct="1"/>
            <a:r>
              <a:rPr lang="zh-CN" altLang="en-US" sz="3600" smtClean="0"/>
              <a:t>100011110001</a:t>
            </a:r>
          </a:p>
        </p:txBody>
      </p:sp>
    </p:spTree>
  </p:cSld>
  <p:clrMapOvr>
    <a:masterClrMapping/>
  </p:clrMapOvr>
  <p:transition spd="med">
    <p:random/>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7" name="图片 7" descr="04.png"/>
          <p:cNvPicPr>
            <a:picLocks noChangeAspect="1"/>
          </p:cNvPicPr>
          <p:nvPr/>
        </p:nvPicPr>
        <p:blipFill>
          <a:blip r:embed="rId4">
            <a:lum contrast="20000"/>
            <a:extLst>
              <a:ext uri="{28A0092B-C50C-407E-A947-70E740481C1C}">
                <a14:useLocalDpi xmlns:a14="http://schemas.microsoft.com/office/drawing/2010/main" val="0"/>
              </a:ext>
            </a:extLst>
          </a:blip>
          <a:srcRect/>
          <a:stretch>
            <a:fillRect/>
          </a:stretch>
        </p:blipFill>
        <p:spPr bwMode="auto">
          <a:xfrm>
            <a:off x="0" y="0"/>
            <a:ext cx="9144000"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0" y="1238250"/>
            <a:ext cx="9144000" cy="61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9" name="TextBox 38"/>
          <p:cNvSpPr txBox="1"/>
          <p:nvPr/>
        </p:nvSpPr>
        <p:spPr>
          <a:xfrm>
            <a:off x="3786182" y="2857496"/>
            <a:ext cx="1871025" cy="707886"/>
          </a:xfrm>
          <a:prstGeom prst="rect">
            <a:avLst/>
          </a:prstGeom>
          <a:noFill/>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fontAlgn="auto">
              <a:spcBef>
                <a:spcPts val="0"/>
              </a:spcBef>
              <a:spcAft>
                <a:spcPts val="0"/>
              </a:spcAft>
              <a:defRPr/>
            </a:pPr>
            <a:r>
              <a:rPr lang="zh-CN" altLang="en-US" sz="4000" b="1" cap="all" dirty="0">
                <a:ln w="0"/>
                <a:solidFill>
                  <a:srgbClr val="006600"/>
                </a:solidFill>
                <a:effectLst>
                  <a:reflection blurRad="6350" stA="50000" endA="300" endPos="50000" dist="29997" dir="5400000" sy="-100000" algn="bl" rotWithShape="0"/>
                </a:effectLst>
                <a:latin typeface="Arial" pitchFamily="34" charset="0"/>
                <a:ea typeface="+mn-ea"/>
                <a:cs typeface="Arial" pitchFamily="34" charset="0"/>
              </a:rPr>
              <a:t>谢 谢！</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nodeType="afterGroup">
                            <p:stCondLst>
                              <p:cond delay="500"/>
                            </p:stCondLst>
                            <p:childTnLst>
                              <p:par>
                                <p:cTn id="9" presetID="42" presetClass="entr" presetSubtype="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500"/>
                                        <p:tgtEl>
                                          <p:spTgt spid="39"/>
                                        </p:tgtEl>
                                      </p:cBhvr>
                                    </p:animEffect>
                                    <p:anim calcmode="lin" valueType="num">
                                      <p:cBhvr>
                                        <p:cTn id="12" dur="500" fill="hold"/>
                                        <p:tgtEl>
                                          <p:spTgt spid="39"/>
                                        </p:tgtEl>
                                        <p:attrNameLst>
                                          <p:attrName>ppt_x</p:attrName>
                                        </p:attrNameLst>
                                      </p:cBhvr>
                                      <p:tavLst>
                                        <p:tav tm="0">
                                          <p:val>
                                            <p:strVal val="#ppt_x"/>
                                          </p:val>
                                        </p:tav>
                                        <p:tav tm="100000">
                                          <p:val>
                                            <p:strVal val="#ppt_x"/>
                                          </p:val>
                                        </p:tav>
                                      </p:tavLst>
                                    </p:anim>
                                    <p:anim calcmode="lin" valueType="num">
                                      <p:cBhvr>
                                        <p:cTn id="13" dur="5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07950" y="1700213"/>
            <a:ext cx="5810250" cy="4826000"/>
            <a:chOff x="240" y="1056"/>
            <a:chExt cx="3660" cy="3040"/>
          </a:xfrm>
        </p:grpSpPr>
        <p:graphicFrame>
          <p:nvGraphicFramePr>
            <p:cNvPr id="13317" name="Object 1024"/>
            <p:cNvGraphicFramePr>
              <a:graphicFrameLocks noChangeAspect="1"/>
            </p:cNvGraphicFramePr>
            <p:nvPr/>
          </p:nvGraphicFramePr>
          <p:xfrm>
            <a:off x="396" y="1056"/>
            <a:ext cx="3504" cy="3040"/>
          </p:xfrm>
          <a:graphic>
            <a:graphicData uri="http://schemas.openxmlformats.org/presentationml/2006/ole">
              <mc:AlternateContent xmlns:mc="http://schemas.openxmlformats.org/markup-compatibility/2006">
                <mc:Choice xmlns:v="urn:schemas-microsoft-com:vml" Requires="v">
                  <p:oleObj spid="_x0000_s13374" name="Bitmap Image" r:id="rId4" imgW="3952381" imgH="3428571" progId="Paint.Picture">
                    <p:embed/>
                  </p:oleObj>
                </mc:Choice>
                <mc:Fallback>
                  <p:oleObj name="Bitmap Image" r:id="rId4" imgW="3952381" imgH="3428571" progId="Paint.Picture">
                    <p:embed/>
                    <p:pic>
                      <p:nvPicPr>
                        <p:cNvPr id="0" name="Object 10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 y="1056"/>
                          <a:ext cx="3504" cy="3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18" name="Line 4"/>
            <p:cNvSpPr>
              <a:spLocks noChangeShapeType="1"/>
            </p:cNvSpPr>
            <p:nvPr/>
          </p:nvSpPr>
          <p:spPr bwMode="auto">
            <a:xfrm>
              <a:off x="240" y="2880"/>
              <a:ext cx="336" cy="624"/>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319" name="Line 5"/>
            <p:cNvSpPr>
              <a:spLocks noChangeShapeType="1"/>
            </p:cNvSpPr>
            <p:nvPr/>
          </p:nvSpPr>
          <p:spPr bwMode="auto">
            <a:xfrm flipH="1">
              <a:off x="2640" y="3792"/>
              <a:ext cx="720"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374790" name="Rectangle 6"/>
          <p:cNvSpPr>
            <a:spLocks noChangeArrowheads="1"/>
          </p:cNvSpPr>
          <p:nvPr/>
        </p:nvSpPr>
        <p:spPr bwMode="auto">
          <a:xfrm>
            <a:off x="468313" y="333375"/>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kumimoji="1" lang="en-US" altLang="zh-CN" sz="4400">
                <a:solidFill>
                  <a:schemeClr val="tx2"/>
                </a:solidFill>
                <a:latin typeface="Tahoma" pitchFamily="34" charset="0"/>
              </a:rPr>
              <a:t>LAN Media--ScTP</a:t>
            </a:r>
          </a:p>
        </p:txBody>
      </p:sp>
      <p:sp>
        <p:nvSpPr>
          <p:cNvPr id="374791" name="Text Box 7"/>
          <p:cNvSpPr txBox="1">
            <a:spLocks noChangeArrowheads="1"/>
          </p:cNvSpPr>
          <p:nvPr/>
        </p:nvSpPr>
        <p:spPr bwMode="auto">
          <a:xfrm>
            <a:off x="5867400" y="1557338"/>
            <a:ext cx="3352800" cy="451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nSpc>
                <a:spcPct val="110000"/>
              </a:lnSpc>
              <a:buClr>
                <a:schemeClr val="accent2"/>
              </a:buClr>
              <a:buFont typeface="Wingdings" pitchFamily="2" charset="2"/>
              <a:buChar char="p"/>
            </a:pPr>
            <a:r>
              <a:rPr lang="en-US" altLang="zh-CN" sz="2200">
                <a:latin typeface="Tahoma" pitchFamily="34" charset="0"/>
              </a:rPr>
              <a:t>wrapped in a metallic foil shield or screen</a:t>
            </a:r>
          </a:p>
          <a:p>
            <a:pPr>
              <a:lnSpc>
                <a:spcPct val="110000"/>
              </a:lnSpc>
              <a:buClr>
                <a:schemeClr val="accent2"/>
              </a:buClr>
              <a:buFont typeface="Wingdings" pitchFamily="2" charset="2"/>
              <a:buChar char="p"/>
            </a:pPr>
            <a:r>
              <a:rPr lang="en-US" altLang="zh-CN" sz="2200">
                <a:latin typeface="Tahoma" pitchFamily="34" charset="0"/>
              </a:rPr>
              <a:t>usually 100 or 120 Ohm cable</a:t>
            </a:r>
          </a:p>
          <a:p>
            <a:pPr>
              <a:lnSpc>
                <a:spcPct val="110000"/>
              </a:lnSpc>
              <a:buClr>
                <a:schemeClr val="accent2"/>
              </a:buClr>
              <a:buFont typeface="Wingdings" pitchFamily="2" charset="2"/>
              <a:buChar char="p"/>
            </a:pPr>
            <a:r>
              <a:rPr lang="en-US" altLang="zh-CN" sz="2200">
                <a:latin typeface="Tahoma" pitchFamily="34" charset="0"/>
              </a:rPr>
              <a:t>Both STP and ScTP prevent incoming electromagnetic waves from causing noise on data wires and also minimizes outgoing radiated electromagnetic waves</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5" fill="hold" grpId="0" nodeType="afterEffect">
                                  <p:stCondLst>
                                    <p:cond delay="0"/>
                                  </p:stCondLst>
                                  <p:childTnLst>
                                    <p:set>
                                      <p:cBhvr>
                                        <p:cTn id="6" dur="1" fill="hold">
                                          <p:stCondLst>
                                            <p:cond delay="0"/>
                                          </p:stCondLst>
                                        </p:cTn>
                                        <p:tgtEl>
                                          <p:spTgt spid="374790"/>
                                        </p:tgtEl>
                                        <p:attrNameLst>
                                          <p:attrName>style.visibility</p:attrName>
                                        </p:attrNameLst>
                                      </p:cBhvr>
                                      <p:to>
                                        <p:strVal val="visible"/>
                                      </p:to>
                                    </p:set>
                                    <p:animEffect transition="in" filter="blinds(vertical)">
                                      <p:cBhvr>
                                        <p:cTn id="7" dur="500"/>
                                        <p:tgtEl>
                                          <p:spTgt spid="374790"/>
                                        </p:tgtEl>
                                      </p:cBhvr>
                                    </p:animEffect>
                                  </p:childTnLst>
                                </p:cTn>
                              </p:par>
                            </p:childTnLst>
                          </p:cTn>
                        </p:par>
                        <p:par>
                          <p:cTn id="8" fill="hold" nodeType="afterGroup">
                            <p:stCondLst>
                              <p:cond delay="500"/>
                            </p:stCondLst>
                            <p:childTnLst>
                              <p:par>
                                <p:cTn id="9" presetID="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74791">
                                            <p:txEl>
                                              <p:pRg st="0" end="0"/>
                                            </p:txEl>
                                          </p:spTgt>
                                        </p:tgtEl>
                                        <p:attrNameLst>
                                          <p:attrName>style.visibility</p:attrName>
                                        </p:attrNameLst>
                                      </p:cBhvr>
                                      <p:to>
                                        <p:strVal val="visible"/>
                                      </p:to>
                                    </p:set>
                                    <p:animEffect transition="in" filter="dissolve">
                                      <p:cBhvr>
                                        <p:cTn id="17" dur="500"/>
                                        <p:tgtEl>
                                          <p:spTgt spid="374791">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74791">
                                            <p:txEl>
                                              <p:pRg st="1" end="1"/>
                                            </p:txEl>
                                          </p:spTgt>
                                        </p:tgtEl>
                                        <p:attrNameLst>
                                          <p:attrName>style.visibility</p:attrName>
                                        </p:attrNameLst>
                                      </p:cBhvr>
                                      <p:to>
                                        <p:strVal val="visible"/>
                                      </p:to>
                                    </p:set>
                                    <p:animEffect transition="in" filter="dissolve">
                                      <p:cBhvr>
                                        <p:cTn id="22" dur="500"/>
                                        <p:tgtEl>
                                          <p:spTgt spid="374791">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74791">
                                            <p:txEl>
                                              <p:pRg st="2" end="2"/>
                                            </p:txEl>
                                          </p:spTgt>
                                        </p:tgtEl>
                                        <p:attrNameLst>
                                          <p:attrName>style.visibility</p:attrName>
                                        </p:attrNameLst>
                                      </p:cBhvr>
                                      <p:to>
                                        <p:strVal val="visible"/>
                                      </p:to>
                                    </p:set>
                                    <p:animEffect transition="in" filter="dissolve">
                                      <p:cBhvr>
                                        <p:cTn id="27" dur="500"/>
                                        <p:tgtEl>
                                          <p:spTgt spid="37479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790" grpId="0" autoUpdateAnimBg="0"/>
      <p:bldP spid="374791" grpId="0" build="p"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2"/>
          <p:cNvSpPr>
            <a:spLocks noChangeArrowheads="1"/>
          </p:cNvSpPr>
          <p:nvPr/>
        </p:nvSpPr>
        <p:spPr bwMode="auto">
          <a:xfrm>
            <a:off x="357188" y="457200"/>
            <a:ext cx="878681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kumimoji="1" lang="en-US" altLang="zh-CN" sz="4000">
                <a:solidFill>
                  <a:schemeClr val="tx2"/>
                </a:solidFill>
                <a:latin typeface="Tahoma" pitchFamily="34" charset="0"/>
              </a:rPr>
              <a:t>LAN Media—Disadvantages of STP and ScTP</a:t>
            </a:r>
          </a:p>
        </p:txBody>
      </p:sp>
      <p:sp>
        <p:nvSpPr>
          <p:cNvPr id="376835" name="Text Box 3"/>
          <p:cNvSpPr txBox="1">
            <a:spLocks noChangeArrowheads="1"/>
          </p:cNvSpPr>
          <p:nvPr/>
        </p:nvSpPr>
        <p:spPr bwMode="auto">
          <a:xfrm>
            <a:off x="428625" y="1700213"/>
            <a:ext cx="8501063"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6075" indent="-346075"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buClr>
                <a:schemeClr val="accent2"/>
              </a:buClr>
              <a:buFont typeface="Wingdings" pitchFamily="2" charset="2"/>
              <a:buChar char="p"/>
            </a:pPr>
            <a:r>
              <a:rPr lang="en-US" altLang="zh-CN" sz="3200">
                <a:latin typeface="Tahoma" pitchFamily="34" charset="0"/>
              </a:rPr>
              <a:t>cannot run cable as far as some other types of networking media without signal being repeated</a:t>
            </a:r>
          </a:p>
          <a:p>
            <a:pPr eaLnBrk="1" hangingPunct="1">
              <a:spcBef>
                <a:spcPct val="50000"/>
              </a:spcBef>
              <a:buClr>
                <a:schemeClr val="accent2"/>
              </a:buClr>
              <a:buFont typeface="Wingdings" pitchFamily="2" charset="2"/>
              <a:buChar char="p"/>
            </a:pPr>
            <a:r>
              <a:rPr lang="en-US" altLang="zh-CN" sz="3200">
                <a:latin typeface="Tahoma" pitchFamily="34" charset="0"/>
              </a:rPr>
              <a:t>insulation adds considerably to size, weight, and cost of cable</a:t>
            </a:r>
          </a:p>
          <a:p>
            <a:pPr eaLnBrk="1" hangingPunct="1">
              <a:spcBef>
                <a:spcPct val="50000"/>
              </a:spcBef>
              <a:buClr>
                <a:schemeClr val="accent2"/>
              </a:buClr>
              <a:buFont typeface="Wingdings" pitchFamily="2" charset="2"/>
              <a:buChar char="p"/>
            </a:pPr>
            <a:r>
              <a:rPr lang="en-US" altLang="zh-CN" sz="3200">
                <a:latin typeface="Tahoma" pitchFamily="34" charset="0"/>
              </a:rPr>
              <a:t>shielding materials make terminations more difficult and susceptible to poor workmanship</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5" fill="hold" grpId="0" nodeType="afterEffect">
                                  <p:stCondLst>
                                    <p:cond delay="0"/>
                                  </p:stCondLst>
                                  <p:childTnLst>
                                    <p:set>
                                      <p:cBhvr>
                                        <p:cTn id="6" dur="1" fill="hold">
                                          <p:stCondLst>
                                            <p:cond delay="0"/>
                                          </p:stCondLst>
                                        </p:cTn>
                                        <p:tgtEl>
                                          <p:spTgt spid="376834"/>
                                        </p:tgtEl>
                                        <p:attrNameLst>
                                          <p:attrName>style.visibility</p:attrName>
                                        </p:attrNameLst>
                                      </p:cBhvr>
                                      <p:to>
                                        <p:strVal val="visible"/>
                                      </p:to>
                                    </p:set>
                                    <p:animEffect transition="in" filter="blinds(vertical)">
                                      <p:cBhvr>
                                        <p:cTn id="7" dur="500"/>
                                        <p:tgtEl>
                                          <p:spTgt spid="3768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76835">
                                            <p:txEl>
                                              <p:pRg st="0" end="0"/>
                                            </p:txEl>
                                          </p:spTgt>
                                        </p:tgtEl>
                                        <p:attrNameLst>
                                          <p:attrName>style.visibility</p:attrName>
                                        </p:attrNameLst>
                                      </p:cBhvr>
                                      <p:to>
                                        <p:strVal val="visible"/>
                                      </p:to>
                                    </p:set>
                                    <p:animEffect transition="in" filter="dissolve">
                                      <p:cBhvr>
                                        <p:cTn id="12" dur="500"/>
                                        <p:tgtEl>
                                          <p:spTgt spid="37683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76835">
                                            <p:txEl>
                                              <p:pRg st="1" end="1"/>
                                            </p:txEl>
                                          </p:spTgt>
                                        </p:tgtEl>
                                        <p:attrNameLst>
                                          <p:attrName>style.visibility</p:attrName>
                                        </p:attrNameLst>
                                      </p:cBhvr>
                                      <p:to>
                                        <p:strVal val="visible"/>
                                      </p:to>
                                    </p:set>
                                    <p:animEffect transition="in" filter="dissolve">
                                      <p:cBhvr>
                                        <p:cTn id="17" dur="500"/>
                                        <p:tgtEl>
                                          <p:spTgt spid="376835">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76835">
                                            <p:txEl>
                                              <p:pRg st="2" end="2"/>
                                            </p:txEl>
                                          </p:spTgt>
                                        </p:tgtEl>
                                        <p:attrNameLst>
                                          <p:attrName>style.visibility</p:attrName>
                                        </p:attrNameLst>
                                      </p:cBhvr>
                                      <p:to>
                                        <p:strVal val="visible"/>
                                      </p:to>
                                    </p:set>
                                    <p:animEffect transition="in" filter="dissolve">
                                      <p:cBhvr>
                                        <p:cTn id="22" dur="500"/>
                                        <p:tgtEl>
                                          <p:spTgt spid="37683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834" grpId="0" autoUpdateAnimBg="0"/>
      <p:bldP spid="376835" grpId="0" build="p" autoUpdateAnimBg="0"/>
    </p:bldLst>
  </p:timing>
</p:sld>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ea typeface="宋体" charset="-122"/>
          </a:defRPr>
        </a:defPPr>
      </a:lstStyle>
    </a:spDef>
    <a:lnDef>
      <a:spPr bwMode="auto">
        <a:ln>
          <a:headEnd type="none" w="med" len="med"/>
          <a:tailEnd type="none" w="med" len="med"/>
        </a:ln>
      </a:spPr>
      <a:bodyPr/>
      <a:lstStyle/>
      <a:style>
        <a:lnRef idx="2">
          <a:schemeClr val="dk1"/>
        </a:lnRef>
        <a:fillRef idx="0">
          <a:schemeClr val="dk1"/>
        </a:fillRef>
        <a:effectRef idx="1">
          <a:schemeClr val="dk1"/>
        </a:effectRef>
        <a:fontRef idx="minor">
          <a:schemeClr val="tx1"/>
        </a:fontRef>
      </a: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Profile</Template>
  <TotalTime>6504</TotalTime>
  <Words>5848</Words>
  <Application>Microsoft Office PowerPoint</Application>
  <PresentationFormat>全屏显示(4:3)</PresentationFormat>
  <Paragraphs>770</Paragraphs>
  <Slides>73</Slides>
  <Notes>73</Notes>
  <HiddenSlides>0</HiddenSlides>
  <MMClips>0</MMClips>
  <ScaleCrop>false</ScaleCrop>
  <HeadingPairs>
    <vt:vector size="6" baseType="variant">
      <vt:variant>
        <vt:lpstr>主题</vt:lpstr>
      </vt:variant>
      <vt:variant>
        <vt:i4>1</vt:i4>
      </vt:variant>
      <vt:variant>
        <vt:lpstr>嵌入 OLE 服务器</vt:lpstr>
      </vt:variant>
      <vt:variant>
        <vt:i4>4</vt:i4>
      </vt:variant>
      <vt:variant>
        <vt:lpstr>幻灯片标题</vt:lpstr>
      </vt:variant>
      <vt:variant>
        <vt:i4>73</vt:i4>
      </vt:variant>
    </vt:vector>
  </HeadingPairs>
  <TitlesOfParts>
    <vt:vector size="78" baseType="lpstr">
      <vt:lpstr>Profile</vt:lpstr>
      <vt:lpstr>位图图像</vt:lpstr>
      <vt:lpstr>Visio</vt:lpstr>
      <vt:lpstr>Bitmap Image</vt:lpstr>
      <vt:lpstr>Equation</vt:lpstr>
      <vt:lpstr>OSI Layer 1: Physical Layer</vt:lpstr>
      <vt:lpstr>OSI Layer1: Physical Layer</vt:lpstr>
      <vt:lpstr>Type of Networks</vt:lpstr>
      <vt:lpstr>PowerPoint 演示文稿</vt:lpstr>
      <vt:lpstr>OSI Layer1: Physical Layer</vt:lpstr>
      <vt:lpstr>LAN Media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OSI Layer1: Physical Layer</vt:lpstr>
      <vt:lpstr>PowerPoint 演示文稿</vt:lpstr>
      <vt:lpstr>PowerPoint 演示文稿</vt:lpstr>
      <vt:lpstr>PowerPoint 演示文稿</vt:lpstr>
      <vt:lpstr>PowerPoint 演示文稿</vt:lpstr>
      <vt:lpstr>PowerPoint 演示文稿</vt:lpstr>
      <vt:lpstr>Straight Cable</vt:lpstr>
      <vt:lpstr>PowerPoint 演示文稿</vt:lpstr>
      <vt:lpstr>Configuring Devices with Console</vt:lpstr>
      <vt:lpstr>PowerPoint 演示文稿</vt:lpstr>
      <vt:lpstr>OSI Layer1: Physical Layer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5-4-3-2-1 Rule</vt:lpstr>
      <vt:lpstr>OSI Layer1: Physical Layer</vt:lpstr>
      <vt:lpstr>数据通信基本知识</vt:lpstr>
      <vt:lpstr>基本术语</vt:lpstr>
      <vt:lpstr>理论基础:信号处理</vt:lpstr>
      <vt:lpstr>理论基础:信号处理</vt:lpstr>
      <vt:lpstr>PowerPoint 演示文稿</vt:lpstr>
      <vt:lpstr>数字信号通过实际的信道 </vt:lpstr>
      <vt:lpstr>无噪声信道的最高传输速率</vt:lpstr>
      <vt:lpstr>噪声信道的最高传输速率</vt:lpstr>
      <vt:lpstr>香农公式的含义 </vt:lpstr>
      <vt:lpstr>理论基础:波特率和比特率</vt:lpstr>
      <vt:lpstr>数据通信系统的模型 </vt:lpstr>
      <vt:lpstr>数据通信技术：数字数据编码</vt:lpstr>
      <vt:lpstr>将数字数据转换到模拟信号：调制</vt:lpstr>
      <vt:lpstr>将数字数据转换到数字信号：线路编码</vt:lpstr>
      <vt:lpstr>数据通信技术：编码方式</vt:lpstr>
      <vt:lpstr>单极性编码</vt:lpstr>
      <vt:lpstr>极化编码 ——不归零制码(NRZ: Non-Return to Zero)</vt:lpstr>
      <vt:lpstr>极化编码 ——不归零制码(NRZ: Non-Return to Zero)</vt:lpstr>
      <vt:lpstr>极化编码： ——归零制码（RZ: Return to Zero）</vt:lpstr>
      <vt:lpstr>极化编码： ——曼彻斯特码（Manchester）</vt:lpstr>
      <vt:lpstr>极化编码： ——差分曼彻斯特码（Differential Manchester）</vt:lpstr>
      <vt:lpstr>PowerPoint 演示文稿</vt:lpstr>
      <vt:lpstr>双极性编码： ——双极性传号交替反转码（AMI）</vt:lpstr>
      <vt:lpstr>数据通信技术：多路复用</vt:lpstr>
      <vt:lpstr>多路复用</vt:lpstr>
      <vt:lpstr>时分复用TDM (Time Division Multiplexing)</vt:lpstr>
      <vt:lpstr>时分复用可能会造成线路资源的浪费 </vt:lpstr>
      <vt:lpstr>统计时分复用 STDM (Statistic TDM)  </vt:lpstr>
      <vt:lpstr>频分复用 FDM (Frequency Division Multiplexing) </vt:lpstr>
      <vt:lpstr>波分复用 WDM (Wavelength Division Multiplexing)  </vt:lpstr>
      <vt:lpstr>码分复用 CDM (Code Division Multiplexing)  </vt:lpstr>
      <vt:lpstr>数据通信技术：通信方式</vt:lpstr>
      <vt:lpstr>数据通信技术：通信方式</vt:lpstr>
      <vt:lpstr>习 题</vt:lpstr>
      <vt:lpstr>PowerPoint 演示文稿</vt:lpstr>
    </vt:vector>
  </TitlesOfParts>
  <Company>Red Mountain High School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CISCO, Semester 1, Chapter 1</dc:title>
  <dc:creator>StRUT</dc:creator>
  <cp:lastModifiedBy>ufeng</cp:lastModifiedBy>
  <cp:revision>382</cp:revision>
  <cp:lastPrinted>1601-01-01T00:00:00Z</cp:lastPrinted>
  <dcterms:created xsi:type="dcterms:W3CDTF">2001-03-25T17:13:46Z</dcterms:created>
  <dcterms:modified xsi:type="dcterms:W3CDTF">2014-03-03T04:15:11Z</dcterms:modified>
</cp:coreProperties>
</file>